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8288000" cy="10287000"/>
  <p:notesSz cx="6858000" cy="9144000"/>
  <p:embeddedFontLst>
    <p:embeddedFont>
      <p:font typeface="Poppins" pitchFamily="2" charset="77"/>
      <p:regular r:id="rId53"/>
      <p:bold r:id="rId54"/>
      <p:italic r:id="rId55"/>
      <p:boldItalic r:id="rId56"/>
    </p:embeddedFont>
    <p:embeddedFont>
      <p:font typeface="Poppins Bold" pitchFamily="2" charset="77"/>
      <p:regular r:id="rId57"/>
      <p:bold r:id="rId58"/>
      <p:italic r:id="rId59"/>
    </p:embeddedFont>
    <p:embeddedFont>
      <p:font typeface="Poppins Italics" pitchFamily="2" charset="77"/>
      <p:regular r:id="rId57"/>
      <p:italic r:id="rId60"/>
    </p:embeddedFont>
    <p:embeddedFont>
      <p:font typeface="Poppins Light" panose="00000400000000000000" pitchFamily="2" charset="77"/>
      <p:regular r:id="rId61"/>
      <p: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6" autoAdjust="0"/>
  </p:normalViewPr>
  <p:slideViewPr>
    <p:cSldViewPr>
      <p:cViewPr varScale="1">
        <p:scale>
          <a:sx n="80" d="100"/>
          <a:sy n="80" d="100"/>
        </p:scale>
        <p:origin x="824"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10.02.2026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https://archive.nytimes.com/well.blogs.nytimes.com/2016/07/12/for-coffee-drinkers-the-buzz-may-be-in-your-genes/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routine newborn screening, called the heel stick test, had revealed that Fitz had a rare condition called Severe Combined Immunodeficiency (SCID). SCID is caused by mutations in genes involved in the development and function of immune cells. The immune system is severely impaired, leading to a lack of functional T cells and B cells, which are crucial for fighting infections. </a:t>
            </a:r>
          </a:p>
          <a:p>
            <a:endParaRPr lang="en-US"/>
          </a:p>
          <a:p>
            <a:r>
              <a:rPr lang="en-US"/>
              <a:t>Symptoms usually appear in the first few months of life, as infants with SCID are unable to defend themselves against common infections. Many babies with SCID do not live to see their first birthday because a cold can be fatal.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routine newborn screening, called the heel stick test, had revealed that Fitz had a rare condition called Severe Combined Immunodeficiency (SCID). SCID is caused by mutations in genes involved in the development and function of immune cells. The immune system is severely impaired, leading to a lack of functional T cells and B cells, which are crucial for fighting infections. </a:t>
            </a:r>
          </a:p>
          <a:p>
            <a:endParaRPr lang="en-US"/>
          </a:p>
          <a:p>
            <a:r>
              <a:rPr lang="en-US"/>
              <a:t>Symptoms usually appear in the first few months of life, as infants with SCID are unable to defend themselves against common infections. Many babies with SCID do not live to see their first birthday because a cold can be fatal.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routine newborn screening, called the heel stick test, had revealed that Fitz had a rare condition called Severe Combined Immunodeficiency (SCID). SCID is caused by mutations in genes involved in the development and function of immune cells. The immune system is severely impaired, leading to a lack of functional T cells and B cells, which are crucial for fighting infections. </a:t>
            </a:r>
          </a:p>
          <a:p>
            <a:endParaRPr lang="en-US"/>
          </a:p>
          <a:p>
            <a:r>
              <a:rPr lang="en-US"/>
              <a:t>Symptoms usually appear in the first few months of life, as infants with SCID are unable to defend themselves against common infections. Many babies with SCID do not live to see their first birthday because a cold can be fatal.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routine newborn screening, called the heel stick test, had revealed that Fitz had a rare condition called Severe Combined Immunodeficiency (SCID). SCID is caused by mutations in genes involved in the development and function of immune cells. The immune system is severely impaired, leading to a lack of functional T cells and B cells, which are crucial for fighting infections. </a:t>
            </a:r>
          </a:p>
          <a:p>
            <a:endParaRPr lang="en-US"/>
          </a:p>
          <a:p>
            <a:r>
              <a:rPr lang="en-US"/>
              <a:t>Symptoms usually appear in the first few months of life, as infants with SCID are unable to defend themselves against common infections. Many babies with SCID do not live to see their first birthday because a cold can be fatal.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https://www.illumina.com/company/news-center/feature-articles/baby-fitz-life-saving-diagnosis-whole-genome-sequencing.html#:~:text=Quarantined%20at%20birth,function%20properly%20and%20support%20Fitz</a:t>
            </a:r>
          </a:p>
          <a:p>
            <a:endParaRPr lang="en-US"/>
          </a:p>
          <a:p>
            <a:r>
              <a:rPr lang="en-US"/>
              <a:t>In June 2019, Christina and Daniel Kettler were barely home from the hospital with their newborn, Fitz, when they received an urgent phone call. They needed to rush back immediately.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routine newborn screening, called the heel stick test, had revealed that Fitz had a rare condition called Severe Combined Immunodeficiency (SCID). SCID is caused by mutations in genes involved in the development and function of immune cells. The immune system is severely impaired, leading to a lack of functional T cells and B cells, which are crucial for fighting infections. </a:t>
            </a:r>
          </a:p>
          <a:p>
            <a:endParaRPr lang="en-US"/>
          </a:p>
          <a:p>
            <a:r>
              <a:rPr lang="en-US"/>
              <a:t>Symptoms usually appear in the first few months of life, as infants with SCID are unable to defend themselves against common infections. Many babies with SCID do not live to see their first birthday because a cold can be fatal.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routine newborn screening, called the heel stick test, had revealed that Fitz had a rare condition called Severe Combined Immunodeficiency (SCID). SCID is caused by mutations in genes involved in the development and function of immune cells. The immune system is severely impaired, leading to a lack of functional T cells and B cells, which are crucial for fighting infections. </a:t>
            </a:r>
          </a:p>
          <a:p>
            <a:endParaRPr lang="en-US"/>
          </a:p>
          <a:p>
            <a:r>
              <a:rPr lang="en-US"/>
              <a:t>Symptoms usually appear in the first few months of life, as infants with SCID are unable to defend themselves against common infections. Many babies with SCID do not live to see their first birthday because a cold can be fatal.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routine newborn screening, called the heel stick test, had revealed that Fitz had a rare condition called Severe Combined Immunodeficiency (SCID). SCID is caused by mutations in genes involved in the development and function of immune cells. The immune system is severely impaired, leading to a lack of functional T cells and B cells, which are crucial for fighting infections. </a:t>
            </a:r>
          </a:p>
          <a:p>
            <a:endParaRPr lang="en-US"/>
          </a:p>
          <a:p>
            <a:r>
              <a:rPr lang="en-US"/>
              <a:t>Symptoms usually appear in the first few months of life, as infants with SCID are unable to defend themselves against common infections. Many babies with SCID do not live to see their first birthday because a cold can be fatal.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https://www.illumina.com/company/news-center/feature-articles/baby-fitz-life-saving-diagnosis-whole-genome-sequencing.html#:~:text=Quarantined%20at%20birth,function%20properly%20and%20support%20Fitz</a:t>
            </a:r>
          </a:p>
          <a:p>
            <a:endParaRPr lang="en-US"/>
          </a:p>
          <a:p>
            <a:r>
              <a:rPr lang="en-US"/>
              <a:t>In June 2019, Christina and Daniel Kettler were barely home from the hospital with their newborn, Fitz, when they received an urgent phone call. They needed to rush back immediately.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routine newborn screening, called the heel stick test, had revealed that Fitz had a rare condition called Severe Combined Immunodeficiency (SCID). SCID is caused by mutations in genes involved in the development and function of immune cells. The immune system is severely impaired, leading to a lack of functional T cells and B cells, which are crucial for fighting infections. </a:t>
            </a:r>
          </a:p>
          <a:p>
            <a:endParaRPr lang="en-US"/>
          </a:p>
          <a:p>
            <a:r>
              <a:rPr lang="en-US"/>
              <a:t>Symptoms usually appear in the first few months of life, as infants with SCID are unable to defend themselves against common infections. Many babies with SCID do not live to see their first birthday because a cold can be fatal.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https://archive.nytimes.com/well.blogs.nytimes.com/2016/07/12/for-coffee-drinkers-the-buzz-may-be-in-your-genes/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routine newborn screening, called the heel stick test, had revealed that Fitz had a rare condition called Severe Combined Immunodeficiency (SCID). SCID is caused by mutations in genes involved in the development and function of immune cells. The immune system is severely impaired, leading to a lack of functional T cells and B cells, which are crucial for fighting infections. </a:t>
            </a:r>
          </a:p>
          <a:p>
            <a:endParaRPr lang="en-US"/>
          </a:p>
          <a:p>
            <a:r>
              <a:rPr lang="en-US"/>
              <a:t>Symptoms usually appear in the first few months of life, as infants with SCID are unable to defend themselves against common infections. Many babies with SCID do not live to see their first birthday because a cold can be fatal.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routine newborn screening, called the heel stick test, had revealed that Fitz had a rare condition called Severe Combined Immunodeficiency (SCID). SCID is caused by mutations in genes involved in the development and function of immune cells. The immune system is severely impaired, leading to a lack of functional T cells and B cells, which are crucial for fighting infections. </a:t>
            </a:r>
          </a:p>
          <a:p>
            <a:endParaRPr lang="en-US"/>
          </a:p>
          <a:p>
            <a:r>
              <a:rPr lang="en-US"/>
              <a:t>Symptoms usually appear in the first few months of life, as infants with SCID are unable to defend themselves against common infections. Many babies with SCID do not live to see their first birthday because a cold can be fatal.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https://archive.nytimes.com/well.blogs.nytimes.com/2016/07/12/for-coffee-drinkers-the-buzz-may-be-in-your-genes/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https://archive.nytimes.com/well.blogs.nytimes.com/2016/07/12/for-coffee-drinkers-the-buzz-may-be-in-your-genes/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https://www.fda.gov/medical-devices/in-vitro-diagnostics/precision-medicine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https://www.illumina.com/company/news-center/feature-articles/baby-fitz-life-saving-diagnosis-whole-genome-sequencing.html#:~:text=Quarantined%20at%20birth,function%20properly%20and%20support%20Fitz</a:t>
            </a:r>
          </a:p>
          <a:p>
            <a:endParaRPr lang="en-US"/>
          </a:p>
          <a:p>
            <a:r>
              <a:rPr lang="en-US"/>
              <a:t>In June 2019, Christina and Daniel Kettler were barely home from the hospital with their newborn, Fitz, when they received an urgent phone call. They needed to rush back immediately.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routine newborn screening, called the heel stick test, had revealed that Fitz had a rare condition called Severe Combined Immunodeficiency (SCID). SCID is caused by mutations in genes involved in the development and function of immune cells. The immune system is severely impaired, leading to a lack of functional T cells and B cells, which are crucial for fighting infections. </a:t>
            </a:r>
          </a:p>
          <a:p>
            <a:endParaRPr lang="en-US"/>
          </a:p>
          <a:p>
            <a:r>
              <a:rPr lang="en-US"/>
              <a:t>Symptoms usually appear in the first few months of life, as infants with SCID are unable to defend themselves against common infections. Many babies with SCID do not live to see their first birthday because a cold can be fatal.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routine newborn screening, called the heel stick test, had revealed that Fitz had a rare condition called Severe Combined Immunodeficiency (SCID). SCID is caused by mutations in genes involved in the development and function of immune cells. The immune system is severely impaired, leading to a lack of functional T cells and B cells, which are crucial for fighting infections. </a:t>
            </a:r>
          </a:p>
          <a:p>
            <a:endParaRPr lang="en-US"/>
          </a:p>
          <a:p>
            <a:r>
              <a:rPr lang="en-US"/>
              <a:t>Symptoms usually appear in the first few months of life, as infants with SCID are unable to defend themselves against common infections. Many babies with SCID do not live to see their first birthday because a cold can be fatal.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routine newborn screening, called the heel stick test, had revealed that Fitz had a rare condition called Severe Combined Immunodeficiency (SCID). SCID is caused by mutations in genes involved in the development and function of immune cells. The immune system is severely impaired, leading to a lack of functional T cells and B cells, which are crucial for fighting infections. </a:t>
            </a:r>
          </a:p>
          <a:p>
            <a:endParaRPr lang="en-US"/>
          </a:p>
          <a:p>
            <a:r>
              <a:rPr lang="en-US"/>
              <a:t>Symptoms usually appear in the first few months of life, as infants with SCID are unable to defend themselves against common infections. Many babies with SCID do not live to see their first birthday because a cold can be fatal.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www.fda.gov/medical-devices/in-vitro-diagnostics/precision-medicine" TargetMode="External"/><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https://www.youtube.com/embed/HQKFgfMO5Sw?feature=oembed" TargetMode="External"/><Relationship Id="rId5" Type="http://schemas.openxmlformats.org/officeDocument/2006/relationships/image" Target="../media/image33.jpe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2.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4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1.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2.svg"/><Relationship Id="rId9" Type="http://schemas.openxmlformats.org/officeDocument/2006/relationships/image" Target="../media/image55.sv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4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2.svg"/><Relationship Id="rId9" Type="http://schemas.openxmlformats.org/officeDocument/2006/relationships/image" Target="../media/image64.png"/><Relationship Id="rId14" Type="http://schemas.openxmlformats.org/officeDocument/2006/relationships/image" Target="../media/image69.sv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2.sv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2.sv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2.sv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2.svg"/></Relationships>
</file>

<file path=ppt/slides/_rels/slide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4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2.sv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2.svg"/></Relationships>
</file>

<file path=ppt/slides/_rels/slide4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png"/><Relationship Id="rId7" Type="http://schemas.openxmlformats.org/officeDocument/2006/relationships/image" Target="../media/image78.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2.svg"/><Relationship Id="rId9" Type="http://schemas.openxmlformats.org/officeDocument/2006/relationships/image" Target="../media/image80.sv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 Id="rId9" Type="http://schemas.openxmlformats.org/officeDocument/2006/relationships/image" Target="../media/image2.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23.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29.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71832" y="0"/>
            <a:ext cx="2116168" cy="10287000"/>
            <a:chOff x="0" y="0"/>
            <a:chExt cx="557345" cy="2709333"/>
          </a:xfrm>
        </p:grpSpPr>
        <p:sp>
          <p:nvSpPr>
            <p:cNvPr id="3" name="Freeform 3">
              <a:extLst>
                <a:ext uri="{C183D7F6-B498-43B3-948B-1728B52AA6E4}">
                  <adec:decorative xmlns:adec="http://schemas.microsoft.com/office/drawing/2017/decorative" val="1"/>
                </a:ext>
              </a:extLst>
            </p:cNvPr>
            <p:cNvSpPr/>
            <p:nvPr/>
          </p:nvSpPr>
          <p:spPr>
            <a:xfrm>
              <a:off x="0" y="0"/>
              <a:ext cx="557345" cy="2709333"/>
            </a:xfrm>
            <a:custGeom>
              <a:avLst/>
              <a:gdLst/>
              <a:ahLst/>
              <a:cxnLst/>
              <a:rect l="l" t="t" r="r" b="b"/>
              <a:pathLst>
                <a:path w="557345" h="2709333">
                  <a:moveTo>
                    <a:pt x="0" y="0"/>
                  </a:moveTo>
                  <a:lnTo>
                    <a:pt x="557345" y="0"/>
                  </a:lnTo>
                  <a:lnTo>
                    <a:pt x="557345" y="2709333"/>
                  </a:lnTo>
                  <a:lnTo>
                    <a:pt x="0" y="2709333"/>
                  </a:lnTo>
                  <a:close/>
                </a:path>
              </a:pathLst>
            </a:custGeom>
            <a:solidFill>
              <a:srgbClr val="C6EAFA"/>
            </a:solidFill>
          </p:spPr>
          <p:txBody>
            <a:bodyPr/>
            <a:lstStyle/>
            <a:p>
              <a:endParaRPr lang="en-US"/>
            </a:p>
          </p:txBody>
        </p:sp>
        <p:sp>
          <p:nvSpPr>
            <p:cNvPr id="4" name="TextBox 4"/>
            <p:cNvSpPr txBox="1"/>
            <p:nvPr/>
          </p:nvSpPr>
          <p:spPr>
            <a:xfrm>
              <a:off x="0" y="-38100"/>
              <a:ext cx="557345" cy="2747433"/>
            </a:xfrm>
            <a:prstGeom prst="rect">
              <a:avLst/>
            </a:prstGeom>
          </p:spPr>
          <p:txBody>
            <a:bodyPr lIns="50800" tIns="50800" rIns="50800" bIns="50800" rtlCol="0" anchor="ctr"/>
            <a:lstStyle/>
            <a:p>
              <a:pPr algn="ctr">
                <a:lnSpc>
                  <a:spcPts val="2456"/>
                </a:lnSpc>
              </a:pPr>
              <a:endParaRPr/>
            </a:p>
          </p:txBody>
        </p:sp>
      </p:grpSp>
      <p:grpSp>
        <p:nvGrpSpPr>
          <p:cNvPr id="5" name="Group 5"/>
          <p:cNvGrpSpPr/>
          <p:nvPr/>
        </p:nvGrpSpPr>
        <p:grpSpPr>
          <a:xfrm>
            <a:off x="-2680137" y="-1466785"/>
            <a:ext cx="17911296" cy="17911296"/>
            <a:chOff x="0" y="0"/>
            <a:chExt cx="812800" cy="812800"/>
          </a:xfrm>
        </p:grpSpPr>
        <p:sp>
          <p:nvSpPr>
            <p:cNvPr id="6" name="Freeform 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40831" tIns="40831" rIns="40831" bIns="40831" rtlCol="0" anchor="ctr"/>
            <a:lstStyle/>
            <a:p>
              <a:pPr algn="ctr">
                <a:lnSpc>
                  <a:spcPts val="2137"/>
                </a:lnSpc>
              </a:pPr>
              <a:endParaRPr/>
            </a:p>
          </p:txBody>
        </p:sp>
      </p:grpSp>
      <p:grpSp>
        <p:nvGrpSpPr>
          <p:cNvPr id="8" name="Group 8"/>
          <p:cNvGrpSpPr/>
          <p:nvPr/>
        </p:nvGrpSpPr>
        <p:grpSpPr>
          <a:xfrm>
            <a:off x="11463545" y="703112"/>
            <a:ext cx="4590424" cy="459042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EAFA"/>
            </a:solidFill>
          </p:spPr>
          <p:txBody>
            <a:bodyPr/>
            <a:lstStyle/>
            <a:p>
              <a:endParaRPr lang="en-US"/>
            </a:p>
          </p:txBody>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1995"/>
                </a:lnSpc>
              </a:pPr>
              <a:endParaRPr/>
            </a:p>
          </p:txBody>
        </p:sp>
      </p:grpSp>
      <p:sp>
        <p:nvSpPr>
          <p:cNvPr id="11" name="Freeform 11">
            <a:extLst>
              <a:ext uri="{C183D7F6-B498-43B3-948B-1728B52AA6E4}">
                <adec:decorative xmlns:adec="http://schemas.microsoft.com/office/drawing/2017/decorative" val="1"/>
              </a:ext>
            </a:extLst>
          </p:cNvPr>
          <p:cNvSpPr/>
          <p:nvPr/>
        </p:nvSpPr>
        <p:spPr>
          <a:xfrm>
            <a:off x="1541277" y="7361065"/>
            <a:ext cx="3937612" cy="1465667"/>
          </a:xfrm>
          <a:custGeom>
            <a:avLst/>
            <a:gdLst/>
            <a:ahLst/>
            <a:cxnLst/>
            <a:rect l="l" t="t" r="r" b="b"/>
            <a:pathLst>
              <a:path w="3937612" h="1465667">
                <a:moveTo>
                  <a:pt x="0" y="0"/>
                </a:moveTo>
                <a:lnTo>
                  <a:pt x="3937612" y="0"/>
                </a:lnTo>
                <a:lnTo>
                  <a:pt x="3937612" y="1465667"/>
                </a:lnTo>
                <a:lnTo>
                  <a:pt x="0" y="14656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2" name="Group 12"/>
          <p:cNvGrpSpPr/>
          <p:nvPr/>
        </p:nvGrpSpPr>
        <p:grpSpPr>
          <a:xfrm rot="-4407420">
            <a:off x="10074839" y="500907"/>
            <a:ext cx="737054" cy="737054"/>
            <a:chOff x="0" y="0"/>
            <a:chExt cx="812800" cy="812800"/>
          </a:xfrm>
        </p:grpSpPr>
        <p:sp>
          <p:nvSpPr>
            <p:cNvPr id="13" name="Freeform 13">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4" name="TextBox 14"/>
            <p:cNvSpPr txBox="1"/>
            <p:nvPr/>
          </p:nvSpPr>
          <p:spPr>
            <a:xfrm>
              <a:off x="76200" y="38100"/>
              <a:ext cx="660400" cy="698500"/>
            </a:xfrm>
            <a:prstGeom prst="rect">
              <a:avLst/>
            </a:prstGeom>
          </p:spPr>
          <p:txBody>
            <a:bodyPr lIns="40831" tIns="40831" rIns="40831" bIns="40831" rtlCol="0" anchor="ctr"/>
            <a:lstStyle/>
            <a:p>
              <a:pPr algn="ctr">
                <a:lnSpc>
                  <a:spcPts val="2137"/>
                </a:lnSpc>
              </a:pPr>
              <a:endParaRPr/>
            </a:p>
          </p:txBody>
        </p:sp>
      </p:grpSp>
      <p:sp>
        <p:nvSpPr>
          <p:cNvPr id="15" name="TextBox 15"/>
          <p:cNvSpPr txBox="1"/>
          <p:nvPr/>
        </p:nvSpPr>
        <p:spPr>
          <a:xfrm>
            <a:off x="1531469" y="4264179"/>
            <a:ext cx="12770167" cy="987424"/>
          </a:xfrm>
          <a:prstGeom prst="rect">
            <a:avLst/>
          </a:prstGeom>
        </p:spPr>
        <p:txBody>
          <a:bodyPr lIns="0" tIns="0" rIns="0" bIns="0" rtlCol="0" anchor="t">
            <a:spAutoFit/>
          </a:bodyPr>
          <a:lstStyle/>
          <a:p>
            <a:pPr algn="l">
              <a:lnSpc>
                <a:spcPts val="6999"/>
              </a:lnSpc>
            </a:pPr>
            <a:r>
              <a:rPr lang="en-US" sz="6999" b="1" spc="328">
                <a:solidFill>
                  <a:srgbClr val="212121"/>
                </a:solidFill>
                <a:latin typeface="Poppins Bold"/>
                <a:ea typeface="Poppins Bold"/>
                <a:cs typeface="Poppins Bold"/>
                <a:sym typeface="Poppins Bold"/>
              </a:rPr>
              <a:t>PRECISION MEDICINE:</a:t>
            </a:r>
          </a:p>
        </p:txBody>
      </p:sp>
      <p:grpSp>
        <p:nvGrpSpPr>
          <p:cNvPr id="16" name="Group 16"/>
          <p:cNvGrpSpPr/>
          <p:nvPr/>
        </p:nvGrpSpPr>
        <p:grpSpPr>
          <a:xfrm rot="-8536055">
            <a:off x="17523842" y="8358440"/>
            <a:ext cx="1313345" cy="1313345"/>
            <a:chOff x="0" y="0"/>
            <a:chExt cx="812800" cy="812800"/>
          </a:xfrm>
        </p:grpSpPr>
        <p:sp>
          <p:nvSpPr>
            <p:cNvPr id="17" name="Freeform 17">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8" name="TextBox 18"/>
            <p:cNvSpPr txBox="1"/>
            <p:nvPr/>
          </p:nvSpPr>
          <p:spPr>
            <a:xfrm>
              <a:off x="76200" y="38100"/>
              <a:ext cx="660400" cy="698500"/>
            </a:xfrm>
            <a:prstGeom prst="rect">
              <a:avLst/>
            </a:prstGeom>
          </p:spPr>
          <p:txBody>
            <a:bodyPr lIns="40831" tIns="40831" rIns="40831" bIns="40831" rtlCol="0" anchor="ctr"/>
            <a:lstStyle/>
            <a:p>
              <a:pPr algn="ctr">
                <a:lnSpc>
                  <a:spcPts val="2137"/>
                </a:lnSpc>
              </a:pPr>
              <a:endParaRPr/>
            </a:p>
          </p:txBody>
        </p:sp>
      </p:grpSp>
      <p:grpSp>
        <p:nvGrpSpPr>
          <p:cNvPr id="19" name="Group 19"/>
          <p:cNvGrpSpPr/>
          <p:nvPr/>
        </p:nvGrpSpPr>
        <p:grpSpPr>
          <a:xfrm>
            <a:off x="11626331" y="865906"/>
            <a:ext cx="4264853" cy="4264836"/>
            <a:chOff x="0" y="0"/>
            <a:chExt cx="6350000" cy="6349975"/>
          </a:xfrm>
        </p:grpSpPr>
        <p:sp>
          <p:nvSpPr>
            <p:cNvPr id="20" name="Freeform 20" descr="A person in blue gloves is holding a tube and cotton swab."/>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4224" r="-25588"/>
              </a:stretch>
            </a:blipFill>
          </p:spPr>
          <p:txBody>
            <a:bodyPr/>
            <a:lstStyle/>
            <a:p>
              <a:endParaRPr lang="en-US"/>
            </a:p>
          </p:txBody>
        </p:sp>
      </p:grpSp>
      <p:sp>
        <p:nvSpPr>
          <p:cNvPr id="21" name="TextBox 21"/>
          <p:cNvSpPr txBox="1"/>
          <p:nvPr/>
        </p:nvSpPr>
        <p:spPr>
          <a:xfrm>
            <a:off x="1531469" y="5580915"/>
            <a:ext cx="12450216" cy="708025"/>
          </a:xfrm>
          <a:prstGeom prst="rect">
            <a:avLst/>
          </a:prstGeom>
        </p:spPr>
        <p:txBody>
          <a:bodyPr lIns="0" tIns="0" rIns="0" bIns="0" rtlCol="0" anchor="t">
            <a:spAutoFit/>
          </a:bodyPr>
          <a:lstStyle/>
          <a:p>
            <a:pPr algn="l">
              <a:lnSpc>
                <a:spcPts val="5000"/>
              </a:lnSpc>
            </a:pPr>
            <a:r>
              <a:rPr lang="en-US" sz="5000" spc="235">
                <a:solidFill>
                  <a:srgbClr val="212121"/>
                </a:solidFill>
                <a:latin typeface="Poppins"/>
                <a:ea typeface="Poppins"/>
                <a:cs typeface="Poppins"/>
                <a:sym typeface="Poppins"/>
              </a:rPr>
              <a:t>HEALTHCARE OF THE FUTURE?</a:t>
            </a:r>
          </a:p>
        </p:txBody>
      </p:sp>
      <p:sp>
        <p:nvSpPr>
          <p:cNvPr id="22" name="TextBox 22"/>
          <p:cNvSpPr txBox="1"/>
          <p:nvPr/>
        </p:nvSpPr>
        <p:spPr>
          <a:xfrm>
            <a:off x="1531469" y="2796309"/>
            <a:ext cx="7894841" cy="488950"/>
          </a:xfrm>
          <a:prstGeom prst="rect">
            <a:avLst/>
          </a:prstGeom>
        </p:spPr>
        <p:txBody>
          <a:bodyPr lIns="0" tIns="0" rIns="0" bIns="0" rtlCol="0" anchor="t">
            <a:spAutoFit/>
          </a:bodyPr>
          <a:lstStyle/>
          <a:p>
            <a:pPr algn="l">
              <a:lnSpc>
                <a:spcPts val="3499"/>
              </a:lnSpc>
            </a:pPr>
            <a:r>
              <a:rPr lang="en-US" sz="3499" spc="164">
                <a:solidFill>
                  <a:srgbClr val="212121"/>
                </a:solidFill>
                <a:latin typeface="Poppins Light"/>
                <a:ea typeface="Poppins Light"/>
                <a:cs typeface="Poppins Light"/>
                <a:sym typeface="Poppins Light"/>
              </a:rPr>
              <a:t>2025 EDITION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82250" y="-174165"/>
            <a:ext cx="8763236" cy="10708349"/>
            <a:chOff x="0" y="0"/>
            <a:chExt cx="2333353" cy="2851271"/>
          </a:xfrm>
        </p:grpSpPr>
        <p:sp>
          <p:nvSpPr>
            <p:cNvPr id="3" name="Freeform 3">
              <a:extLst>
                <a:ext uri="{C183D7F6-B498-43B3-948B-1728B52AA6E4}">
                  <adec:decorative xmlns:adec="http://schemas.microsoft.com/office/drawing/2017/decorative" val="1"/>
                </a:ext>
              </a:extLst>
            </p:cNvPr>
            <p:cNvSpPr/>
            <p:nvPr/>
          </p:nvSpPr>
          <p:spPr>
            <a:xfrm>
              <a:off x="0" y="0"/>
              <a:ext cx="2333353" cy="2851271"/>
            </a:xfrm>
            <a:custGeom>
              <a:avLst/>
              <a:gdLst/>
              <a:ahLst/>
              <a:cxnLst/>
              <a:rect l="l" t="t" r="r" b="b"/>
              <a:pathLst>
                <a:path w="2333353" h="2851271">
                  <a:moveTo>
                    <a:pt x="0" y="0"/>
                  </a:moveTo>
                  <a:lnTo>
                    <a:pt x="2333353" y="0"/>
                  </a:lnTo>
                  <a:lnTo>
                    <a:pt x="2333353" y="2851271"/>
                  </a:lnTo>
                  <a:lnTo>
                    <a:pt x="0" y="2851271"/>
                  </a:lnTo>
                  <a:close/>
                </a:path>
              </a:pathLst>
            </a:custGeom>
            <a:solidFill>
              <a:srgbClr val="C6EAFA"/>
            </a:solidFill>
          </p:spPr>
          <p:txBody>
            <a:bodyPr/>
            <a:lstStyle/>
            <a:p>
              <a:endParaRPr lang="en-US"/>
            </a:p>
          </p:txBody>
        </p:sp>
        <p:sp>
          <p:nvSpPr>
            <p:cNvPr id="4" name="TextBox 4"/>
            <p:cNvSpPr txBox="1"/>
            <p:nvPr/>
          </p:nvSpPr>
          <p:spPr>
            <a:xfrm>
              <a:off x="0" y="-19050"/>
              <a:ext cx="2333353" cy="2870321"/>
            </a:xfrm>
            <a:prstGeom prst="rect">
              <a:avLst/>
            </a:prstGeom>
          </p:spPr>
          <p:txBody>
            <a:bodyPr lIns="38100" tIns="38100" rIns="38100" bIns="38100" rtlCol="0" anchor="ctr"/>
            <a:lstStyle/>
            <a:p>
              <a:pPr algn="ctr">
                <a:lnSpc>
                  <a:spcPts val="1994"/>
                </a:lnSpc>
              </a:pPr>
              <a:endParaRPr/>
            </a:p>
          </p:txBody>
        </p:sp>
      </p:grpSp>
      <p:sp>
        <p:nvSpPr>
          <p:cNvPr id="5" name="TextBox 5"/>
          <p:cNvSpPr txBox="1"/>
          <p:nvPr/>
        </p:nvSpPr>
        <p:spPr>
          <a:xfrm>
            <a:off x="1028700" y="1095375"/>
            <a:ext cx="9608182" cy="10306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GENES &amp; CAFFEINE</a:t>
            </a:r>
          </a:p>
        </p:txBody>
      </p:sp>
      <p:grpSp>
        <p:nvGrpSpPr>
          <p:cNvPr id="6" name="Group 6"/>
          <p:cNvGrpSpPr/>
          <p:nvPr/>
        </p:nvGrpSpPr>
        <p:grpSpPr>
          <a:xfrm>
            <a:off x="9144000" y="2030118"/>
            <a:ext cx="8850205" cy="8850170"/>
            <a:chOff x="0" y="0"/>
            <a:chExt cx="6350000" cy="6349975"/>
          </a:xfrm>
        </p:grpSpPr>
        <p:sp>
          <p:nvSpPr>
            <p:cNvPr id="7" name="Freeform 7" descr="coffee cup with lid on wooden table"/>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5046" r="-25046"/>
              </a:stretch>
            </a:blipFill>
            <a:ln w="209550" cap="sq">
              <a:solidFill>
                <a:srgbClr val="C6EAFA"/>
              </a:solidFill>
              <a:prstDash val="solid"/>
              <a:miter/>
            </a:ln>
          </p:spPr>
          <p:txBody>
            <a:bodyPr/>
            <a:lstStyle/>
            <a:p>
              <a:endParaRPr lang="en-US"/>
            </a:p>
          </p:txBody>
        </p:sp>
      </p:grpSp>
      <p:grpSp>
        <p:nvGrpSpPr>
          <p:cNvPr id="8" name="Group 8"/>
          <p:cNvGrpSpPr/>
          <p:nvPr/>
        </p:nvGrpSpPr>
        <p:grpSpPr>
          <a:xfrm rot="5400000">
            <a:off x="17442925" y="9483624"/>
            <a:ext cx="1102561" cy="1102561"/>
            <a:chOff x="0" y="0"/>
            <a:chExt cx="812800" cy="812800"/>
          </a:xfrm>
        </p:grpSpPr>
        <p:sp>
          <p:nvSpPr>
            <p:cNvPr id="9" name="Freeform 9">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11" name="Group 11"/>
          <p:cNvGrpSpPr/>
          <p:nvPr/>
        </p:nvGrpSpPr>
        <p:grpSpPr>
          <a:xfrm rot="-1494771">
            <a:off x="9540791" y="-1675226"/>
            <a:ext cx="3350451" cy="3350451"/>
            <a:chOff x="0" y="0"/>
            <a:chExt cx="812800" cy="812800"/>
          </a:xfrm>
        </p:grpSpPr>
        <p:sp>
          <p:nvSpPr>
            <p:cNvPr id="12" name="Freeform 12">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3" name="TextBox 13"/>
            <p:cNvSpPr txBox="1"/>
            <p:nvPr/>
          </p:nvSpPr>
          <p:spPr>
            <a:xfrm>
              <a:off x="76200" y="47625"/>
              <a:ext cx="660400" cy="688975"/>
            </a:xfrm>
            <a:prstGeom prst="rect">
              <a:avLst/>
            </a:prstGeom>
          </p:spPr>
          <p:txBody>
            <a:bodyPr lIns="38100" tIns="38100" rIns="38100" bIns="38100" rtlCol="0" anchor="ctr"/>
            <a:lstStyle/>
            <a:p>
              <a:pPr algn="ctr">
                <a:lnSpc>
                  <a:spcPts val="1994"/>
                </a:lnSpc>
              </a:pPr>
              <a:endParaRPr/>
            </a:p>
          </p:txBody>
        </p:sp>
      </p:grpSp>
      <p:sp>
        <p:nvSpPr>
          <p:cNvPr id="14" name="Freeform 14">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5" name="Group 15"/>
          <p:cNvGrpSpPr/>
          <p:nvPr/>
        </p:nvGrpSpPr>
        <p:grpSpPr>
          <a:xfrm rot="-5863999">
            <a:off x="-1622763" y="5440652"/>
            <a:ext cx="2243501" cy="2243501"/>
            <a:chOff x="0" y="0"/>
            <a:chExt cx="812800" cy="812800"/>
          </a:xfrm>
        </p:grpSpPr>
        <p:sp>
          <p:nvSpPr>
            <p:cNvPr id="16" name="Freeform 1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7" name="TextBox 17"/>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8" name="TextBox 18"/>
          <p:cNvSpPr txBox="1"/>
          <p:nvPr/>
        </p:nvSpPr>
        <p:spPr>
          <a:xfrm>
            <a:off x="4063579" y="9435999"/>
            <a:ext cx="5357574" cy="276225"/>
          </a:xfrm>
          <a:prstGeom prst="rect">
            <a:avLst/>
          </a:prstGeom>
        </p:spPr>
        <p:txBody>
          <a:bodyPr lIns="0" tIns="0" rIns="0" bIns="0" rtlCol="0" anchor="t">
            <a:spAutoFit/>
          </a:bodyPr>
          <a:lstStyle/>
          <a:p>
            <a:pPr algn="r">
              <a:lnSpc>
                <a:spcPts val="2100"/>
              </a:lnSpc>
            </a:pPr>
            <a:r>
              <a:rPr lang="en-US" sz="1500">
                <a:solidFill>
                  <a:srgbClr val="212121"/>
                </a:solidFill>
                <a:latin typeface="Poppins"/>
                <a:ea typeface="Poppins"/>
                <a:cs typeface="Poppins"/>
                <a:sym typeface="Poppins"/>
              </a:rPr>
              <a:t>Anahad O'Connor, New York Times (2016)</a:t>
            </a:r>
          </a:p>
        </p:txBody>
      </p:sp>
      <p:sp>
        <p:nvSpPr>
          <p:cNvPr id="19" name="TextBox 19"/>
          <p:cNvSpPr txBox="1"/>
          <p:nvPr/>
        </p:nvSpPr>
        <p:spPr>
          <a:xfrm>
            <a:off x="1028700" y="2461255"/>
            <a:ext cx="8115300" cy="4371818"/>
          </a:xfrm>
          <a:prstGeom prst="rect">
            <a:avLst/>
          </a:prstGeom>
        </p:spPr>
        <p:txBody>
          <a:bodyPr lIns="0" tIns="0" rIns="0" bIns="0" rtlCol="0" anchor="t">
            <a:spAutoFit/>
          </a:bodyPr>
          <a:lstStyle/>
          <a:p>
            <a:pPr algn="l">
              <a:lnSpc>
                <a:spcPts val="4620"/>
              </a:lnSpc>
            </a:pPr>
            <a:r>
              <a:rPr lang="en-US" sz="3300" b="1">
                <a:solidFill>
                  <a:srgbClr val="212121"/>
                </a:solidFill>
                <a:latin typeface="Poppins Bold"/>
                <a:ea typeface="Poppins Bold"/>
                <a:cs typeface="Poppins Bold"/>
                <a:sym typeface="Poppins Bold"/>
              </a:rPr>
              <a:t>CYP1A2</a:t>
            </a:r>
            <a:r>
              <a:rPr lang="en-US" sz="3300">
                <a:solidFill>
                  <a:srgbClr val="212121"/>
                </a:solidFill>
                <a:latin typeface="Poppins"/>
                <a:ea typeface="Poppins"/>
                <a:cs typeface="Poppins"/>
                <a:sym typeface="Poppins"/>
              </a:rPr>
              <a:t> is a gene that helps people metabolize caffeine.</a:t>
            </a:r>
          </a:p>
          <a:p>
            <a:pPr algn="l">
              <a:lnSpc>
                <a:spcPts val="1120"/>
              </a:lnSpc>
            </a:pPr>
            <a:endParaRPr lang="en-US" sz="3300">
              <a:solidFill>
                <a:srgbClr val="212121"/>
              </a:solidFill>
              <a:latin typeface="Poppins"/>
              <a:ea typeface="Poppins"/>
              <a:cs typeface="Poppins"/>
              <a:sym typeface="Poppins"/>
            </a:endParaRPr>
          </a:p>
          <a:p>
            <a:pPr marL="712472" lvl="1" indent="-356236" algn="l">
              <a:lnSpc>
                <a:spcPts val="4620"/>
              </a:lnSpc>
              <a:buFont typeface="Arial"/>
              <a:buChar char="•"/>
            </a:pPr>
            <a:r>
              <a:rPr lang="en-US" sz="3300" b="1">
                <a:solidFill>
                  <a:srgbClr val="212121"/>
                </a:solidFill>
                <a:latin typeface="Poppins Bold"/>
                <a:ea typeface="Poppins Bold"/>
                <a:cs typeface="Poppins Bold"/>
                <a:sym typeface="Poppins Bold"/>
              </a:rPr>
              <a:t>Fast metabolizers</a:t>
            </a:r>
            <a:r>
              <a:rPr lang="en-US" sz="3300">
                <a:solidFill>
                  <a:srgbClr val="212121"/>
                </a:solidFill>
                <a:latin typeface="Poppins"/>
                <a:ea typeface="Poppins"/>
                <a:cs typeface="Poppins"/>
                <a:sym typeface="Poppins"/>
              </a:rPr>
              <a:t> (40%) experience an energy boost quickly &amp; a reduced risk of heart attacks</a:t>
            </a:r>
          </a:p>
          <a:p>
            <a:pPr algn="l">
              <a:lnSpc>
                <a:spcPts val="1120"/>
              </a:lnSpc>
            </a:pPr>
            <a:endParaRPr lang="en-US" sz="3300">
              <a:solidFill>
                <a:srgbClr val="212121"/>
              </a:solidFill>
              <a:latin typeface="Poppins"/>
              <a:ea typeface="Poppins"/>
              <a:cs typeface="Poppins"/>
              <a:sym typeface="Poppins"/>
            </a:endParaRPr>
          </a:p>
          <a:p>
            <a:pPr marL="712472" lvl="1" indent="-356236" algn="l">
              <a:lnSpc>
                <a:spcPts val="4620"/>
              </a:lnSpc>
              <a:buFont typeface="Arial"/>
              <a:buChar char="•"/>
            </a:pPr>
            <a:r>
              <a:rPr lang="en-US" sz="3300" b="1">
                <a:solidFill>
                  <a:srgbClr val="212121"/>
                </a:solidFill>
                <a:latin typeface="Poppins Bold"/>
                <a:ea typeface="Poppins Bold"/>
                <a:cs typeface="Poppins Bold"/>
                <a:sym typeface="Poppins Bold"/>
              </a:rPr>
              <a:t>Moderate metabolizers </a:t>
            </a:r>
            <a:r>
              <a:rPr lang="en-US" sz="3300">
                <a:solidFill>
                  <a:srgbClr val="212121"/>
                </a:solidFill>
                <a:latin typeface="Poppins"/>
                <a:ea typeface="Poppins"/>
                <a:cs typeface="Poppins"/>
                <a:sym typeface="Poppins"/>
              </a:rPr>
              <a:t>(45%)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82250" y="-174165"/>
            <a:ext cx="8763236" cy="10708349"/>
            <a:chOff x="0" y="0"/>
            <a:chExt cx="2333353" cy="2851271"/>
          </a:xfrm>
        </p:grpSpPr>
        <p:sp>
          <p:nvSpPr>
            <p:cNvPr id="3" name="Freeform 3">
              <a:extLst>
                <a:ext uri="{C183D7F6-B498-43B3-948B-1728B52AA6E4}">
                  <adec:decorative xmlns:adec="http://schemas.microsoft.com/office/drawing/2017/decorative" val="1"/>
                </a:ext>
              </a:extLst>
            </p:cNvPr>
            <p:cNvSpPr/>
            <p:nvPr/>
          </p:nvSpPr>
          <p:spPr>
            <a:xfrm>
              <a:off x="0" y="0"/>
              <a:ext cx="2333353" cy="2851271"/>
            </a:xfrm>
            <a:custGeom>
              <a:avLst/>
              <a:gdLst/>
              <a:ahLst/>
              <a:cxnLst/>
              <a:rect l="l" t="t" r="r" b="b"/>
              <a:pathLst>
                <a:path w="2333353" h="2851271">
                  <a:moveTo>
                    <a:pt x="0" y="0"/>
                  </a:moveTo>
                  <a:lnTo>
                    <a:pt x="2333353" y="0"/>
                  </a:lnTo>
                  <a:lnTo>
                    <a:pt x="2333353" y="2851271"/>
                  </a:lnTo>
                  <a:lnTo>
                    <a:pt x="0" y="2851271"/>
                  </a:lnTo>
                  <a:close/>
                </a:path>
              </a:pathLst>
            </a:custGeom>
            <a:solidFill>
              <a:srgbClr val="C6EAFA"/>
            </a:solidFill>
          </p:spPr>
          <p:txBody>
            <a:bodyPr/>
            <a:lstStyle/>
            <a:p>
              <a:endParaRPr lang="en-US"/>
            </a:p>
          </p:txBody>
        </p:sp>
        <p:sp>
          <p:nvSpPr>
            <p:cNvPr id="4" name="TextBox 4"/>
            <p:cNvSpPr txBox="1"/>
            <p:nvPr/>
          </p:nvSpPr>
          <p:spPr>
            <a:xfrm>
              <a:off x="0" y="-19050"/>
              <a:ext cx="2333353" cy="2870321"/>
            </a:xfrm>
            <a:prstGeom prst="rect">
              <a:avLst/>
            </a:prstGeom>
          </p:spPr>
          <p:txBody>
            <a:bodyPr lIns="38100" tIns="38100" rIns="38100" bIns="38100" rtlCol="0" anchor="ctr"/>
            <a:lstStyle/>
            <a:p>
              <a:pPr algn="ctr">
                <a:lnSpc>
                  <a:spcPts val="1994"/>
                </a:lnSpc>
              </a:pPr>
              <a:endParaRPr/>
            </a:p>
          </p:txBody>
        </p:sp>
      </p:grpSp>
      <p:sp>
        <p:nvSpPr>
          <p:cNvPr id="5" name="TextBox 5"/>
          <p:cNvSpPr txBox="1"/>
          <p:nvPr/>
        </p:nvSpPr>
        <p:spPr>
          <a:xfrm>
            <a:off x="1028700" y="1095375"/>
            <a:ext cx="9608182" cy="10306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GENES &amp; CAFFEINE</a:t>
            </a:r>
          </a:p>
        </p:txBody>
      </p:sp>
      <p:grpSp>
        <p:nvGrpSpPr>
          <p:cNvPr id="6" name="Group 6"/>
          <p:cNvGrpSpPr/>
          <p:nvPr/>
        </p:nvGrpSpPr>
        <p:grpSpPr>
          <a:xfrm>
            <a:off x="9144000" y="2030118"/>
            <a:ext cx="8850205" cy="8850170"/>
            <a:chOff x="0" y="0"/>
            <a:chExt cx="6350000" cy="6349975"/>
          </a:xfrm>
        </p:grpSpPr>
        <p:sp>
          <p:nvSpPr>
            <p:cNvPr id="7" name="Freeform 7" descr="coffee cup with lid on wooden table"/>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5046" r="-25046"/>
              </a:stretch>
            </a:blipFill>
            <a:ln w="209550" cap="sq">
              <a:solidFill>
                <a:srgbClr val="C6EAFA"/>
              </a:solidFill>
              <a:prstDash val="solid"/>
              <a:miter/>
            </a:ln>
          </p:spPr>
          <p:txBody>
            <a:bodyPr/>
            <a:lstStyle/>
            <a:p>
              <a:endParaRPr lang="en-US"/>
            </a:p>
          </p:txBody>
        </p:sp>
      </p:grpSp>
      <p:grpSp>
        <p:nvGrpSpPr>
          <p:cNvPr id="8" name="Group 8"/>
          <p:cNvGrpSpPr/>
          <p:nvPr/>
        </p:nvGrpSpPr>
        <p:grpSpPr>
          <a:xfrm rot="5400000">
            <a:off x="17442925" y="9483624"/>
            <a:ext cx="1102561" cy="1102561"/>
            <a:chOff x="0" y="0"/>
            <a:chExt cx="812800" cy="812800"/>
          </a:xfrm>
        </p:grpSpPr>
        <p:sp>
          <p:nvSpPr>
            <p:cNvPr id="9" name="Freeform 9">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11" name="Group 11"/>
          <p:cNvGrpSpPr/>
          <p:nvPr/>
        </p:nvGrpSpPr>
        <p:grpSpPr>
          <a:xfrm rot="-1494771">
            <a:off x="9540791" y="-1675226"/>
            <a:ext cx="3350451" cy="3350451"/>
            <a:chOff x="0" y="0"/>
            <a:chExt cx="812800" cy="812800"/>
          </a:xfrm>
        </p:grpSpPr>
        <p:sp>
          <p:nvSpPr>
            <p:cNvPr id="12" name="Freeform 12">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3" name="TextBox 13"/>
            <p:cNvSpPr txBox="1"/>
            <p:nvPr/>
          </p:nvSpPr>
          <p:spPr>
            <a:xfrm>
              <a:off x="76200" y="47625"/>
              <a:ext cx="660400" cy="688975"/>
            </a:xfrm>
            <a:prstGeom prst="rect">
              <a:avLst/>
            </a:prstGeom>
          </p:spPr>
          <p:txBody>
            <a:bodyPr lIns="38100" tIns="38100" rIns="38100" bIns="38100" rtlCol="0" anchor="ctr"/>
            <a:lstStyle/>
            <a:p>
              <a:pPr algn="ctr">
                <a:lnSpc>
                  <a:spcPts val="1994"/>
                </a:lnSpc>
              </a:pPr>
              <a:endParaRPr/>
            </a:p>
          </p:txBody>
        </p:sp>
      </p:grpSp>
      <p:sp>
        <p:nvSpPr>
          <p:cNvPr id="14" name="Freeform 14">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5" name="Group 15"/>
          <p:cNvGrpSpPr/>
          <p:nvPr/>
        </p:nvGrpSpPr>
        <p:grpSpPr>
          <a:xfrm rot="-5863999">
            <a:off x="-1622763" y="5440652"/>
            <a:ext cx="2243501" cy="2243501"/>
            <a:chOff x="0" y="0"/>
            <a:chExt cx="812800" cy="812800"/>
          </a:xfrm>
        </p:grpSpPr>
        <p:sp>
          <p:nvSpPr>
            <p:cNvPr id="16" name="Freeform 1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7" name="TextBox 17"/>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8" name="TextBox 18"/>
          <p:cNvSpPr txBox="1"/>
          <p:nvPr/>
        </p:nvSpPr>
        <p:spPr>
          <a:xfrm>
            <a:off x="4063579" y="9435999"/>
            <a:ext cx="5357574" cy="276225"/>
          </a:xfrm>
          <a:prstGeom prst="rect">
            <a:avLst/>
          </a:prstGeom>
        </p:spPr>
        <p:txBody>
          <a:bodyPr lIns="0" tIns="0" rIns="0" bIns="0" rtlCol="0" anchor="t">
            <a:spAutoFit/>
          </a:bodyPr>
          <a:lstStyle/>
          <a:p>
            <a:pPr algn="r">
              <a:lnSpc>
                <a:spcPts val="2100"/>
              </a:lnSpc>
            </a:pPr>
            <a:r>
              <a:rPr lang="en-US" sz="1500">
                <a:solidFill>
                  <a:srgbClr val="212121"/>
                </a:solidFill>
                <a:latin typeface="Poppins"/>
                <a:ea typeface="Poppins"/>
                <a:cs typeface="Poppins"/>
                <a:sym typeface="Poppins"/>
              </a:rPr>
              <a:t>Anahad O'Connor, New York Times (2016)</a:t>
            </a:r>
          </a:p>
        </p:txBody>
      </p:sp>
      <p:sp>
        <p:nvSpPr>
          <p:cNvPr id="19" name="TextBox 19"/>
          <p:cNvSpPr txBox="1"/>
          <p:nvPr/>
        </p:nvSpPr>
        <p:spPr>
          <a:xfrm>
            <a:off x="1028700" y="2461255"/>
            <a:ext cx="8115300" cy="6259908"/>
          </a:xfrm>
          <a:prstGeom prst="rect">
            <a:avLst/>
          </a:prstGeom>
        </p:spPr>
        <p:txBody>
          <a:bodyPr lIns="0" tIns="0" rIns="0" bIns="0" rtlCol="0" anchor="t">
            <a:spAutoFit/>
          </a:bodyPr>
          <a:lstStyle/>
          <a:p>
            <a:pPr algn="l">
              <a:lnSpc>
                <a:spcPts val="4620"/>
              </a:lnSpc>
            </a:pPr>
            <a:r>
              <a:rPr lang="en-US" sz="3300" b="1">
                <a:solidFill>
                  <a:srgbClr val="212121"/>
                </a:solidFill>
                <a:latin typeface="Poppins Bold"/>
                <a:ea typeface="Poppins Bold"/>
                <a:cs typeface="Poppins Bold"/>
                <a:sym typeface="Poppins Bold"/>
              </a:rPr>
              <a:t>CYP1A2</a:t>
            </a:r>
            <a:r>
              <a:rPr lang="en-US" sz="3300">
                <a:solidFill>
                  <a:srgbClr val="212121"/>
                </a:solidFill>
                <a:latin typeface="Poppins"/>
                <a:ea typeface="Poppins"/>
                <a:cs typeface="Poppins"/>
                <a:sym typeface="Poppins"/>
              </a:rPr>
              <a:t> is a gene that helps people metabolize caffeine.</a:t>
            </a:r>
          </a:p>
          <a:p>
            <a:pPr algn="l">
              <a:lnSpc>
                <a:spcPts val="1120"/>
              </a:lnSpc>
            </a:pPr>
            <a:endParaRPr lang="en-US" sz="3300">
              <a:solidFill>
                <a:srgbClr val="212121"/>
              </a:solidFill>
              <a:latin typeface="Poppins"/>
              <a:ea typeface="Poppins"/>
              <a:cs typeface="Poppins"/>
              <a:sym typeface="Poppins"/>
            </a:endParaRPr>
          </a:p>
          <a:p>
            <a:pPr marL="712472" lvl="1" indent="-356236" algn="l">
              <a:lnSpc>
                <a:spcPts val="4620"/>
              </a:lnSpc>
              <a:buFont typeface="Arial"/>
              <a:buChar char="•"/>
            </a:pPr>
            <a:r>
              <a:rPr lang="en-US" sz="3300" b="1">
                <a:solidFill>
                  <a:srgbClr val="212121"/>
                </a:solidFill>
                <a:latin typeface="Poppins Bold"/>
                <a:ea typeface="Poppins Bold"/>
                <a:cs typeface="Poppins Bold"/>
                <a:sym typeface="Poppins Bold"/>
              </a:rPr>
              <a:t>Fast metabolizers</a:t>
            </a:r>
            <a:r>
              <a:rPr lang="en-US" sz="3300">
                <a:solidFill>
                  <a:srgbClr val="212121"/>
                </a:solidFill>
                <a:latin typeface="Poppins"/>
                <a:ea typeface="Poppins"/>
                <a:cs typeface="Poppins"/>
                <a:sym typeface="Poppins"/>
              </a:rPr>
              <a:t> (40%) experience an energy boost quickly &amp; a reduced risk of heart attacks</a:t>
            </a:r>
          </a:p>
          <a:p>
            <a:pPr algn="l">
              <a:lnSpc>
                <a:spcPts val="1120"/>
              </a:lnSpc>
            </a:pPr>
            <a:endParaRPr lang="en-US" sz="3300">
              <a:solidFill>
                <a:srgbClr val="212121"/>
              </a:solidFill>
              <a:latin typeface="Poppins"/>
              <a:ea typeface="Poppins"/>
              <a:cs typeface="Poppins"/>
              <a:sym typeface="Poppins"/>
            </a:endParaRPr>
          </a:p>
          <a:p>
            <a:pPr marL="712472" lvl="1" indent="-356236" algn="l">
              <a:lnSpc>
                <a:spcPts val="4620"/>
              </a:lnSpc>
              <a:buFont typeface="Arial"/>
              <a:buChar char="•"/>
            </a:pPr>
            <a:r>
              <a:rPr lang="en-US" sz="3300" b="1">
                <a:solidFill>
                  <a:srgbClr val="212121"/>
                </a:solidFill>
                <a:latin typeface="Poppins Bold"/>
                <a:ea typeface="Poppins Bold"/>
                <a:cs typeface="Poppins Bold"/>
                <a:sym typeface="Poppins Bold"/>
              </a:rPr>
              <a:t>Moderate metabolizers </a:t>
            </a:r>
            <a:r>
              <a:rPr lang="en-US" sz="3300">
                <a:solidFill>
                  <a:srgbClr val="212121"/>
                </a:solidFill>
                <a:latin typeface="Poppins"/>
                <a:ea typeface="Poppins"/>
                <a:cs typeface="Poppins"/>
                <a:sym typeface="Poppins"/>
              </a:rPr>
              <a:t>(45%)</a:t>
            </a:r>
          </a:p>
          <a:p>
            <a:pPr algn="l">
              <a:lnSpc>
                <a:spcPts val="1120"/>
              </a:lnSpc>
            </a:pPr>
            <a:endParaRPr lang="en-US" sz="3300">
              <a:solidFill>
                <a:srgbClr val="212121"/>
              </a:solidFill>
              <a:latin typeface="Poppins"/>
              <a:ea typeface="Poppins"/>
              <a:cs typeface="Poppins"/>
              <a:sym typeface="Poppins"/>
            </a:endParaRPr>
          </a:p>
          <a:p>
            <a:pPr marL="712472" lvl="1" indent="-356236" algn="l">
              <a:lnSpc>
                <a:spcPts val="4620"/>
              </a:lnSpc>
              <a:buFont typeface="Arial"/>
              <a:buChar char="•"/>
            </a:pPr>
            <a:r>
              <a:rPr lang="en-US" sz="3300" b="1">
                <a:solidFill>
                  <a:srgbClr val="212121"/>
                </a:solidFill>
                <a:latin typeface="Poppins Bold"/>
                <a:ea typeface="Poppins Bold"/>
                <a:cs typeface="Poppins Bold"/>
                <a:sym typeface="Poppins Bold"/>
              </a:rPr>
              <a:t>Slow metabolizers</a:t>
            </a:r>
            <a:r>
              <a:rPr lang="en-US" sz="3300">
                <a:solidFill>
                  <a:srgbClr val="212121"/>
                </a:solidFill>
                <a:latin typeface="Poppins"/>
                <a:ea typeface="Poppins"/>
                <a:cs typeface="Poppins"/>
                <a:sym typeface="Poppins"/>
              </a:rPr>
              <a:t> (15%) experience a slower energy boost &amp; an increased risk of heart attacks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9144000" y="-15833"/>
            <a:ext cx="9421814" cy="10302833"/>
            <a:chOff x="0" y="0"/>
            <a:chExt cx="2481466" cy="2713503"/>
          </a:xfrm>
        </p:grpSpPr>
        <p:sp>
          <p:nvSpPr>
            <p:cNvPr id="4" name="Freeform 4">
              <a:extLst>
                <a:ext uri="{C183D7F6-B498-43B3-948B-1728B52AA6E4}">
                  <adec:decorative xmlns:adec="http://schemas.microsoft.com/office/drawing/2017/decorative" val="1"/>
                </a:ext>
              </a:extLst>
            </p:cNvPr>
            <p:cNvSpPr/>
            <p:nvPr/>
          </p:nvSpPr>
          <p:spPr>
            <a:xfrm>
              <a:off x="0" y="0"/>
              <a:ext cx="2481466" cy="2713503"/>
            </a:xfrm>
            <a:custGeom>
              <a:avLst/>
              <a:gdLst/>
              <a:ahLst/>
              <a:cxnLst/>
              <a:rect l="l" t="t" r="r" b="b"/>
              <a:pathLst>
                <a:path w="2481466" h="2713503">
                  <a:moveTo>
                    <a:pt x="0" y="0"/>
                  </a:moveTo>
                  <a:lnTo>
                    <a:pt x="2481466" y="0"/>
                  </a:lnTo>
                  <a:lnTo>
                    <a:pt x="2481466" y="2713503"/>
                  </a:lnTo>
                  <a:lnTo>
                    <a:pt x="0" y="2713503"/>
                  </a:lnTo>
                  <a:close/>
                </a:path>
              </a:pathLst>
            </a:custGeom>
            <a:solidFill>
              <a:srgbClr val="C6EAFA"/>
            </a:solidFill>
          </p:spPr>
          <p:txBody>
            <a:bodyPr/>
            <a:lstStyle/>
            <a:p>
              <a:endParaRPr lang="en-US"/>
            </a:p>
          </p:txBody>
        </p:sp>
        <p:sp>
          <p:nvSpPr>
            <p:cNvPr id="5" name="TextBox 5"/>
            <p:cNvSpPr txBox="1"/>
            <p:nvPr/>
          </p:nvSpPr>
          <p:spPr>
            <a:xfrm>
              <a:off x="0" y="-28575"/>
              <a:ext cx="2481466" cy="2742078"/>
            </a:xfrm>
            <a:prstGeom prst="rect">
              <a:avLst/>
            </a:prstGeom>
          </p:spPr>
          <p:txBody>
            <a:bodyPr lIns="42726" tIns="42726" rIns="42726" bIns="42726" rtlCol="0" anchor="ctr"/>
            <a:lstStyle/>
            <a:p>
              <a:pPr algn="ctr">
                <a:lnSpc>
                  <a:spcPts val="2237"/>
                </a:lnSpc>
              </a:pPr>
              <a:endParaRPr/>
            </a:p>
          </p:txBody>
        </p:sp>
      </p:grpSp>
      <p:grpSp>
        <p:nvGrpSpPr>
          <p:cNvPr id="6" name="Group 6"/>
          <p:cNvGrpSpPr/>
          <p:nvPr/>
        </p:nvGrpSpPr>
        <p:grpSpPr>
          <a:xfrm rot="-1494771">
            <a:off x="-530346" y="-2064725"/>
            <a:ext cx="4097783" cy="4097783"/>
            <a:chOff x="0" y="0"/>
            <a:chExt cx="812800" cy="812800"/>
          </a:xfrm>
        </p:grpSpPr>
        <p:sp>
          <p:nvSpPr>
            <p:cNvPr id="7" name="Freeform 7">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9" name="Group 9"/>
          <p:cNvGrpSpPr/>
          <p:nvPr/>
        </p:nvGrpSpPr>
        <p:grpSpPr>
          <a:xfrm rot="5400000">
            <a:off x="8755309" y="8869609"/>
            <a:ext cx="777381" cy="777381"/>
            <a:chOff x="0" y="0"/>
            <a:chExt cx="812800" cy="812800"/>
          </a:xfrm>
        </p:grpSpPr>
        <p:sp>
          <p:nvSpPr>
            <p:cNvPr id="10" name="Freeform 1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2" name="TextBox 12"/>
          <p:cNvSpPr txBox="1"/>
          <p:nvPr/>
        </p:nvSpPr>
        <p:spPr>
          <a:xfrm>
            <a:off x="1028700" y="6237917"/>
            <a:ext cx="7438324" cy="1935313"/>
          </a:xfrm>
          <a:prstGeom prst="rect">
            <a:avLst/>
          </a:prstGeom>
        </p:spPr>
        <p:txBody>
          <a:bodyPr lIns="0" tIns="0" rIns="0" bIns="0" rtlCol="0" anchor="t">
            <a:spAutoFit/>
          </a:bodyPr>
          <a:lstStyle/>
          <a:p>
            <a:pPr algn="l">
              <a:lnSpc>
                <a:spcPts val="7231"/>
              </a:lnSpc>
            </a:pPr>
            <a:r>
              <a:rPr lang="en-US" sz="7231" b="1">
                <a:solidFill>
                  <a:srgbClr val="212121"/>
                </a:solidFill>
                <a:latin typeface="Poppins Bold"/>
                <a:ea typeface="Poppins Bold"/>
                <a:cs typeface="Poppins Bold"/>
                <a:sym typeface="Poppins Bold"/>
              </a:rPr>
              <a:t>ONE SIZE DOES NOT FIT ALL</a:t>
            </a:r>
          </a:p>
        </p:txBody>
      </p:sp>
      <p:sp>
        <p:nvSpPr>
          <p:cNvPr id="13" name="TextBox 13"/>
          <p:cNvSpPr txBox="1"/>
          <p:nvPr/>
        </p:nvSpPr>
        <p:spPr>
          <a:xfrm>
            <a:off x="10036275" y="3225800"/>
            <a:ext cx="7413000" cy="3730625"/>
          </a:xfrm>
          <a:prstGeom prst="rect">
            <a:avLst/>
          </a:prstGeom>
        </p:spPr>
        <p:txBody>
          <a:bodyPr lIns="0" tIns="0" rIns="0" bIns="0" rtlCol="0" anchor="t">
            <a:spAutoFit/>
          </a:bodyPr>
          <a:lstStyle/>
          <a:p>
            <a:pPr algn="l">
              <a:lnSpc>
                <a:spcPts val="4900"/>
              </a:lnSpc>
            </a:pPr>
            <a:r>
              <a:rPr lang="en-US" sz="3500">
                <a:solidFill>
                  <a:srgbClr val="212121"/>
                </a:solidFill>
                <a:latin typeface="Poppins"/>
                <a:ea typeface="Poppins"/>
                <a:cs typeface="Poppins"/>
                <a:sym typeface="Poppins"/>
              </a:rPr>
              <a:t>Given that we know that individual bodies respond differently based on their unique combination of factors, a new approach to medicine is emerging – </a:t>
            </a:r>
            <a:r>
              <a:rPr lang="en-US" sz="3500" b="1">
                <a:solidFill>
                  <a:srgbClr val="212121"/>
                </a:solidFill>
                <a:latin typeface="Poppins Bold"/>
                <a:ea typeface="Poppins Bold"/>
                <a:cs typeface="Poppins Bold"/>
                <a:sym typeface="Poppins Bold"/>
              </a:rPr>
              <a:t>precision medicine.</a:t>
            </a:r>
          </a:p>
        </p:txBody>
      </p:sp>
      <p:sp>
        <p:nvSpPr>
          <p:cNvPr id="14" name="TextBox 14"/>
          <p:cNvSpPr txBox="1"/>
          <p:nvPr/>
        </p:nvSpPr>
        <p:spPr>
          <a:xfrm>
            <a:off x="1028700" y="5768195"/>
            <a:ext cx="10250078" cy="428625"/>
          </a:xfrm>
          <a:prstGeom prst="rect">
            <a:avLst/>
          </a:prstGeom>
        </p:spPr>
        <p:txBody>
          <a:bodyPr lIns="0" tIns="0" rIns="0" bIns="0" rtlCol="0" anchor="t">
            <a:spAutoFit/>
          </a:bodyPr>
          <a:lstStyle/>
          <a:p>
            <a:pPr algn="l">
              <a:lnSpc>
                <a:spcPts val="3000"/>
              </a:lnSpc>
            </a:pPr>
            <a:r>
              <a:rPr lang="en-US" sz="3000">
                <a:solidFill>
                  <a:srgbClr val="212121"/>
                </a:solidFill>
                <a:latin typeface="Poppins"/>
                <a:ea typeface="Poppins"/>
                <a:cs typeface="Poppins"/>
                <a:sym typeface="Poppins"/>
              </a:rPr>
              <a:t>KEY IDEA</a:t>
            </a:r>
          </a:p>
        </p:txBody>
      </p:sp>
      <p:sp>
        <p:nvSpPr>
          <p:cNvPr id="15" name="Freeform 15" descr="a red no entry sign on a white background"/>
          <p:cNvSpPr/>
          <p:nvPr/>
        </p:nvSpPr>
        <p:spPr>
          <a:xfrm>
            <a:off x="3026685" y="2192148"/>
            <a:ext cx="2936076" cy="2943435"/>
          </a:xfrm>
          <a:custGeom>
            <a:avLst/>
            <a:gdLst/>
            <a:ahLst/>
            <a:cxnLst/>
            <a:rect l="l" t="t" r="r" b="b"/>
            <a:pathLst>
              <a:path w="2936076" h="2943435">
                <a:moveTo>
                  <a:pt x="0" y="0"/>
                </a:moveTo>
                <a:lnTo>
                  <a:pt x="2936077" y="0"/>
                </a:lnTo>
                <a:lnTo>
                  <a:pt x="2936077" y="2943435"/>
                </a:lnTo>
                <a:lnTo>
                  <a:pt x="0" y="29434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6"/>
          <p:cNvSpPr txBox="1"/>
          <p:nvPr/>
        </p:nvSpPr>
        <p:spPr>
          <a:xfrm>
            <a:off x="3206692" y="2896706"/>
            <a:ext cx="2576063" cy="1420021"/>
          </a:xfrm>
          <a:prstGeom prst="rect">
            <a:avLst/>
          </a:prstGeom>
        </p:spPr>
        <p:txBody>
          <a:bodyPr lIns="0" tIns="0" rIns="0" bIns="0" rtlCol="0" anchor="t">
            <a:spAutoFit/>
          </a:bodyPr>
          <a:lstStyle/>
          <a:p>
            <a:pPr algn="ctr">
              <a:lnSpc>
                <a:spcPts val="5566"/>
              </a:lnSpc>
            </a:pPr>
            <a:r>
              <a:rPr lang="en-US" sz="3976" b="1">
                <a:solidFill>
                  <a:srgbClr val="000000"/>
                </a:solidFill>
                <a:latin typeface="Poppins Bold"/>
                <a:ea typeface="Poppins Bold"/>
                <a:cs typeface="Poppins Bold"/>
                <a:sym typeface="Poppins Bold"/>
              </a:rPr>
              <a:t>One Size Fits All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629201" y="-8630099"/>
            <a:ext cx="1029597" cy="18288000"/>
            <a:chOff x="0" y="0"/>
            <a:chExt cx="271170" cy="4816593"/>
          </a:xfrm>
        </p:grpSpPr>
        <p:sp>
          <p:nvSpPr>
            <p:cNvPr id="3" name="Freeform 3">
              <a:extLst>
                <a:ext uri="{C183D7F6-B498-43B3-948B-1728B52AA6E4}">
                  <adec:decorative xmlns:adec="http://schemas.microsoft.com/office/drawing/2017/decorative" val="1"/>
                </a:ext>
              </a:extLst>
            </p:cNvPr>
            <p:cNvSpPr/>
            <p:nvPr/>
          </p:nvSpPr>
          <p:spPr>
            <a:xfrm>
              <a:off x="0" y="0"/>
              <a:ext cx="271170" cy="4816592"/>
            </a:xfrm>
            <a:custGeom>
              <a:avLst/>
              <a:gdLst/>
              <a:ahLst/>
              <a:cxnLst/>
              <a:rect l="l" t="t" r="r" b="b"/>
              <a:pathLst>
                <a:path w="271170" h="4816592">
                  <a:moveTo>
                    <a:pt x="0" y="0"/>
                  </a:moveTo>
                  <a:lnTo>
                    <a:pt x="271170" y="0"/>
                  </a:lnTo>
                  <a:lnTo>
                    <a:pt x="271170" y="4816592"/>
                  </a:lnTo>
                  <a:lnTo>
                    <a:pt x="0" y="4816592"/>
                  </a:lnTo>
                  <a:close/>
                </a:path>
              </a:pathLst>
            </a:custGeom>
            <a:solidFill>
              <a:srgbClr val="C6EAFA"/>
            </a:solidFill>
          </p:spPr>
          <p:txBody>
            <a:bodyPr/>
            <a:lstStyle/>
            <a:p>
              <a:endParaRPr lang="en-US"/>
            </a:p>
          </p:txBody>
        </p:sp>
        <p:sp>
          <p:nvSpPr>
            <p:cNvPr id="4" name="TextBox 4"/>
            <p:cNvSpPr txBox="1"/>
            <p:nvPr/>
          </p:nvSpPr>
          <p:spPr>
            <a:xfrm>
              <a:off x="0" y="-28575"/>
              <a:ext cx="271170" cy="4845168"/>
            </a:xfrm>
            <a:prstGeom prst="rect">
              <a:avLst/>
            </a:prstGeom>
          </p:spPr>
          <p:txBody>
            <a:bodyPr lIns="42726" tIns="42726" rIns="42726" bIns="42726" rtlCol="0" anchor="ctr"/>
            <a:lstStyle/>
            <a:p>
              <a:pPr algn="ctr">
                <a:lnSpc>
                  <a:spcPts val="2237"/>
                </a:lnSpc>
              </a:pPr>
              <a:endParaRPr/>
            </a:p>
          </p:txBody>
        </p:sp>
      </p:grpSp>
      <p:grpSp>
        <p:nvGrpSpPr>
          <p:cNvPr id="5" name="Group 5"/>
          <p:cNvGrpSpPr/>
          <p:nvPr/>
        </p:nvGrpSpPr>
        <p:grpSpPr>
          <a:xfrm rot="5400000">
            <a:off x="12605773" y="407801"/>
            <a:ext cx="844663" cy="844663"/>
            <a:chOff x="0" y="0"/>
            <a:chExt cx="812800" cy="812800"/>
          </a:xfrm>
        </p:grpSpPr>
        <p:sp>
          <p:nvSpPr>
            <p:cNvPr id="6" name="Freeform 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8" name="Group 8"/>
          <p:cNvGrpSpPr/>
          <p:nvPr/>
        </p:nvGrpSpPr>
        <p:grpSpPr>
          <a:xfrm rot="-1494771">
            <a:off x="13908742" y="-2275524"/>
            <a:ext cx="5366649" cy="5366649"/>
            <a:chOff x="0" y="0"/>
            <a:chExt cx="812800" cy="812800"/>
          </a:xfrm>
        </p:grpSpPr>
        <p:sp>
          <p:nvSpPr>
            <p:cNvPr id="9" name="Freeform 9">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p:cNvSpPr txBox="1"/>
          <p:nvPr/>
        </p:nvSpPr>
        <p:spPr>
          <a:xfrm>
            <a:off x="2030519" y="3812116"/>
            <a:ext cx="13915685" cy="10306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THINK ABOUT IT...</a:t>
            </a:r>
          </a:p>
        </p:txBody>
      </p:sp>
      <p:sp>
        <p:nvSpPr>
          <p:cNvPr id="13" name="TextBox 13"/>
          <p:cNvSpPr txBox="1"/>
          <p:nvPr/>
        </p:nvSpPr>
        <p:spPr>
          <a:xfrm>
            <a:off x="2030519" y="5030885"/>
            <a:ext cx="15228781" cy="635000"/>
          </a:xfrm>
          <a:prstGeom prst="rect">
            <a:avLst/>
          </a:prstGeom>
        </p:spPr>
        <p:txBody>
          <a:bodyPr lIns="0" tIns="0" rIns="0" bIns="0" rtlCol="0" anchor="t">
            <a:spAutoFit/>
          </a:bodyPr>
          <a:lstStyle/>
          <a:p>
            <a:pPr marL="755651" lvl="1" indent="-377825" algn="l">
              <a:lnSpc>
                <a:spcPts val="4900"/>
              </a:lnSpc>
              <a:buFont typeface="Arial"/>
              <a:buChar char="•"/>
            </a:pPr>
            <a:r>
              <a:rPr lang="en-US" sz="3500">
                <a:solidFill>
                  <a:srgbClr val="212121"/>
                </a:solidFill>
                <a:latin typeface="Poppins"/>
                <a:ea typeface="Poppins"/>
                <a:cs typeface="Poppins"/>
                <a:sym typeface="Poppins"/>
              </a:rPr>
              <a:t>Why might a medicine work well for one person but not another?</a:t>
            </a:r>
          </a:p>
        </p:txBody>
      </p:sp>
      <p:grpSp>
        <p:nvGrpSpPr>
          <p:cNvPr id="14" name="Group 14"/>
          <p:cNvGrpSpPr/>
          <p:nvPr/>
        </p:nvGrpSpPr>
        <p:grpSpPr>
          <a:xfrm>
            <a:off x="1028700" y="0"/>
            <a:ext cx="2313016" cy="2846789"/>
            <a:chOff x="0" y="0"/>
            <a:chExt cx="660400" cy="812800"/>
          </a:xfrm>
        </p:grpSpPr>
        <p:sp>
          <p:nvSpPr>
            <p:cNvPr id="15" name="Freeform 15">
              <a:extLst>
                <a:ext uri="{C183D7F6-B498-43B3-948B-1728B52AA6E4}">
                  <adec:decorative xmlns:adec="http://schemas.microsoft.com/office/drawing/2017/decorative" val="1"/>
                </a:ext>
              </a:extLst>
            </p:cNvPr>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C6EAFA"/>
            </a:solidFill>
          </p:spPr>
          <p:txBody>
            <a:bodyPr/>
            <a:lstStyle/>
            <a:p>
              <a:endParaRPr lang="en-US"/>
            </a:p>
          </p:txBody>
        </p:sp>
        <p:sp>
          <p:nvSpPr>
            <p:cNvPr id="16" name="TextBox 16"/>
            <p:cNvSpPr txBox="1"/>
            <p:nvPr/>
          </p:nvSpPr>
          <p:spPr>
            <a:xfrm>
              <a:off x="0" y="-28575"/>
              <a:ext cx="660400" cy="714375"/>
            </a:xfrm>
            <a:prstGeom prst="rect">
              <a:avLst/>
            </a:prstGeom>
          </p:spPr>
          <p:txBody>
            <a:bodyPr lIns="50800" tIns="50800" rIns="50800" bIns="50800" rtlCol="0" anchor="ctr"/>
            <a:lstStyle/>
            <a:p>
              <a:pPr algn="ctr">
                <a:lnSpc>
                  <a:spcPts val="1995"/>
                </a:lnSpc>
              </a:pPr>
              <a:endParaRPr/>
            </a:p>
          </p:txBody>
        </p:sp>
      </p:grpSp>
      <p:sp>
        <p:nvSpPr>
          <p:cNvPr id="17" name="Freeform 17" descr="a blue and white stopwatch on a white background"/>
          <p:cNvSpPr/>
          <p:nvPr/>
        </p:nvSpPr>
        <p:spPr>
          <a:xfrm>
            <a:off x="1269659" y="513901"/>
            <a:ext cx="1831098" cy="2020522"/>
          </a:xfrm>
          <a:custGeom>
            <a:avLst/>
            <a:gdLst/>
            <a:ahLst/>
            <a:cxnLst/>
            <a:rect l="l" t="t" r="r" b="b"/>
            <a:pathLst>
              <a:path w="1831098" h="2020522">
                <a:moveTo>
                  <a:pt x="0" y="0"/>
                </a:moveTo>
                <a:lnTo>
                  <a:pt x="1831098" y="0"/>
                </a:lnTo>
                <a:lnTo>
                  <a:pt x="1831098" y="2020523"/>
                </a:lnTo>
                <a:lnTo>
                  <a:pt x="0" y="20205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629201" y="-8630099"/>
            <a:ext cx="1029597" cy="18288000"/>
            <a:chOff x="0" y="0"/>
            <a:chExt cx="271170" cy="4816593"/>
          </a:xfrm>
        </p:grpSpPr>
        <p:sp>
          <p:nvSpPr>
            <p:cNvPr id="3" name="Freeform 3">
              <a:extLst>
                <a:ext uri="{C183D7F6-B498-43B3-948B-1728B52AA6E4}">
                  <adec:decorative xmlns:adec="http://schemas.microsoft.com/office/drawing/2017/decorative" val="1"/>
                </a:ext>
              </a:extLst>
            </p:cNvPr>
            <p:cNvSpPr/>
            <p:nvPr/>
          </p:nvSpPr>
          <p:spPr>
            <a:xfrm>
              <a:off x="0" y="0"/>
              <a:ext cx="271170" cy="4816592"/>
            </a:xfrm>
            <a:custGeom>
              <a:avLst/>
              <a:gdLst/>
              <a:ahLst/>
              <a:cxnLst/>
              <a:rect l="l" t="t" r="r" b="b"/>
              <a:pathLst>
                <a:path w="271170" h="4816592">
                  <a:moveTo>
                    <a:pt x="0" y="0"/>
                  </a:moveTo>
                  <a:lnTo>
                    <a:pt x="271170" y="0"/>
                  </a:lnTo>
                  <a:lnTo>
                    <a:pt x="271170" y="4816592"/>
                  </a:lnTo>
                  <a:lnTo>
                    <a:pt x="0" y="4816592"/>
                  </a:lnTo>
                  <a:close/>
                </a:path>
              </a:pathLst>
            </a:custGeom>
            <a:solidFill>
              <a:srgbClr val="C6EAFA"/>
            </a:solidFill>
          </p:spPr>
          <p:txBody>
            <a:bodyPr/>
            <a:lstStyle/>
            <a:p>
              <a:endParaRPr lang="en-US"/>
            </a:p>
          </p:txBody>
        </p:sp>
        <p:sp>
          <p:nvSpPr>
            <p:cNvPr id="4" name="TextBox 4"/>
            <p:cNvSpPr txBox="1"/>
            <p:nvPr/>
          </p:nvSpPr>
          <p:spPr>
            <a:xfrm>
              <a:off x="0" y="-28575"/>
              <a:ext cx="271170" cy="4845168"/>
            </a:xfrm>
            <a:prstGeom prst="rect">
              <a:avLst/>
            </a:prstGeom>
          </p:spPr>
          <p:txBody>
            <a:bodyPr lIns="42726" tIns="42726" rIns="42726" bIns="42726" rtlCol="0" anchor="ctr"/>
            <a:lstStyle/>
            <a:p>
              <a:pPr algn="ctr">
                <a:lnSpc>
                  <a:spcPts val="2237"/>
                </a:lnSpc>
              </a:pPr>
              <a:endParaRPr/>
            </a:p>
          </p:txBody>
        </p:sp>
      </p:grpSp>
      <p:grpSp>
        <p:nvGrpSpPr>
          <p:cNvPr id="5" name="Group 5"/>
          <p:cNvGrpSpPr/>
          <p:nvPr/>
        </p:nvGrpSpPr>
        <p:grpSpPr>
          <a:xfrm rot="5400000">
            <a:off x="12605773" y="407801"/>
            <a:ext cx="844663" cy="844663"/>
            <a:chOff x="0" y="0"/>
            <a:chExt cx="812800" cy="812800"/>
          </a:xfrm>
        </p:grpSpPr>
        <p:sp>
          <p:nvSpPr>
            <p:cNvPr id="6" name="Freeform 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8" name="Group 8"/>
          <p:cNvGrpSpPr/>
          <p:nvPr/>
        </p:nvGrpSpPr>
        <p:grpSpPr>
          <a:xfrm rot="-1494771">
            <a:off x="13908742" y="-2275524"/>
            <a:ext cx="5366649" cy="5366649"/>
            <a:chOff x="0" y="0"/>
            <a:chExt cx="812800" cy="812800"/>
          </a:xfrm>
        </p:grpSpPr>
        <p:sp>
          <p:nvSpPr>
            <p:cNvPr id="9" name="Freeform 9">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p:cNvSpPr txBox="1"/>
          <p:nvPr/>
        </p:nvSpPr>
        <p:spPr>
          <a:xfrm>
            <a:off x="2030519" y="3812116"/>
            <a:ext cx="13915685" cy="10306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THINK ABOUT IT...</a:t>
            </a:r>
          </a:p>
        </p:txBody>
      </p:sp>
      <p:sp>
        <p:nvSpPr>
          <p:cNvPr id="13" name="TextBox 13"/>
          <p:cNvSpPr txBox="1"/>
          <p:nvPr/>
        </p:nvSpPr>
        <p:spPr>
          <a:xfrm>
            <a:off x="2030519" y="5030885"/>
            <a:ext cx="15228781" cy="635000"/>
          </a:xfrm>
          <a:prstGeom prst="rect">
            <a:avLst/>
          </a:prstGeom>
        </p:spPr>
        <p:txBody>
          <a:bodyPr lIns="0" tIns="0" rIns="0" bIns="0" rtlCol="0" anchor="t">
            <a:spAutoFit/>
          </a:bodyPr>
          <a:lstStyle/>
          <a:p>
            <a:pPr marL="755651" lvl="1" indent="-377825" algn="l">
              <a:lnSpc>
                <a:spcPts val="4900"/>
              </a:lnSpc>
              <a:buFont typeface="Arial"/>
              <a:buChar char="•"/>
            </a:pPr>
            <a:r>
              <a:rPr lang="en-US" sz="3500">
                <a:solidFill>
                  <a:srgbClr val="212121"/>
                </a:solidFill>
                <a:latin typeface="Poppins"/>
                <a:ea typeface="Poppins"/>
                <a:cs typeface="Poppins"/>
                <a:sym typeface="Poppins"/>
              </a:rPr>
              <a:t>Why might a medicine work well for one person but not another?</a:t>
            </a:r>
          </a:p>
        </p:txBody>
      </p:sp>
      <p:grpSp>
        <p:nvGrpSpPr>
          <p:cNvPr id="14" name="Group 14"/>
          <p:cNvGrpSpPr/>
          <p:nvPr/>
        </p:nvGrpSpPr>
        <p:grpSpPr>
          <a:xfrm>
            <a:off x="1028700" y="0"/>
            <a:ext cx="2313016" cy="2846789"/>
            <a:chOff x="0" y="0"/>
            <a:chExt cx="660400" cy="812800"/>
          </a:xfrm>
        </p:grpSpPr>
        <p:sp>
          <p:nvSpPr>
            <p:cNvPr id="15" name="Freeform 15">
              <a:extLst>
                <a:ext uri="{C183D7F6-B498-43B3-948B-1728B52AA6E4}">
                  <adec:decorative xmlns:adec="http://schemas.microsoft.com/office/drawing/2017/decorative" val="1"/>
                </a:ext>
              </a:extLst>
            </p:cNvPr>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C6EAFA"/>
            </a:solidFill>
          </p:spPr>
          <p:txBody>
            <a:bodyPr/>
            <a:lstStyle/>
            <a:p>
              <a:endParaRPr lang="en-US"/>
            </a:p>
          </p:txBody>
        </p:sp>
        <p:sp>
          <p:nvSpPr>
            <p:cNvPr id="16" name="TextBox 16"/>
            <p:cNvSpPr txBox="1"/>
            <p:nvPr/>
          </p:nvSpPr>
          <p:spPr>
            <a:xfrm>
              <a:off x="0" y="-28575"/>
              <a:ext cx="660400" cy="714375"/>
            </a:xfrm>
            <a:prstGeom prst="rect">
              <a:avLst/>
            </a:prstGeom>
          </p:spPr>
          <p:txBody>
            <a:bodyPr lIns="50800" tIns="50800" rIns="50800" bIns="50800" rtlCol="0" anchor="ctr"/>
            <a:lstStyle/>
            <a:p>
              <a:pPr algn="ctr">
                <a:lnSpc>
                  <a:spcPts val="1995"/>
                </a:lnSpc>
              </a:pPr>
              <a:endParaRPr/>
            </a:p>
          </p:txBody>
        </p:sp>
      </p:grpSp>
      <p:sp>
        <p:nvSpPr>
          <p:cNvPr id="17" name="Freeform 17" descr="a blue and white stopwatch on a white background"/>
          <p:cNvSpPr/>
          <p:nvPr/>
        </p:nvSpPr>
        <p:spPr>
          <a:xfrm>
            <a:off x="1269659" y="513901"/>
            <a:ext cx="1831098" cy="2020522"/>
          </a:xfrm>
          <a:custGeom>
            <a:avLst/>
            <a:gdLst/>
            <a:ahLst/>
            <a:cxnLst/>
            <a:rect l="l" t="t" r="r" b="b"/>
            <a:pathLst>
              <a:path w="1831098" h="2020522">
                <a:moveTo>
                  <a:pt x="0" y="0"/>
                </a:moveTo>
                <a:lnTo>
                  <a:pt x="1831098" y="0"/>
                </a:lnTo>
                <a:lnTo>
                  <a:pt x="1831098" y="2020523"/>
                </a:lnTo>
                <a:lnTo>
                  <a:pt x="0" y="20205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TextBox 18"/>
          <p:cNvSpPr txBox="1"/>
          <p:nvPr/>
        </p:nvSpPr>
        <p:spPr>
          <a:xfrm>
            <a:off x="3341716" y="5646835"/>
            <a:ext cx="7317635" cy="3228975"/>
          </a:xfrm>
          <a:prstGeom prst="rect">
            <a:avLst/>
          </a:prstGeom>
        </p:spPr>
        <p:txBody>
          <a:bodyPr lIns="0" tIns="0" rIns="0" bIns="0" rtlCol="0" anchor="t">
            <a:spAutoFit/>
          </a:bodyPr>
          <a:lstStyle/>
          <a:p>
            <a:pPr algn="l">
              <a:lnSpc>
                <a:spcPts val="1399"/>
              </a:lnSpc>
            </a:pPr>
            <a:endParaRPr/>
          </a:p>
          <a:p>
            <a:pPr marL="755647" lvl="1" indent="-377824" algn="l">
              <a:lnSpc>
                <a:spcPts val="4899"/>
              </a:lnSpc>
              <a:buFont typeface="Arial"/>
              <a:buChar char="•"/>
            </a:pPr>
            <a:r>
              <a:rPr lang="en-US" sz="3499">
                <a:solidFill>
                  <a:srgbClr val="212121"/>
                </a:solidFill>
                <a:latin typeface="Poppins"/>
                <a:ea typeface="Poppins"/>
                <a:cs typeface="Poppins"/>
                <a:sym typeface="Poppins"/>
              </a:rPr>
              <a:t>Body differences</a:t>
            </a:r>
          </a:p>
          <a:p>
            <a:pPr marL="755647" lvl="1" indent="-377824" algn="l">
              <a:lnSpc>
                <a:spcPts val="4899"/>
              </a:lnSpc>
              <a:buFont typeface="Arial"/>
              <a:buChar char="•"/>
            </a:pPr>
            <a:r>
              <a:rPr lang="en-US" sz="3499">
                <a:solidFill>
                  <a:srgbClr val="212121"/>
                </a:solidFill>
                <a:latin typeface="Poppins"/>
                <a:ea typeface="Poppins"/>
                <a:cs typeface="Poppins"/>
                <a:sym typeface="Poppins"/>
              </a:rPr>
              <a:t>Allergies</a:t>
            </a:r>
          </a:p>
          <a:p>
            <a:pPr marL="755647" lvl="1" indent="-377824" algn="l">
              <a:lnSpc>
                <a:spcPts val="4899"/>
              </a:lnSpc>
              <a:buFont typeface="Arial"/>
              <a:buChar char="•"/>
            </a:pPr>
            <a:r>
              <a:rPr lang="en-US" sz="3499">
                <a:solidFill>
                  <a:srgbClr val="212121"/>
                </a:solidFill>
                <a:latin typeface="Poppins"/>
                <a:ea typeface="Poppins"/>
                <a:cs typeface="Poppins"/>
                <a:sym typeface="Poppins"/>
              </a:rPr>
              <a:t>Lifestyle choices</a:t>
            </a:r>
          </a:p>
          <a:p>
            <a:pPr marL="755647" lvl="1" indent="-377824" algn="l">
              <a:lnSpc>
                <a:spcPts val="4899"/>
              </a:lnSpc>
              <a:buFont typeface="Arial"/>
              <a:buChar char="•"/>
            </a:pPr>
            <a:r>
              <a:rPr lang="en-US" sz="3499">
                <a:solidFill>
                  <a:srgbClr val="212121"/>
                </a:solidFill>
                <a:latin typeface="Poppins"/>
                <a:ea typeface="Poppins"/>
                <a:cs typeface="Poppins"/>
                <a:sym typeface="Poppins"/>
              </a:rPr>
              <a:t>Effects of other medications</a:t>
            </a:r>
          </a:p>
          <a:p>
            <a:pPr marL="755647" lvl="1" indent="-377824" algn="l">
              <a:lnSpc>
                <a:spcPts val="4899"/>
              </a:lnSpc>
              <a:buFont typeface="Arial"/>
              <a:buChar char="•"/>
            </a:pPr>
            <a:r>
              <a:rPr lang="en-US" sz="3499">
                <a:solidFill>
                  <a:srgbClr val="212121"/>
                </a:solidFill>
                <a:latin typeface="Poppins"/>
                <a:ea typeface="Poppins"/>
                <a:cs typeface="Poppins"/>
                <a:sym typeface="Poppins"/>
              </a:rPr>
              <a:t>Genetics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9190020" y="2621508"/>
            <a:ext cx="9401486" cy="7665492"/>
            <a:chOff x="0" y="0"/>
            <a:chExt cx="2503298" cy="2041061"/>
          </a:xfrm>
        </p:grpSpPr>
        <p:sp>
          <p:nvSpPr>
            <p:cNvPr id="4" name="Freeform 4">
              <a:extLst>
                <a:ext uri="{C183D7F6-B498-43B3-948B-1728B52AA6E4}">
                  <adec:decorative xmlns:adec="http://schemas.microsoft.com/office/drawing/2017/decorative" val="1"/>
                </a:ext>
              </a:extLst>
            </p:cNvPr>
            <p:cNvSpPr/>
            <p:nvPr/>
          </p:nvSpPr>
          <p:spPr>
            <a:xfrm>
              <a:off x="0" y="0"/>
              <a:ext cx="2503298" cy="2041061"/>
            </a:xfrm>
            <a:custGeom>
              <a:avLst/>
              <a:gdLst/>
              <a:ahLst/>
              <a:cxnLst/>
              <a:rect l="l" t="t" r="r" b="b"/>
              <a:pathLst>
                <a:path w="2503298" h="2041061">
                  <a:moveTo>
                    <a:pt x="0" y="0"/>
                  </a:moveTo>
                  <a:lnTo>
                    <a:pt x="2503298" y="0"/>
                  </a:lnTo>
                  <a:lnTo>
                    <a:pt x="2503298" y="2041061"/>
                  </a:lnTo>
                  <a:lnTo>
                    <a:pt x="0" y="2041061"/>
                  </a:lnTo>
                  <a:close/>
                </a:path>
              </a:pathLst>
            </a:custGeom>
            <a:solidFill>
              <a:srgbClr val="C6EAFA"/>
            </a:solidFill>
          </p:spPr>
          <p:txBody>
            <a:bodyPr/>
            <a:lstStyle/>
            <a:p>
              <a:endParaRPr lang="en-US"/>
            </a:p>
          </p:txBody>
        </p:sp>
        <p:sp>
          <p:nvSpPr>
            <p:cNvPr id="5" name="TextBox 5"/>
            <p:cNvSpPr txBox="1"/>
            <p:nvPr/>
          </p:nvSpPr>
          <p:spPr>
            <a:xfrm>
              <a:off x="0" y="-66675"/>
              <a:ext cx="2503298" cy="2107736"/>
            </a:xfrm>
            <a:prstGeom prst="rect">
              <a:avLst/>
            </a:prstGeom>
          </p:spPr>
          <p:txBody>
            <a:bodyPr lIns="38100" tIns="38100" rIns="38100" bIns="38100" rtlCol="0" anchor="ctr"/>
            <a:lstStyle/>
            <a:p>
              <a:pPr algn="ctr">
                <a:lnSpc>
                  <a:spcPts val="4900"/>
                </a:lnSpc>
              </a:pPr>
              <a:endParaRPr/>
            </a:p>
          </p:txBody>
        </p:sp>
      </p:grpSp>
      <p:grpSp>
        <p:nvGrpSpPr>
          <p:cNvPr id="6" name="Group 6"/>
          <p:cNvGrpSpPr/>
          <p:nvPr/>
        </p:nvGrpSpPr>
        <p:grpSpPr>
          <a:xfrm rot="-5400000">
            <a:off x="3347062" y="-1668532"/>
            <a:ext cx="108760" cy="10708349"/>
            <a:chOff x="0" y="0"/>
            <a:chExt cx="28959" cy="2851271"/>
          </a:xfrm>
        </p:grpSpPr>
        <p:sp>
          <p:nvSpPr>
            <p:cNvPr id="7" name="Freeform 7">
              <a:extLst>
                <a:ext uri="{C183D7F6-B498-43B3-948B-1728B52AA6E4}">
                  <adec:decorative xmlns:adec="http://schemas.microsoft.com/office/drawing/2017/decorative" val="1"/>
                </a:ext>
              </a:extLst>
            </p:cNvPr>
            <p:cNvSpPr/>
            <p:nvPr/>
          </p:nvSpPr>
          <p:spPr>
            <a:xfrm>
              <a:off x="0" y="0"/>
              <a:ext cx="28959" cy="2851271"/>
            </a:xfrm>
            <a:custGeom>
              <a:avLst/>
              <a:gdLst/>
              <a:ahLst/>
              <a:cxnLst/>
              <a:rect l="l" t="t" r="r" b="b"/>
              <a:pathLst>
                <a:path w="28959" h="2851271">
                  <a:moveTo>
                    <a:pt x="0" y="0"/>
                  </a:moveTo>
                  <a:lnTo>
                    <a:pt x="28959" y="0"/>
                  </a:lnTo>
                  <a:lnTo>
                    <a:pt x="28959" y="2851271"/>
                  </a:lnTo>
                  <a:lnTo>
                    <a:pt x="0" y="2851271"/>
                  </a:lnTo>
                  <a:close/>
                </a:path>
              </a:pathLst>
            </a:custGeom>
            <a:solidFill>
              <a:srgbClr val="C6EAFA"/>
            </a:solidFill>
          </p:spPr>
          <p:txBody>
            <a:bodyPr/>
            <a:lstStyle/>
            <a:p>
              <a:endParaRPr lang="en-US"/>
            </a:p>
          </p:txBody>
        </p:sp>
        <p:sp>
          <p:nvSpPr>
            <p:cNvPr id="8" name="TextBox 8"/>
            <p:cNvSpPr txBox="1"/>
            <p:nvPr/>
          </p:nvSpPr>
          <p:spPr>
            <a:xfrm>
              <a:off x="0" y="-19050"/>
              <a:ext cx="28959" cy="2870321"/>
            </a:xfrm>
            <a:prstGeom prst="rect">
              <a:avLst/>
            </a:prstGeom>
          </p:spPr>
          <p:txBody>
            <a:bodyPr lIns="38100" tIns="38100" rIns="38100" bIns="38100" rtlCol="0" anchor="ctr"/>
            <a:lstStyle/>
            <a:p>
              <a:pPr algn="ctr">
                <a:lnSpc>
                  <a:spcPts val="1995"/>
                </a:lnSpc>
              </a:pPr>
              <a:endParaRPr/>
            </a:p>
          </p:txBody>
        </p:sp>
      </p:grpSp>
      <p:grpSp>
        <p:nvGrpSpPr>
          <p:cNvPr id="9" name="Group 9"/>
          <p:cNvGrpSpPr/>
          <p:nvPr/>
        </p:nvGrpSpPr>
        <p:grpSpPr>
          <a:xfrm rot="-5400000">
            <a:off x="13503208" y="-681926"/>
            <a:ext cx="108760" cy="8735136"/>
            <a:chOff x="0" y="0"/>
            <a:chExt cx="28959" cy="2325871"/>
          </a:xfrm>
        </p:grpSpPr>
        <p:sp>
          <p:nvSpPr>
            <p:cNvPr id="10" name="Freeform 10">
              <a:extLst>
                <a:ext uri="{C183D7F6-B498-43B3-948B-1728B52AA6E4}">
                  <adec:decorative xmlns:adec="http://schemas.microsoft.com/office/drawing/2017/decorative" val="1"/>
                </a:ext>
              </a:extLst>
            </p:cNvPr>
            <p:cNvSpPr/>
            <p:nvPr/>
          </p:nvSpPr>
          <p:spPr>
            <a:xfrm>
              <a:off x="0" y="0"/>
              <a:ext cx="28959" cy="2325871"/>
            </a:xfrm>
            <a:custGeom>
              <a:avLst/>
              <a:gdLst/>
              <a:ahLst/>
              <a:cxnLst/>
              <a:rect l="l" t="t" r="r" b="b"/>
              <a:pathLst>
                <a:path w="28959" h="2325871">
                  <a:moveTo>
                    <a:pt x="0" y="0"/>
                  </a:moveTo>
                  <a:lnTo>
                    <a:pt x="28959" y="0"/>
                  </a:lnTo>
                  <a:lnTo>
                    <a:pt x="28959" y="2325871"/>
                  </a:lnTo>
                  <a:lnTo>
                    <a:pt x="0" y="2325871"/>
                  </a:lnTo>
                  <a:close/>
                </a:path>
              </a:pathLst>
            </a:custGeom>
            <a:solidFill>
              <a:srgbClr val="054A91"/>
            </a:solidFill>
          </p:spPr>
          <p:txBody>
            <a:bodyPr/>
            <a:lstStyle/>
            <a:p>
              <a:endParaRPr lang="en-US"/>
            </a:p>
          </p:txBody>
        </p:sp>
        <p:sp>
          <p:nvSpPr>
            <p:cNvPr id="11" name="TextBox 11"/>
            <p:cNvSpPr txBox="1"/>
            <p:nvPr/>
          </p:nvSpPr>
          <p:spPr>
            <a:xfrm>
              <a:off x="0" y="-19050"/>
              <a:ext cx="28959" cy="2344921"/>
            </a:xfrm>
            <a:prstGeom prst="rect">
              <a:avLst/>
            </a:prstGeom>
          </p:spPr>
          <p:txBody>
            <a:bodyPr lIns="38100" tIns="38100" rIns="38100" bIns="38100" rtlCol="0" anchor="ctr"/>
            <a:lstStyle/>
            <a:p>
              <a:pPr algn="ctr">
                <a:lnSpc>
                  <a:spcPts val="1995"/>
                </a:lnSpc>
              </a:pPr>
              <a:endParaRPr/>
            </a:p>
          </p:txBody>
        </p:sp>
      </p:grpSp>
      <p:grpSp>
        <p:nvGrpSpPr>
          <p:cNvPr id="12" name="Group 12"/>
          <p:cNvGrpSpPr/>
          <p:nvPr/>
        </p:nvGrpSpPr>
        <p:grpSpPr>
          <a:xfrm rot="3267357">
            <a:off x="13688620" y="-3520260"/>
            <a:ext cx="5366649" cy="5366649"/>
            <a:chOff x="0" y="0"/>
            <a:chExt cx="812800" cy="812800"/>
          </a:xfrm>
        </p:grpSpPr>
        <p:sp>
          <p:nvSpPr>
            <p:cNvPr id="13" name="Freeform 13">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4" name="TextBox 14"/>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15" name="Group 15"/>
          <p:cNvGrpSpPr/>
          <p:nvPr/>
        </p:nvGrpSpPr>
        <p:grpSpPr>
          <a:xfrm rot="7735284">
            <a:off x="-412031" y="616669"/>
            <a:ext cx="824061" cy="824061"/>
            <a:chOff x="0" y="0"/>
            <a:chExt cx="812800" cy="812800"/>
          </a:xfrm>
        </p:grpSpPr>
        <p:sp>
          <p:nvSpPr>
            <p:cNvPr id="16" name="Freeform 1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7" name="TextBox 17"/>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grpSp>
        <p:nvGrpSpPr>
          <p:cNvPr id="18" name="Group 18"/>
          <p:cNvGrpSpPr/>
          <p:nvPr/>
        </p:nvGrpSpPr>
        <p:grpSpPr>
          <a:xfrm rot="-1743272">
            <a:off x="7305013" y="9398092"/>
            <a:ext cx="2809167" cy="2809167"/>
            <a:chOff x="0" y="0"/>
            <a:chExt cx="812800" cy="812800"/>
          </a:xfrm>
        </p:grpSpPr>
        <p:sp>
          <p:nvSpPr>
            <p:cNvPr id="19" name="Freeform 19">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20" name="TextBox 20"/>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sp>
        <p:nvSpPr>
          <p:cNvPr id="21" name="TextBox 21"/>
          <p:cNvSpPr txBox="1"/>
          <p:nvPr/>
        </p:nvSpPr>
        <p:spPr>
          <a:xfrm>
            <a:off x="1074720" y="4286900"/>
            <a:ext cx="7634877" cy="1609725"/>
          </a:xfrm>
          <a:prstGeom prst="rect">
            <a:avLst/>
          </a:prstGeom>
        </p:spPr>
        <p:txBody>
          <a:bodyPr lIns="0" tIns="0" rIns="0" bIns="0" rtlCol="0" anchor="t">
            <a:spAutoFit/>
          </a:bodyPr>
          <a:lstStyle/>
          <a:p>
            <a:pPr algn="l">
              <a:lnSpc>
                <a:spcPts val="4200"/>
              </a:lnSpc>
            </a:pPr>
            <a:r>
              <a:rPr lang="en-US" sz="3000">
                <a:solidFill>
                  <a:srgbClr val="212121"/>
                </a:solidFill>
                <a:latin typeface="Poppins"/>
                <a:ea typeface="Poppins"/>
                <a:cs typeface="Poppins"/>
                <a:sym typeface="Poppins"/>
              </a:rPr>
              <a:t>Uses a one-size-fits-all approach, designed to work for the "average patient".</a:t>
            </a:r>
          </a:p>
        </p:txBody>
      </p:sp>
      <p:sp>
        <p:nvSpPr>
          <p:cNvPr id="22" name="TextBox 22"/>
          <p:cNvSpPr txBox="1"/>
          <p:nvPr/>
        </p:nvSpPr>
        <p:spPr>
          <a:xfrm>
            <a:off x="1280608" y="3053413"/>
            <a:ext cx="6351931" cy="498475"/>
          </a:xfrm>
          <a:prstGeom prst="rect">
            <a:avLst/>
          </a:prstGeom>
        </p:spPr>
        <p:txBody>
          <a:bodyPr lIns="0" tIns="0" rIns="0" bIns="0" rtlCol="0" anchor="t">
            <a:spAutoFit/>
          </a:bodyPr>
          <a:lstStyle/>
          <a:p>
            <a:pPr algn="ctr">
              <a:lnSpc>
                <a:spcPts val="3500"/>
              </a:lnSpc>
            </a:pPr>
            <a:r>
              <a:rPr lang="en-US" sz="3500" b="1">
                <a:solidFill>
                  <a:srgbClr val="212121"/>
                </a:solidFill>
                <a:latin typeface="Poppins Bold"/>
                <a:ea typeface="Poppins Bold"/>
                <a:cs typeface="Poppins Bold"/>
                <a:sym typeface="Poppins Bold"/>
              </a:rPr>
              <a:t>CONVENTIONAL MEDICINE</a:t>
            </a:r>
          </a:p>
        </p:txBody>
      </p:sp>
      <p:sp>
        <p:nvSpPr>
          <p:cNvPr id="23" name="TextBox 23"/>
          <p:cNvSpPr txBox="1"/>
          <p:nvPr/>
        </p:nvSpPr>
        <p:spPr>
          <a:xfrm>
            <a:off x="9921254" y="4286900"/>
            <a:ext cx="7647061" cy="1609725"/>
          </a:xfrm>
          <a:prstGeom prst="rect">
            <a:avLst/>
          </a:prstGeom>
        </p:spPr>
        <p:txBody>
          <a:bodyPr lIns="0" tIns="0" rIns="0" bIns="0" rtlCol="0" anchor="t">
            <a:spAutoFit/>
          </a:bodyPr>
          <a:lstStyle/>
          <a:p>
            <a:pPr algn="l">
              <a:lnSpc>
                <a:spcPts val="4200"/>
              </a:lnSpc>
            </a:pPr>
            <a:r>
              <a:rPr lang="en-US" sz="3000">
                <a:solidFill>
                  <a:srgbClr val="212121"/>
                </a:solidFill>
                <a:latin typeface="Poppins"/>
                <a:ea typeface="Poppins"/>
                <a:cs typeface="Poppins"/>
                <a:sym typeface="Poppins"/>
              </a:rPr>
              <a:t>Evaluates differences in a patient’s genes, environments, and lifestyle to tailor their medical treatments.</a:t>
            </a:r>
          </a:p>
        </p:txBody>
      </p:sp>
      <p:sp>
        <p:nvSpPr>
          <p:cNvPr id="24" name="TextBox 24"/>
          <p:cNvSpPr txBox="1"/>
          <p:nvPr/>
        </p:nvSpPr>
        <p:spPr>
          <a:xfrm>
            <a:off x="10808610" y="3053413"/>
            <a:ext cx="5609355" cy="498475"/>
          </a:xfrm>
          <a:prstGeom prst="rect">
            <a:avLst/>
          </a:prstGeom>
        </p:spPr>
        <p:txBody>
          <a:bodyPr lIns="0" tIns="0" rIns="0" bIns="0" rtlCol="0" anchor="t">
            <a:spAutoFit/>
          </a:bodyPr>
          <a:lstStyle/>
          <a:p>
            <a:pPr algn="ctr">
              <a:lnSpc>
                <a:spcPts val="3500"/>
              </a:lnSpc>
            </a:pPr>
            <a:r>
              <a:rPr lang="en-US" sz="3500" b="1">
                <a:solidFill>
                  <a:srgbClr val="212121"/>
                </a:solidFill>
                <a:latin typeface="Poppins Bold"/>
                <a:ea typeface="Poppins Bold"/>
                <a:cs typeface="Poppins Bold"/>
                <a:sym typeface="Poppins Bold"/>
              </a:rPr>
              <a:t>PRECISION MEDICINE</a:t>
            </a:r>
          </a:p>
        </p:txBody>
      </p:sp>
      <p:sp>
        <p:nvSpPr>
          <p:cNvPr id="25" name="TextBox 25"/>
          <p:cNvSpPr txBox="1"/>
          <p:nvPr/>
        </p:nvSpPr>
        <p:spPr>
          <a:xfrm>
            <a:off x="1028700" y="1095375"/>
            <a:ext cx="16276620" cy="1030605"/>
          </a:xfrm>
          <a:prstGeom prst="rect">
            <a:avLst/>
          </a:prstGeom>
        </p:spPr>
        <p:txBody>
          <a:bodyPr lIns="0" tIns="0" rIns="0" bIns="0" rtlCol="0" anchor="t">
            <a:spAutoFit/>
          </a:bodyPr>
          <a:lstStyle/>
          <a:p>
            <a:pPr algn="ctr">
              <a:lnSpc>
                <a:spcPts val="7200"/>
              </a:lnSpc>
            </a:pPr>
            <a:r>
              <a:rPr lang="en-US" sz="7200" b="1">
                <a:solidFill>
                  <a:srgbClr val="212121"/>
                </a:solidFill>
                <a:latin typeface="Poppins Bold"/>
                <a:ea typeface="Poppins Bold"/>
                <a:cs typeface="Poppins Bold"/>
                <a:sym typeface="Poppins Bold"/>
              </a:rPr>
              <a:t>APPROACHES TO MEDICINE</a:t>
            </a:r>
          </a:p>
        </p:txBody>
      </p:sp>
      <p:sp>
        <p:nvSpPr>
          <p:cNvPr id="26" name="TextBox 26"/>
          <p:cNvSpPr txBox="1"/>
          <p:nvPr/>
        </p:nvSpPr>
        <p:spPr>
          <a:xfrm>
            <a:off x="9670443" y="9210675"/>
            <a:ext cx="7634877" cy="276225"/>
          </a:xfrm>
          <a:prstGeom prst="rect">
            <a:avLst/>
          </a:prstGeom>
        </p:spPr>
        <p:txBody>
          <a:bodyPr lIns="0" tIns="0" rIns="0" bIns="0" rtlCol="0" anchor="t">
            <a:spAutoFit/>
          </a:bodyPr>
          <a:lstStyle/>
          <a:p>
            <a:pPr algn="r">
              <a:lnSpc>
                <a:spcPts val="2100"/>
              </a:lnSpc>
            </a:pPr>
            <a:r>
              <a:rPr lang="en-US" sz="1500" u="sng">
                <a:solidFill>
                  <a:srgbClr val="212121"/>
                </a:solidFill>
                <a:latin typeface="Poppins"/>
                <a:ea typeface="Poppins"/>
                <a:cs typeface="Poppins"/>
                <a:sym typeface="Poppins"/>
                <a:hlinkClick r:id="rId5" tooltip="https://www.fda.gov/medical-devices/in-vitro-diagnostics/precision-medicine"/>
              </a:rPr>
              <a:t>FDA (2018)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629201" y="-8630099"/>
            <a:ext cx="1029597" cy="18288000"/>
            <a:chOff x="0" y="0"/>
            <a:chExt cx="271170" cy="4816593"/>
          </a:xfrm>
        </p:grpSpPr>
        <p:sp>
          <p:nvSpPr>
            <p:cNvPr id="3" name="Freeform 3">
              <a:extLst>
                <a:ext uri="{C183D7F6-B498-43B3-948B-1728B52AA6E4}">
                  <adec:decorative xmlns:adec="http://schemas.microsoft.com/office/drawing/2017/decorative" val="1"/>
                </a:ext>
              </a:extLst>
            </p:cNvPr>
            <p:cNvSpPr/>
            <p:nvPr/>
          </p:nvSpPr>
          <p:spPr>
            <a:xfrm>
              <a:off x="0" y="0"/>
              <a:ext cx="271170" cy="4816592"/>
            </a:xfrm>
            <a:custGeom>
              <a:avLst/>
              <a:gdLst/>
              <a:ahLst/>
              <a:cxnLst/>
              <a:rect l="l" t="t" r="r" b="b"/>
              <a:pathLst>
                <a:path w="271170" h="4816592">
                  <a:moveTo>
                    <a:pt x="0" y="0"/>
                  </a:moveTo>
                  <a:lnTo>
                    <a:pt x="271170" y="0"/>
                  </a:lnTo>
                  <a:lnTo>
                    <a:pt x="271170" y="4816592"/>
                  </a:lnTo>
                  <a:lnTo>
                    <a:pt x="0" y="4816592"/>
                  </a:lnTo>
                  <a:close/>
                </a:path>
              </a:pathLst>
            </a:custGeom>
            <a:solidFill>
              <a:srgbClr val="C6EAFA"/>
            </a:solidFill>
          </p:spPr>
          <p:txBody>
            <a:bodyPr/>
            <a:lstStyle/>
            <a:p>
              <a:endParaRPr lang="en-US"/>
            </a:p>
          </p:txBody>
        </p:sp>
        <p:sp>
          <p:nvSpPr>
            <p:cNvPr id="4" name="TextBox 4"/>
            <p:cNvSpPr txBox="1"/>
            <p:nvPr/>
          </p:nvSpPr>
          <p:spPr>
            <a:xfrm>
              <a:off x="0" y="-28575"/>
              <a:ext cx="271170" cy="4845168"/>
            </a:xfrm>
            <a:prstGeom prst="rect">
              <a:avLst/>
            </a:prstGeom>
          </p:spPr>
          <p:txBody>
            <a:bodyPr lIns="42726" tIns="42726" rIns="42726" bIns="42726" rtlCol="0" anchor="ctr"/>
            <a:lstStyle/>
            <a:p>
              <a:pPr algn="ctr">
                <a:lnSpc>
                  <a:spcPts val="2237"/>
                </a:lnSpc>
              </a:pPr>
              <a:endParaRPr/>
            </a:p>
          </p:txBody>
        </p:sp>
      </p:grpSp>
      <p:grpSp>
        <p:nvGrpSpPr>
          <p:cNvPr id="5" name="Group 5"/>
          <p:cNvGrpSpPr/>
          <p:nvPr/>
        </p:nvGrpSpPr>
        <p:grpSpPr>
          <a:xfrm rot="5400000">
            <a:off x="12605773" y="407801"/>
            <a:ext cx="844663" cy="844663"/>
            <a:chOff x="0" y="0"/>
            <a:chExt cx="812800" cy="812800"/>
          </a:xfrm>
        </p:grpSpPr>
        <p:sp>
          <p:nvSpPr>
            <p:cNvPr id="6" name="Freeform 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8" name="Group 8"/>
          <p:cNvGrpSpPr/>
          <p:nvPr/>
        </p:nvGrpSpPr>
        <p:grpSpPr>
          <a:xfrm rot="-1494771">
            <a:off x="13908742" y="-2275524"/>
            <a:ext cx="5366649" cy="5366649"/>
            <a:chOff x="0" y="0"/>
            <a:chExt cx="812800" cy="812800"/>
          </a:xfrm>
        </p:grpSpPr>
        <p:sp>
          <p:nvSpPr>
            <p:cNvPr id="9" name="Freeform 9">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p:cNvSpPr txBox="1"/>
          <p:nvPr/>
        </p:nvSpPr>
        <p:spPr>
          <a:xfrm>
            <a:off x="2030519" y="3812116"/>
            <a:ext cx="13915685" cy="10306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THINK ABOUT IT...</a:t>
            </a:r>
          </a:p>
        </p:txBody>
      </p:sp>
      <p:sp>
        <p:nvSpPr>
          <p:cNvPr id="13" name="TextBox 13"/>
          <p:cNvSpPr txBox="1"/>
          <p:nvPr/>
        </p:nvSpPr>
        <p:spPr>
          <a:xfrm>
            <a:off x="2030519" y="5030885"/>
            <a:ext cx="15228781" cy="1254125"/>
          </a:xfrm>
          <a:prstGeom prst="rect">
            <a:avLst/>
          </a:prstGeom>
        </p:spPr>
        <p:txBody>
          <a:bodyPr lIns="0" tIns="0" rIns="0" bIns="0" rtlCol="0" anchor="t">
            <a:spAutoFit/>
          </a:bodyPr>
          <a:lstStyle/>
          <a:p>
            <a:pPr marL="755651" lvl="1" indent="-377825" algn="l">
              <a:lnSpc>
                <a:spcPts val="4900"/>
              </a:lnSpc>
              <a:buFont typeface="Arial"/>
              <a:buChar char="•"/>
            </a:pPr>
            <a:r>
              <a:rPr lang="en-US" sz="3500">
                <a:solidFill>
                  <a:srgbClr val="212121"/>
                </a:solidFill>
                <a:latin typeface="Poppins"/>
                <a:ea typeface="Poppins"/>
                <a:cs typeface="Poppins"/>
                <a:sym typeface="Poppins"/>
              </a:rPr>
              <a:t>For doctors, how might knowing their patients’ genetic information improve the quality of their healthcare?</a:t>
            </a:r>
          </a:p>
        </p:txBody>
      </p:sp>
      <p:grpSp>
        <p:nvGrpSpPr>
          <p:cNvPr id="14" name="Group 14"/>
          <p:cNvGrpSpPr/>
          <p:nvPr/>
        </p:nvGrpSpPr>
        <p:grpSpPr>
          <a:xfrm>
            <a:off x="1028700" y="0"/>
            <a:ext cx="2313016" cy="2846789"/>
            <a:chOff x="0" y="0"/>
            <a:chExt cx="660400" cy="812800"/>
          </a:xfrm>
        </p:grpSpPr>
        <p:sp>
          <p:nvSpPr>
            <p:cNvPr id="15" name="Freeform 15">
              <a:extLst>
                <a:ext uri="{C183D7F6-B498-43B3-948B-1728B52AA6E4}">
                  <adec:decorative xmlns:adec="http://schemas.microsoft.com/office/drawing/2017/decorative" val="1"/>
                </a:ext>
              </a:extLst>
            </p:cNvPr>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C6EAFA"/>
            </a:solidFill>
          </p:spPr>
          <p:txBody>
            <a:bodyPr/>
            <a:lstStyle/>
            <a:p>
              <a:endParaRPr lang="en-US"/>
            </a:p>
          </p:txBody>
        </p:sp>
        <p:sp>
          <p:nvSpPr>
            <p:cNvPr id="16" name="TextBox 16"/>
            <p:cNvSpPr txBox="1"/>
            <p:nvPr/>
          </p:nvSpPr>
          <p:spPr>
            <a:xfrm>
              <a:off x="0" y="-28575"/>
              <a:ext cx="660400" cy="714375"/>
            </a:xfrm>
            <a:prstGeom prst="rect">
              <a:avLst/>
            </a:prstGeom>
          </p:spPr>
          <p:txBody>
            <a:bodyPr lIns="50800" tIns="50800" rIns="50800" bIns="50800" rtlCol="0" anchor="ctr"/>
            <a:lstStyle/>
            <a:p>
              <a:pPr algn="ctr">
                <a:lnSpc>
                  <a:spcPts val="1995"/>
                </a:lnSpc>
              </a:pPr>
              <a:endParaRPr/>
            </a:p>
          </p:txBody>
        </p:sp>
      </p:grpSp>
      <p:sp>
        <p:nvSpPr>
          <p:cNvPr id="17" name="Freeform 17" descr="a blue and white stopwatch on a white background"/>
          <p:cNvSpPr/>
          <p:nvPr/>
        </p:nvSpPr>
        <p:spPr>
          <a:xfrm>
            <a:off x="1269659" y="513901"/>
            <a:ext cx="1831098" cy="2020522"/>
          </a:xfrm>
          <a:custGeom>
            <a:avLst/>
            <a:gdLst/>
            <a:ahLst/>
            <a:cxnLst/>
            <a:rect l="l" t="t" r="r" b="b"/>
            <a:pathLst>
              <a:path w="1831098" h="2020522">
                <a:moveTo>
                  <a:pt x="0" y="0"/>
                </a:moveTo>
                <a:lnTo>
                  <a:pt x="1831098" y="0"/>
                </a:lnTo>
                <a:lnTo>
                  <a:pt x="1831098" y="2020523"/>
                </a:lnTo>
                <a:lnTo>
                  <a:pt x="0" y="20205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7658" y="3009900"/>
            <a:ext cx="18883317" cy="5544311"/>
            <a:chOff x="0" y="0"/>
            <a:chExt cx="4973384" cy="1460230"/>
          </a:xfrm>
        </p:grpSpPr>
        <p:sp>
          <p:nvSpPr>
            <p:cNvPr id="3" name="Freeform 3">
              <a:extLst>
                <a:ext uri="{C183D7F6-B498-43B3-948B-1728B52AA6E4}">
                  <adec:decorative xmlns:adec="http://schemas.microsoft.com/office/drawing/2017/decorative" val="1"/>
                </a:ext>
              </a:extLst>
            </p:cNvPr>
            <p:cNvSpPr/>
            <p:nvPr/>
          </p:nvSpPr>
          <p:spPr>
            <a:xfrm>
              <a:off x="0" y="0"/>
              <a:ext cx="4973384" cy="1460230"/>
            </a:xfrm>
            <a:custGeom>
              <a:avLst/>
              <a:gdLst/>
              <a:ahLst/>
              <a:cxnLst/>
              <a:rect l="l" t="t" r="r" b="b"/>
              <a:pathLst>
                <a:path w="4973384" h="1460230">
                  <a:moveTo>
                    <a:pt x="0" y="0"/>
                  </a:moveTo>
                  <a:lnTo>
                    <a:pt x="4973384" y="0"/>
                  </a:lnTo>
                  <a:lnTo>
                    <a:pt x="4973384" y="1460230"/>
                  </a:lnTo>
                  <a:lnTo>
                    <a:pt x="0" y="1460230"/>
                  </a:lnTo>
                  <a:close/>
                </a:path>
              </a:pathLst>
            </a:custGeom>
            <a:solidFill>
              <a:srgbClr val="C6EAFA"/>
            </a:solidFill>
          </p:spPr>
          <p:txBody>
            <a:bodyPr/>
            <a:lstStyle/>
            <a:p>
              <a:endParaRPr lang="en-US"/>
            </a:p>
          </p:txBody>
        </p:sp>
        <p:sp>
          <p:nvSpPr>
            <p:cNvPr id="4" name="TextBox 4"/>
            <p:cNvSpPr txBox="1"/>
            <p:nvPr/>
          </p:nvSpPr>
          <p:spPr>
            <a:xfrm>
              <a:off x="0" y="-28575"/>
              <a:ext cx="4973384" cy="1488805"/>
            </a:xfrm>
            <a:prstGeom prst="rect">
              <a:avLst/>
            </a:prstGeom>
          </p:spPr>
          <p:txBody>
            <a:bodyPr lIns="42726" tIns="42726" rIns="42726" bIns="42726" rtlCol="0" anchor="ctr"/>
            <a:lstStyle/>
            <a:p>
              <a:pPr algn="ctr">
                <a:lnSpc>
                  <a:spcPts val="2237"/>
                </a:lnSpc>
              </a:pPr>
              <a:endParaRPr/>
            </a:p>
          </p:txBody>
        </p:sp>
      </p:grpSp>
      <p:sp>
        <p:nvSpPr>
          <p:cNvPr id="5" name="TextBox 5"/>
          <p:cNvSpPr txBox="1"/>
          <p:nvPr/>
        </p:nvSpPr>
        <p:spPr>
          <a:xfrm>
            <a:off x="1028700" y="1252539"/>
            <a:ext cx="16230600" cy="708026"/>
          </a:xfrm>
          <a:prstGeom prst="rect">
            <a:avLst/>
          </a:prstGeom>
        </p:spPr>
        <p:txBody>
          <a:bodyPr lIns="0" tIns="0" rIns="0" bIns="0" rtlCol="0" anchor="t">
            <a:spAutoFit/>
          </a:bodyPr>
          <a:lstStyle/>
          <a:p>
            <a:pPr algn="ctr">
              <a:lnSpc>
                <a:spcPts val="5000"/>
              </a:lnSpc>
            </a:pPr>
            <a:r>
              <a:rPr lang="en-US" sz="5000" b="1">
                <a:solidFill>
                  <a:srgbClr val="212121"/>
                </a:solidFill>
                <a:latin typeface="Poppins Bold"/>
                <a:ea typeface="Poppins Bold"/>
                <a:cs typeface="Poppins Bold"/>
                <a:sym typeface="Poppins Bold"/>
              </a:rPr>
              <a:t>VIDEO: WHAT IS PRECISION MEDICINE?</a:t>
            </a:r>
          </a:p>
        </p:txBody>
      </p:sp>
      <p:grpSp>
        <p:nvGrpSpPr>
          <p:cNvPr id="6" name="Group 6"/>
          <p:cNvGrpSpPr/>
          <p:nvPr/>
        </p:nvGrpSpPr>
        <p:grpSpPr>
          <a:xfrm rot="4672540">
            <a:off x="-1541573" y="1770959"/>
            <a:ext cx="3083145" cy="3083145"/>
            <a:chOff x="0" y="0"/>
            <a:chExt cx="812800" cy="812800"/>
          </a:xfrm>
        </p:grpSpPr>
        <p:sp>
          <p:nvSpPr>
            <p:cNvPr id="7" name="Freeform 7">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44116" tIns="44116" rIns="44116" bIns="44116" rtlCol="0" anchor="ctr"/>
            <a:lstStyle/>
            <a:p>
              <a:pPr algn="ctr">
                <a:lnSpc>
                  <a:spcPts val="2310"/>
                </a:lnSpc>
              </a:pPr>
              <a:endParaRPr/>
            </a:p>
          </p:txBody>
        </p:sp>
      </p:grpSp>
      <p:grpSp>
        <p:nvGrpSpPr>
          <p:cNvPr id="9" name="Group 9"/>
          <p:cNvGrpSpPr/>
          <p:nvPr/>
        </p:nvGrpSpPr>
        <p:grpSpPr>
          <a:xfrm rot="7735284">
            <a:off x="224718" y="5447935"/>
            <a:ext cx="668241" cy="668241"/>
            <a:chOff x="0" y="0"/>
            <a:chExt cx="812800" cy="812800"/>
          </a:xfrm>
        </p:grpSpPr>
        <p:sp>
          <p:nvSpPr>
            <p:cNvPr id="10" name="Freeform 1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44116" tIns="44116" rIns="44116" bIns="44116" rtlCol="0" anchor="ctr"/>
            <a:lstStyle/>
            <a:p>
              <a:pPr algn="ctr">
                <a:lnSpc>
                  <a:spcPts val="2310"/>
                </a:lnSpc>
              </a:pPr>
              <a:endParaRPr/>
            </a:p>
          </p:txBody>
        </p:sp>
      </p:grpSp>
      <p:sp>
        <p:nvSpPr>
          <p:cNvPr id="12" name="Freeform 1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7" name="Online Media 16" descr="What is Precision Medicine?">
            <a:hlinkClick r:id="" action="ppaction://media"/>
            <a:extLst>
              <a:ext uri="{FF2B5EF4-FFF2-40B4-BE49-F238E27FC236}">
                <a16:creationId xmlns:a16="http://schemas.microsoft.com/office/drawing/2014/main" id="{9905BF79-B807-A342-8D82-B900245B4502}"/>
              </a:ext>
            </a:extLst>
          </p:cNvPr>
          <p:cNvPicPr>
            <a:picLocks noRot="1" noChangeAspect="1"/>
          </p:cNvPicPr>
          <p:nvPr>
            <a:videoFile r:link="rId1"/>
          </p:nvPr>
        </p:nvPicPr>
        <p:blipFill>
          <a:blip r:embed="rId5"/>
          <a:stretch>
            <a:fillRect/>
          </a:stretch>
        </p:blipFill>
        <p:spPr>
          <a:xfrm>
            <a:off x="3076598" y="2324100"/>
            <a:ext cx="12134804" cy="68561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3869272">
            <a:off x="-2088346" y="-3997064"/>
            <a:ext cx="18281128" cy="18281128"/>
            <a:chOff x="0" y="0"/>
            <a:chExt cx="812800" cy="812800"/>
          </a:xfrm>
        </p:grpSpPr>
        <p:sp>
          <p:nvSpPr>
            <p:cNvPr id="3" name="Freeform 3">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4" name="TextBox 4"/>
            <p:cNvSpPr txBox="1"/>
            <p:nvPr/>
          </p:nvSpPr>
          <p:spPr>
            <a:xfrm>
              <a:off x="76200" y="19050"/>
              <a:ext cx="660400" cy="717550"/>
            </a:xfrm>
            <a:prstGeom prst="rect">
              <a:avLst/>
            </a:prstGeom>
          </p:spPr>
          <p:txBody>
            <a:bodyPr lIns="67733" tIns="67733" rIns="67733" bIns="67733" rtlCol="0" anchor="ctr"/>
            <a:lstStyle/>
            <a:p>
              <a:pPr algn="ctr">
                <a:lnSpc>
                  <a:spcPts val="3546"/>
                </a:lnSpc>
              </a:pPr>
              <a:endParaRPr/>
            </a:p>
          </p:txBody>
        </p:sp>
      </p:grpSp>
      <p:sp>
        <p:nvSpPr>
          <p:cNvPr id="5" name="TextBox 5"/>
          <p:cNvSpPr txBox="1"/>
          <p:nvPr/>
        </p:nvSpPr>
        <p:spPr>
          <a:xfrm>
            <a:off x="1518545" y="3083161"/>
            <a:ext cx="14516212" cy="19450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PRECISION MEDICINE HOLDS THE POWER TO CHANGE LIVES...</a:t>
            </a:r>
          </a:p>
        </p:txBody>
      </p:sp>
      <p:grpSp>
        <p:nvGrpSpPr>
          <p:cNvPr id="6" name="Group 6"/>
          <p:cNvGrpSpPr/>
          <p:nvPr/>
        </p:nvGrpSpPr>
        <p:grpSpPr>
          <a:xfrm rot="4672540">
            <a:off x="-526559" y="-410377"/>
            <a:ext cx="2415471" cy="2415471"/>
            <a:chOff x="0" y="0"/>
            <a:chExt cx="812800" cy="812800"/>
          </a:xfrm>
        </p:grpSpPr>
        <p:sp>
          <p:nvSpPr>
            <p:cNvPr id="7" name="Freeform 7">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grpSp>
        <p:nvGrpSpPr>
          <p:cNvPr id="9" name="Group 9"/>
          <p:cNvGrpSpPr/>
          <p:nvPr/>
        </p:nvGrpSpPr>
        <p:grpSpPr>
          <a:xfrm rot="7735284">
            <a:off x="5879038" y="9681699"/>
            <a:ext cx="975105" cy="975105"/>
            <a:chOff x="0" y="0"/>
            <a:chExt cx="812800" cy="812800"/>
          </a:xfrm>
        </p:grpSpPr>
        <p:sp>
          <p:nvSpPr>
            <p:cNvPr id="10" name="Freeform 1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sp>
        <p:nvSpPr>
          <p:cNvPr id="12" name="TextBox 12"/>
          <p:cNvSpPr txBox="1"/>
          <p:nvPr/>
        </p:nvSpPr>
        <p:spPr>
          <a:xfrm>
            <a:off x="1518545" y="5377952"/>
            <a:ext cx="13808279" cy="2482850"/>
          </a:xfrm>
          <a:prstGeom prst="rect">
            <a:avLst/>
          </a:prstGeom>
        </p:spPr>
        <p:txBody>
          <a:bodyPr lIns="0" tIns="0" rIns="0" bIns="0" rtlCol="0" anchor="t">
            <a:spAutoFit/>
          </a:bodyPr>
          <a:lstStyle/>
          <a:p>
            <a:pPr algn="l">
              <a:lnSpc>
                <a:spcPts val="4899"/>
              </a:lnSpc>
            </a:pPr>
            <a:r>
              <a:rPr lang="en-US" sz="3499">
                <a:solidFill>
                  <a:srgbClr val="212121"/>
                </a:solidFill>
                <a:latin typeface="Poppins"/>
                <a:ea typeface="Poppins"/>
                <a:cs typeface="Poppins"/>
                <a:sym typeface="Poppins"/>
              </a:rPr>
              <a:t>However, many people face barriers to accessing the healthcare they need. Some people who would greatly benefit from precision medicine will not have opportunities to learn about or utilize it.</a:t>
            </a:r>
          </a:p>
        </p:txBody>
      </p:sp>
      <p:sp>
        <p:nvSpPr>
          <p:cNvPr id="13" name="Freeform 13">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4" name="Group 14"/>
          <p:cNvGrpSpPr/>
          <p:nvPr/>
        </p:nvGrpSpPr>
        <p:grpSpPr>
          <a:xfrm>
            <a:off x="16599449" y="0"/>
            <a:ext cx="1688551" cy="10287000"/>
            <a:chOff x="0" y="0"/>
            <a:chExt cx="444721" cy="2709333"/>
          </a:xfrm>
        </p:grpSpPr>
        <p:sp>
          <p:nvSpPr>
            <p:cNvPr id="15" name="Freeform 15">
              <a:extLst>
                <a:ext uri="{C183D7F6-B498-43B3-948B-1728B52AA6E4}">
                  <adec:decorative xmlns:adec="http://schemas.microsoft.com/office/drawing/2017/decorative" val="1"/>
                </a:ext>
              </a:extLst>
            </p:cNvPr>
            <p:cNvSpPr/>
            <p:nvPr/>
          </p:nvSpPr>
          <p:spPr>
            <a:xfrm>
              <a:off x="0" y="0"/>
              <a:ext cx="444721" cy="2709333"/>
            </a:xfrm>
            <a:custGeom>
              <a:avLst/>
              <a:gdLst/>
              <a:ahLst/>
              <a:cxnLst/>
              <a:rect l="l" t="t" r="r" b="b"/>
              <a:pathLst>
                <a:path w="444721" h="2709333">
                  <a:moveTo>
                    <a:pt x="0" y="0"/>
                  </a:moveTo>
                  <a:lnTo>
                    <a:pt x="444721" y="0"/>
                  </a:lnTo>
                  <a:lnTo>
                    <a:pt x="444721" y="2709333"/>
                  </a:lnTo>
                  <a:lnTo>
                    <a:pt x="0" y="2709333"/>
                  </a:lnTo>
                  <a:close/>
                </a:path>
              </a:pathLst>
            </a:custGeom>
            <a:solidFill>
              <a:srgbClr val="C6EAFA"/>
            </a:solidFill>
          </p:spPr>
          <p:txBody>
            <a:bodyPr/>
            <a:lstStyle/>
            <a:p>
              <a:endParaRPr lang="en-US"/>
            </a:p>
          </p:txBody>
        </p:sp>
        <p:sp>
          <p:nvSpPr>
            <p:cNvPr id="16" name="TextBox 16"/>
            <p:cNvSpPr txBox="1"/>
            <p:nvPr/>
          </p:nvSpPr>
          <p:spPr>
            <a:xfrm>
              <a:off x="0" y="-28575"/>
              <a:ext cx="444721" cy="2737908"/>
            </a:xfrm>
            <a:prstGeom prst="rect">
              <a:avLst/>
            </a:prstGeom>
          </p:spPr>
          <p:txBody>
            <a:bodyPr lIns="42726" tIns="42726" rIns="42726" bIns="42726" rtlCol="0" anchor="ctr"/>
            <a:lstStyle/>
            <a:p>
              <a:pPr algn="ctr">
                <a:lnSpc>
                  <a:spcPts val="2237"/>
                </a:lnSpc>
              </a:pP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062801" y="-7972"/>
            <a:ext cx="4263950" cy="426395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EAFA"/>
            </a:solidFill>
          </p:spPr>
          <p:txBody>
            <a:bodyPr/>
            <a:lstStyle/>
            <a:p>
              <a:endParaRPr lang="en-US"/>
            </a:p>
          </p:txBody>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1995"/>
                </a:lnSpc>
              </a:pPr>
              <a:endParaRPr/>
            </a:p>
          </p:txBody>
        </p:sp>
      </p:grpSp>
      <p:grpSp>
        <p:nvGrpSpPr>
          <p:cNvPr id="5" name="Group 5"/>
          <p:cNvGrpSpPr/>
          <p:nvPr/>
        </p:nvGrpSpPr>
        <p:grpSpPr>
          <a:xfrm>
            <a:off x="8062801" y="6077294"/>
            <a:ext cx="4263950" cy="426395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EAFA"/>
            </a:solidFill>
          </p:spPr>
          <p:txBody>
            <a:bodyPr/>
            <a:lstStyle/>
            <a:p>
              <a:endParaRPr lang="en-US"/>
            </a:p>
          </p:txBody>
        </p:sp>
        <p:sp>
          <p:nvSpPr>
            <p:cNvPr id="7" name="TextBox 7"/>
            <p:cNvSpPr txBox="1"/>
            <p:nvPr/>
          </p:nvSpPr>
          <p:spPr>
            <a:xfrm>
              <a:off x="76200" y="47625"/>
              <a:ext cx="660400" cy="688975"/>
            </a:xfrm>
            <a:prstGeom prst="rect">
              <a:avLst/>
            </a:prstGeom>
          </p:spPr>
          <p:txBody>
            <a:bodyPr lIns="50800" tIns="50800" rIns="50800" bIns="50800" rtlCol="0" anchor="ctr"/>
            <a:lstStyle/>
            <a:p>
              <a:pPr algn="ctr">
                <a:lnSpc>
                  <a:spcPts val="1995"/>
                </a:lnSpc>
              </a:pPr>
              <a:endParaRPr/>
            </a:p>
          </p:txBody>
        </p:sp>
      </p:grpSp>
      <p:grpSp>
        <p:nvGrpSpPr>
          <p:cNvPr id="8" name="Group 8"/>
          <p:cNvGrpSpPr/>
          <p:nvPr/>
        </p:nvGrpSpPr>
        <p:grpSpPr>
          <a:xfrm>
            <a:off x="9496112" y="0"/>
            <a:ext cx="8791888" cy="10331082"/>
            <a:chOff x="0" y="0"/>
            <a:chExt cx="2371622" cy="2786821"/>
          </a:xfrm>
        </p:grpSpPr>
        <p:sp>
          <p:nvSpPr>
            <p:cNvPr id="9" name="Freeform 9">
              <a:extLst>
                <a:ext uri="{C183D7F6-B498-43B3-948B-1728B52AA6E4}">
                  <adec:decorative xmlns:adec="http://schemas.microsoft.com/office/drawing/2017/decorative" val="1"/>
                </a:ext>
              </a:extLst>
            </p:cNvPr>
            <p:cNvSpPr/>
            <p:nvPr/>
          </p:nvSpPr>
          <p:spPr>
            <a:xfrm>
              <a:off x="0" y="0"/>
              <a:ext cx="2371622" cy="2786821"/>
            </a:xfrm>
            <a:custGeom>
              <a:avLst/>
              <a:gdLst/>
              <a:ahLst/>
              <a:cxnLst/>
              <a:rect l="l" t="t" r="r" b="b"/>
              <a:pathLst>
                <a:path w="2371622" h="2786821">
                  <a:moveTo>
                    <a:pt x="0" y="0"/>
                  </a:moveTo>
                  <a:lnTo>
                    <a:pt x="2371622" y="0"/>
                  </a:lnTo>
                  <a:lnTo>
                    <a:pt x="2371622" y="2786821"/>
                  </a:lnTo>
                  <a:lnTo>
                    <a:pt x="0" y="2786821"/>
                  </a:lnTo>
                  <a:close/>
                </a:path>
              </a:pathLst>
            </a:custGeom>
            <a:solidFill>
              <a:srgbClr val="C6EAFA"/>
            </a:solidFill>
          </p:spPr>
          <p:txBody>
            <a:bodyPr/>
            <a:lstStyle/>
            <a:p>
              <a:endParaRPr lang="en-US"/>
            </a:p>
          </p:txBody>
        </p:sp>
        <p:sp>
          <p:nvSpPr>
            <p:cNvPr id="10" name="TextBox 10"/>
            <p:cNvSpPr txBox="1"/>
            <p:nvPr/>
          </p:nvSpPr>
          <p:spPr>
            <a:xfrm>
              <a:off x="0" y="-28575"/>
              <a:ext cx="2371622" cy="2815396"/>
            </a:xfrm>
            <a:prstGeom prst="rect">
              <a:avLst/>
            </a:prstGeom>
          </p:spPr>
          <p:txBody>
            <a:bodyPr lIns="46919" tIns="46919" rIns="46919" bIns="46919" rtlCol="0" anchor="ctr"/>
            <a:lstStyle/>
            <a:p>
              <a:pPr algn="ctr">
                <a:lnSpc>
                  <a:spcPts val="2456"/>
                </a:lnSpc>
              </a:pPr>
              <a:endParaRPr/>
            </a:p>
          </p:txBody>
        </p:sp>
      </p:grpSp>
      <p:grpSp>
        <p:nvGrpSpPr>
          <p:cNvPr id="11" name="Group 11"/>
          <p:cNvGrpSpPr/>
          <p:nvPr/>
        </p:nvGrpSpPr>
        <p:grpSpPr>
          <a:xfrm rot="5400000">
            <a:off x="6729879" y="395548"/>
            <a:ext cx="844663" cy="844663"/>
            <a:chOff x="0" y="0"/>
            <a:chExt cx="812800" cy="812800"/>
          </a:xfrm>
        </p:grpSpPr>
        <p:sp>
          <p:nvSpPr>
            <p:cNvPr id="12" name="Freeform 12">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3" name="TextBox 13"/>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4" name="Freeform 14">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5" name="Group 15"/>
          <p:cNvGrpSpPr/>
          <p:nvPr/>
        </p:nvGrpSpPr>
        <p:grpSpPr>
          <a:xfrm rot="-1494771">
            <a:off x="3415954" y="8266246"/>
            <a:ext cx="4506991" cy="4506991"/>
            <a:chOff x="0" y="0"/>
            <a:chExt cx="812800" cy="812800"/>
          </a:xfrm>
        </p:grpSpPr>
        <p:sp>
          <p:nvSpPr>
            <p:cNvPr id="16" name="Freeform 1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7" name="TextBox 1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18" name="Group 18"/>
          <p:cNvGrpSpPr>
            <a:grpSpLocks noChangeAspect="1"/>
          </p:cNvGrpSpPr>
          <p:nvPr/>
        </p:nvGrpSpPr>
        <p:grpSpPr>
          <a:xfrm>
            <a:off x="8297426" y="311385"/>
            <a:ext cx="9326880" cy="3642725"/>
            <a:chOff x="0" y="0"/>
            <a:chExt cx="10711180" cy="4183380"/>
          </a:xfrm>
        </p:grpSpPr>
        <p:sp>
          <p:nvSpPr>
            <p:cNvPr id="19" name="Freeform 19"/>
            <p:cNvSpPr/>
            <p:nvPr/>
          </p:nvSpPr>
          <p:spPr>
            <a:xfrm>
              <a:off x="2655570" y="1277620"/>
              <a:ext cx="8055610" cy="1629410"/>
            </a:xfrm>
            <a:custGeom>
              <a:avLst/>
              <a:gdLst/>
              <a:ahLst/>
              <a:cxnLst/>
              <a:rect l="l" t="t" r="r" b="b"/>
              <a:pathLst>
                <a:path w="8055610" h="1629410">
                  <a:moveTo>
                    <a:pt x="8055610" y="0"/>
                  </a:moveTo>
                  <a:lnTo>
                    <a:pt x="0" y="0"/>
                  </a:lnTo>
                  <a:lnTo>
                    <a:pt x="0" y="1629410"/>
                  </a:lnTo>
                  <a:lnTo>
                    <a:pt x="8055610" y="1629410"/>
                  </a:lnTo>
                  <a:lnTo>
                    <a:pt x="7526020" y="814070"/>
                  </a:lnTo>
                  <a:close/>
                </a:path>
              </a:pathLst>
            </a:custGeom>
            <a:solidFill>
              <a:srgbClr val="D6D6D6"/>
            </a:solidFill>
          </p:spPr>
          <p:txBody>
            <a:bodyPr/>
            <a:lstStyle/>
            <a:p>
              <a:endParaRPr lang="en-US"/>
            </a:p>
          </p:txBody>
        </p:sp>
        <p:sp>
          <p:nvSpPr>
            <p:cNvPr id="20" name="Freeform 20" descr="a close up of a chromatogram on a white background"/>
            <p:cNvSpPr/>
            <p:nvPr/>
          </p:nvSpPr>
          <p:spPr>
            <a:xfrm>
              <a:off x="-9375" y="-21"/>
              <a:ext cx="4202130" cy="4183422"/>
            </a:xfrm>
            <a:custGeom>
              <a:avLst/>
              <a:gdLst/>
              <a:ahLst/>
              <a:cxnLst/>
              <a:rect l="l" t="t" r="r" b="b"/>
              <a:pathLst>
                <a:path w="4202130" h="4183422">
                  <a:moveTo>
                    <a:pt x="2101065" y="21"/>
                  </a:moveTo>
                  <a:cubicBezTo>
                    <a:pt x="1351548" y="-3331"/>
                    <a:pt x="657527" y="394608"/>
                    <a:pt x="281797" y="1043156"/>
                  </a:cubicBezTo>
                  <a:cubicBezTo>
                    <a:pt x="-93933" y="1691704"/>
                    <a:pt x="-93933" y="2491718"/>
                    <a:pt x="281797" y="3140266"/>
                  </a:cubicBezTo>
                  <a:cubicBezTo>
                    <a:pt x="657527" y="3788814"/>
                    <a:pt x="1351548" y="4186753"/>
                    <a:pt x="2101065" y="4183401"/>
                  </a:cubicBezTo>
                  <a:cubicBezTo>
                    <a:pt x="2850582" y="4186753"/>
                    <a:pt x="3544603" y="3788814"/>
                    <a:pt x="3920333" y="3140266"/>
                  </a:cubicBezTo>
                  <a:cubicBezTo>
                    <a:pt x="4296063" y="2491718"/>
                    <a:pt x="4296063" y="1691704"/>
                    <a:pt x="3920333" y="1043156"/>
                  </a:cubicBezTo>
                  <a:cubicBezTo>
                    <a:pt x="3544603" y="394608"/>
                    <a:pt x="2850582" y="-3331"/>
                    <a:pt x="2101065" y="21"/>
                  </a:cubicBezTo>
                  <a:close/>
                </a:path>
              </a:pathLst>
            </a:custGeom>
            <a:blipFill>
              <a:blip r:embed="rId4"/>
              <a:stretch>
                <a:fillRect l="-25134" r="-25134"/>
              </a:stretch>
            </a:blipFill>
          </p:spPr>
          <p:txBody>
            <a:bodyPr/>
            <a:lstStyle/>
            <a:p>
              <a:endParaRPr lang="en-US"/>
            </a:p>
          </p:txBody>
        </p:sp>
      </p:grpSp>
      <p:grpSp>
        <p:nvGrpSpPr>
          <p:cNvPr id="21" name="Group 21"/>
          <p:cNvGrpSpPr>
            <a:grpSpLocks noChangeAspect="1"/>
          </p:cNvGrpSpPr>
          <p:nvPr/>
        </p:nvGrpSpPr>
        <p:grpSpPr>
          <a:xfrm rot="-10800000">
            <a:off x="8410709" y="3318013"/>
            <a:ext cx="9326880" cy="3642725"/>
            <a:chOff x="0" y="0"/>
            <a:chExt cx="10711180" cy="4183380"/>
          </a:xfrm>
        </p:grpSpPr>
        <p:sp>
          <p:nvSpPr>
            <p:cNvPr id="22" name="Freeform 22"/>
            <p:cNvSpPr/>
            <p:nvPr/>
          </p:nvSpPr>
          <p:spPr>
            <a:xfrm>
              <a:off x="2655570" y="1277620"/>
              <a:ext cx="8055610" cy="1629410"/>
            </a:xfrm>
            <a:custGeom>
              <a:avLst/>
              <a:gdLst/>
              <a:ahLst/>
              <a:cxnLst/>
              <a:rect l="l" t="t" r="r" b="b"/>
              <a:pathLst>
                <a:path w="8055610" h="1629410">
                  <a:moveTo>
                    <a:pt x="8055610" y="0"/>
                  </a:moveTo>
                  <a:lnTo>
                    <a:pt x="0" y="0"/>
                  </a:lnTo>
                  <a:lnTo>
                    <a:pt x="0" y="1629410"/>
                  </a:lnTo>
                  <a:lnTo>
                    <a:pt x="8055610" y="1629410"/>
                  </a:lnTo>
                  <a:lnTo>
                    <a:pt x="7526020" y="814070"/>
                  </a:lnTo>
                  <a:close/>
                </a:path>
              </a:pathLst>
            </a:custGeom>
            <a:solidFill>
              <a:srgbClr val="72C2AA"/>
            </a:solidFill>
          </p:spPr>
          <p:txBody>
            <a:bodyPr/>
            <a:lstStyle/>
            <a:p>
              <a:endParaRPr lang="en-US"/>
            </a:p>
          </p:txBody>
        </p:sp>
        <p:sp>
          <p:nvSpPr>
            <p:cNvPr id="23" name="Freeform 23" descr="pills spilling out of a prescription bottle on a blue background"/>
            <p:cNvSpPr/>
            <p:nvPr/>
          </p:nvSpPr>
          <p:spPr>
            <a:xfrm flipH="1" flipV="1">
              <a:off x="-9375" y="-21"/>
              <a:ext cx="4202130" cy="4183422"/>
            </a:xfrm>
            <a:custGeom>
              <a:avLst/>
              <a:gdLst/>
              <a:ahLst/>
              <a:cxnLst/>
              <a:rect l="l" t="t" r="r" b="b"/>
              <a:pathLst>
                <a:path w="4202130" h="4183422">
                  <a:moveTo>
                    <a:pt x="2101065" y="4183401"/>
                  </a:moveTo>
                  <a:cubicBezTo>
                    <a:pt x="2850582" y="4186753"/>
                    <a:pt x="3544603" y="3788814"/>
                    <a:pt x="3920333" y="3140266"/>
                  </a:cubicBezTo>
                  <a:cubicBezTo>
                    <a:pt x="4296063" y="2491718"/>
                    <a:pt x="4296063" y="1691704"/>
                    <a:pt x="3920333" y="1043156"/>
                  </a:cubicBezTo>
                  <a:cubicBezTo>
                    <a:pt x="3544603" y="394608"/>
                    <a:pt x="2850582" y="-3331"/>
                    <a:pt x="2101065" y="21"/>
                  </a:cubicBezTo>
                  <a:cubicBezTo>
                    <a:pt x="1351548" y="-3331"/>
                    <a:pt x="657527" y="394608"/>
                    <a:pt x="281797" y="1043156"/>
                  </a:cubicBezTo>
                  <a:cubicBezTo>
                    <a:pt x="-93933" y="1691704"/>
                    <a:pt x="-93933" y="2491718"/>
                    <a:pt x="281797" y="3140266"/>
                  </a:cubicBezTo>
                  <a:cubicBezTo>
                    <a:pt x="657527" y="3788814"/>
                    <a:pt x="1351548" y="4186753"/>
                    <a:pt x="2101065" y="4183401"/>
                  </a:cubicBezTo>
                  <a:close/>
                </a:path>
              </a:pathLst>
            </a:custGeom>
            <a:blipFill>
              <a:blip r:embed="rId5"/>
              <a:stretch>
                <a:fillRect l="-72605" t="-17648" r="-2920"/>
              </a:stretch>
            </a:blipFill>
          </p:spPr>
          <p:txBody>
            <a:bodyPr/>
            <a:lstStyle/>
            <a:p>
              <a:endParaRPr lang="en-US"/>
            </a:p>
          </p:txBody>
        </p:sp>
      </p:grpSp>
      <p:grpSp>
        <p:nvGrpSpPr>
          <p:cNvPr id="24" name="Group 24"/>
          <p:cNvGrpSpPr>
            <a:grpSpLocks noChangeAspect="1"/>
          </p:cNvGrpSpPr>
          <p:nvPr/>
        </p:nvGrpSpPr>
        <p:grpSpPr>
          <a:xfrm>
            <a:off x="8350503" y="6387907"/>
            <a:ext cx="9326880" cy="3642725"/>
            <a:chOff x="0" y="0"/>
            <a:chExt cx="10711180" cy="4183380"/>
          </a:xfrm>
        </p:grpSpPr>
        <p:sp>
          <p:nvSpPr>
            <p:cNvPr id="25" name="Freeform 25"/>
            <p:cNvSpPr/>
            <p:nvPr/>
          </p:nvSpPr>
          <p:spPr>
            <a:xfrm>
              <a:off x="2655570" y="1277620"/>
              <a:ext cx="8055610" cy="1629410"/>
            </a:xfrm>
            <a:custGeom>
              <a:avLst/>
              <a:gdLst/>
              <a:ahLst/>
              <a:cxnLst/>
              <a:rect l="l" t="t" r="r" b="b"/>
              <a:pathLst>
                <a:path w="8055610" h="1629410">
                  <a:moveTo>
                    <a:pt x="8055610" y="0"/>
                  </a:moveTo>
                  <a:lnTo>
                    <a:pt x="0" y="0"/>
                  </a:lnTo>
                  <a:lnTo>
                    <a:pt x="0" y="1629410"/>
                  </a:lnTo>
                  <a:lnTo>
                    <a:pt x="8055610" y="1629410"/>
                  </a:lnTo>
                  <a:lnTo>
                    <a:pt x="7526020" y="814070"/>
                  </a:lnTo>
                  <a:close/>
                </a:path>
              </a:pathLst>
            </a:custGeom>
            <a:solidFill>
              <a:srgbClr val="FDB441"/>
            </a:solidFill>
          </p:spPr>
          <p:txBody>
            <a:bodyPr/>
            <a:lstStyle/>
            <a:p>
              <a:endParaRPr lang="en-US"/>
            </a:p>
          </p:txBody>
        </p:sp>
        <p:sp>
          <p:nvSpPr>
            <p:cNvPr id="26" name="Freeform 26" descr="an image of a dna strand broken on one strand"/>
            <p:cNvSpPr/>
            <p:nvPr/>
          </p:nvSpPr>
          <p:spPr>
            <a:xfrm>
              <a:off x="-9375" y="-21"/>
              <a:ext cx="4202130" cy="4183422"/>
            </a:xfrm>
            <a:custGeom>
              <a:avLst/>
              <a:gdLst/>
              <a:ahLst/>
              <a:cxnLst/>
              <a:rect l="l" t="t" r="r" b="b"/>
              <a:pathLst>
                <a:path w="4202130" h="4183422">
                  <a:moveTo>
                    <a:pt x="2101065" y="21"/>
                  </a:moveTo>
                  <a:cubicBezTo>
                    <a:pt x="1351548" y="-3331"/>
                    <a:pt x="657527" y="394608"/>
                    <a:pt x="281797" y="1043156"/>
                  </a:cubicBezTo>
                  <a:cubicBezTo>
                    <a:pt x="-93933" y="1691704"/>
                    <a:pt x="-93933" y="2491718"/>
                    <a:pt x="281797" y="3140266"/>
                  </a:cubicBezTo>
                  <a:cubicBezTo>
                    <a:pt x="657527" y="3788814"/>
                    <a:pt x="1351548" y="4186753"/>
                    <a:pt x="2101065" y="4183401"/>
                  </a:cubicBezTo>
                  <a:cubicBezTo>
                    <a:pt x="2850582" y="4186753"/>
                    <a:pt x="3544603" y="3788814"/>
                    <a:pt x="3920333" y="3140266"/>
                  </a:cubicBezTo>
                  <a:cubicBezTo>
                    <a:pt x="4296063" y="2491718"/>
                    <a:pt x="4296063" y="1691704"/>
                    <a:pt x="3920333" y="1043156"/>
                  </a:cubicBezTo>
                  <a:cubicBezTo>
                    <a:pt x="3544603" y="394608"/>
                    <a:pt x="2850582" y="-3331"/>
                    <a:pt x="2101065" y="21"/>
                  </a:cubicBezTo>
                  <a:close/>
                </a:path>
              </a:pathLst>
            </a:custGeom>
            <a:blipFill>
              <a:blip r:embed="rId6"/>
              <a:stretch>
                <a:fillRect l="-24712" r="-24712"/>
              </a:stretch>
            </a:blipFill>
          </p:spPr>
          <p:txBody>
            <a:bodyPr/>
            <a:lstStyle/>
            <a:p>
              <a:endParaRPr lang="en-US"/>
            </a:p>
          </p:txBody>
        </p:sp>
      </p:grpSp>
      <p:sp>
        <p:nvSpPr>
          <p:cNvPr id="27" name="TextBox 27"/>
          <p:cNvSpPr txBox="1"/>
          <p:nvPr/>
        </p:nvSpPr>
        <p:spPr>
          <a:xfrm>
            <a:off x="1028700" y="5653423"/>
            <a:ext cx="6545843" cy="1873250"/>
          </a:xfrm>
          <a:prstGeom prst="rect">
            <a:avLst/>
          </a:prstGeom>
        </p:spPr>
        <p:txBody>
          <a:bodyPr lIns="0" tIns="0" rIns="0" bIns="0" rtlCol="0" anchor="t">
            <a:spAutoFit/>
          </a:bodyPr>
          <a:lstStyle/>
          <a:p>
            <a:pPr algn="l">
              <a:lnSpc>
                <a:spcPts val="4900"/>
              </a:lnSpc>
            </a:pPr>
            <a:r>
              <a:rPr lang="en-US" sz="3500">
                <a:solidFill>
                  <a:srgbClr val="212121"/>
                </a:solidFill>
                <a:latin typeface="Poppins"/>
                <a:ea typeface="Poppins"/>
                <a:cs typeface="Poppins"/>
                <a:sym typeface="Poppins"/>
              </a:rPr>
              <a:t>What are some ways genetic information is being used for precision medicine?</a:t>
            </a:r>
          </a:p>
        </p:txBody>
      </p:sp>
      <p:sp>
        <p:nvSpPr>
          <p:cNvPr id="28" name="TextBox 28"/>
          <p:cNvSpPr txBox="1"/>
          <p:nvPr/>
        </p:nvSpPr>
        <p:spPr>
          <a:xfrm>
            <a:off x="1028700" y="2439796"/>
            <a:ext cx="5401018" cy="28594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GENES &amp; PRECISION MEDICINE</a:t>
            </a:r>
          </a:p>
        </p:txBody>
      </p:sp>
      <p:sp>
        <p:nvSpPr>
          <p:cNvPr id="29" name="TextBox 29"/>
          <p:cNvSpPr txBox="1"/>
          <p:nvPr/>
        </p:nvSpPr>
        <p:spPr>
          <a:xfrm>
            <a:off x="12235022" y="1772384"/>
            <a:ext cx="4907921" cy="625475"/>
          </a:xfrm>
          <a:prstGeom prst="rect">
            <a:avLst/>
          </a:prstGeom>
        </p:spPr>
        <p:txBody>
          <a:bodyPr lIns="0" tIns="0" rIns="0" bIns="0" rtlCol="0" anchor="t">
            <a:spAutoFit/>
          </a:bodyPr>
          <a:lstStyle/>
          <a:p>
            <a:pPr algn="l">
              <a:lnSpc>
                <a:spcPts val="4899"/>
              </a:lnSpc>
            </a:pPr>
            <a:r>
              <a:rPr lang="en-US" sz="3499" b="1">
                <a:solidFill>
                  <a:srgbClr val="212121"/>
                </a:solidFill>
                <a:latin typeface="Poppins Bold"/>
                <a:ea typeface="Poppins Bold"/>
                <a:cs typeface="Poppins Bold"/>
                <a:sym typeface="Poppins Bold"/>
              </a:rPr>
              <a:t>Genome sequencing</a:t>
            </a:r>
          </a:p>
        </p:txBody>
      </p:sp>
      <p:sp>
        <p:nvSpPr>
          <p:cNvPr id="30" name="TextBox 30"/>
          <p:cNvSpPr txBox="1"/>
          <p:nvPr/>
        </p:nvSpPr>
        <p:spPr>
          <a:xfrm>
            <a:off x="9260234" y="4779013"/>
            <a:ext cx="4631822" cy="625475"/>
          </a:xfrm>
          <a:prstGeom prst="rect">
            <a:avLst/>
          </a:prstGeom>
        </p:spPr>
        <p:txBody>
          <a:bodyPr lIns="0" tIns="0" rIns="0" bIns="0" rtlCol="0" anchor="t">
            <a:spAutoFit/>
          </a:bodyPr>
          <a:lstStyle/>
          <a:p>
            <a:pPr algn="l">
              <a:lnSpc>
                <a:spcPts val="4899"/>
              </a:lnSpc>
            </a:pPr>
            <a:r>
              <a:rPr lang="en-US" sz="3499" b="1">
                <a:solidFill>
                  <a:srgbClr val="212121"/>
                </a:solidFill>
                <a:latin typeface="Poppins Bold"/>
                <a:ea typeface="Poppins Bold"/>
                <a:cs typeface="Poppins Bold"/>
                <a:sym typeface="Poppins Bold"/>
              </a:rPr>
              <a:t>Pharmacogenetics</a:t>
            </a:r>
          </a:p>
        </p:txBody>
      </p:sp>
      <p:sp>
        <p:nvSpPr>
          <p:cNvPr id="31" name="TextBox 31"/>
          <p:cNvSpPr txBox="1"/>
          <p:nvPr/>
        </p:nvSpPr>
        <p:spPr>
          <a:xfrm>
            <a:off x="12326751" y="7848907"/>
            <a:ext cx="4724462" cy="625475"/>
          </a:xfrm>
          <a:prstGeom prst="rect">
            <a:avLst/>
          </a:prstGeom>
        </p:spPr>
        <p:txBody>
          <a:bodyPr lIns="0" tIns="0" rIns="0" bIns="0" rtlCol="0" anchor="t">
            <a:spAutoFit/>
          </a:bodyPr>
          <a:lstStyle/>
          <a:p>
            <a:pPr algn="l">
              <a:lnSpc>
                <a:spcPts val="4899"/>
              </a:lnSpc>
            </a:pPr>
            <a:r>
              <a:rPr lang="en-US" sz="3499" b="1">
                <a:solidFill>
                  <a:srgbClr val="212121"/>
                </a:solidFill>
                <a:latin typeface="Poppins Bold"/>
                <a:ea typeface="Poppins Bold"/>
                <a:cs typeface="Poppins Bold"/>
                <a:sym typeface="Poppins Bold"/>
              </a:rPr>
              <a:t>Genome editing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77667"/>
            <a:chOff x="0" y="0"/>
            <a:chExt cx="4816593" cy="231155"/>
          </a:xfrm>
        </p:grpSpPr>
        <p:sp>
          <p:nvSpPr>
            <p:cNvPr id="3" name="Freeform 3">
              <a:extLst>
                <a:ext uri="{C183D7F6-B498-43B3-948B-1728B52AA6E4}">
                  <adec:decorative xmlns:adec="http://schemas.microsoft.com/office/drawing/2017/decorative" val="1"/>
                </a:ext>
              </a:extLst>
            </p:cNvPr>
            <p:cNvSpPr/>
            <p:nvPr/>
          </p:nvSpPr>
          <p:spPr>
            <a:xfrm>
              <a:off x="0" y="0"/>
              <a:ext cx="4816592" cy="231155"/>
            </a:xfrm>
            <a:custGeom>
              <a:avLst/>
              <a:gdLst/>
              <a:ahLst/>
              <a:cxnLst/>
              <a:rect l="l" t="t" r="r" b="b"/>
              <a:pathLst>
                <a:path w="4816592" h="231155">
                  <a:moveTo>
                    <a:pt x="0" y="0"/>
                  </a:moveTo>
                  <a:lnTo>
                    <a:pt x="4816592" y="0"/>
                  </a:lnTo>
                  <a:lnTo>
                    <a:pt x="4816592" y="231155"/>
                  </a:lnTo>
                  <a:lnTo>
                    <a:pt x="0" y="231155"/>
                  </a:lnTo>
                  <a:close/>
                </a:path>
              </a:pathLst>
            </a:custGeom>
            <a:solidFill>
              <a:srgbClr val="C6EAFA"/>
            </a:solidFill>
          </p:spPr>
          <p:txBody>
            <a:bodyPr/>
            <a:lstStyle/>
            <a:p>
              <a:endParaRPr lang="en-US"/>
            </a:p>
          </p:txBody>
        </p:sp>
        <p:sp>
          <p:nvSpPr>
            <p:cNvPr id="4" name="TextBox 4"/>
            <p:cNvSpPr txBox="1"/>
            <p:nvPr/>
          </p:nvSpPr>
          <p:spPr>
            <a:xfrm>
              <a:off x="0" y="-38100"/>
              <a:ext cx="4816593" cy="269255"/>
            </a:xfrm>
            <a:prstGeom prst="rect">
              <a:avLst/>
            </a:prstGeom>
          </p:spPr>
          <p:txBody>
            <a:bodyPr lIns="50800" tIns="50800" rIns="50800" bIns="50800" rtlCol="0" anchor="ctr"/>
            <a:lstStyle/>
            <a:p>
              <a:pPr algn="ctr">
                <a:lnSpc>
                  <a:spcPts val="2456"/>
                </a:lnSpc>
              </a:pPr>
              <a:endParaRPr/>
            </a:p>
          </p:txBody>
        </p:sp>
      </p:grpSp>
      <p:grpSp>
        <p:nvGrpSpPr>
          <p:cNvPr id="5" name="Group 5"/>
          <p:cNvGrpSpPr/>
          <p:nvPr/>
        </p:nvGrpSpPr>
        <p:grpSpPr>
          <a:xfrm rot="5795701">
            <a:off x="8650139" y="-1533849"/>
            <a:ext cx="12986769" cy="12986769"/>
            <a:chOff x="0" y="0"/>
            <a:chExt cx="812800" cy="812800"/>
          </a:xfrm>
        </p:grpSpPr>
        <p:sp>
          <p:nvSpPr>
            <p:cNvPr id="6" name="Freeform 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47625"/>
              <a:ext cx="660400" cy="688975"/>
            </a:xfrm>
            <a:prstGeom prst="rect">
              <a:avLst/>
            </a:prstGeom>
          </p:spPr>
          <p:txBody>
            <a:bodyPr lIns="43567" tIns="43567" rIns="43567" bIns="43567" rtlCol="0" anchor="ctr"/>
            <a:lstStyle/>
            <a:p>
              <a:pPr algn="ctr">
                <a:lnSpc>
                  <a:spcPts val="2281"/>
                </a:lnSpc>
              </a:pPr>
              <a:endParaRPr/>
            </a:p>
          </p:txBody>
        </p:sp>
      </p:grpSp>
      <p:grpSp>
        <p:nvGrpSpPr>
          <p:cNvPr id="8" name="Group 8"/>
          <p:cNvGrpSpPr/>
          <p:nvPr/>
        </p:nvGrpSpPr>
        <p:grpSpPr>
          <a:xfrm>
            <a:off x="9079032" y="163146"/>
            <a:ext cx="2263394" cy="2263385"/>
            <a:chOff x="0" y="0"/>
            <a:chExt cx="6350000" cy="6349975"/>
          </a:xfrm>
        </p:grpSpPr>
        <p:sp>
          <p:nvSpPr>
            <p:cNvPr id="9" name="Freeform 9">
              <a:extLst>
                <a:ext uri="{C183D7F6-B498-43B3-948B-1728B52AA6E4}">
                  <adec:decorative xmlns:adec="http://schemas.microsoft.com/office/drawing/2017/decorative" val="1"/>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F46036"/>
            </a:solidFill>
            <a:ln w="12700">
              <a:noFill/>
            </a:ln>
          </p:spPr>
          <p:txBody>
            <a:bodyPr/>
            <a:lstStyle/>
            <a:p>
              <a:endParaRPr lang="en-US"/>
            </a:p>
          </p:txBody>
        </p:sp>
      </p:grpSp>
      <p:grpSp>
        <p:nvGrpSpPr>
          <p:cNvPr id="10" name="Group 10"/>
          <p:cNvGrpSpPr/>
          <p:nvPr/>
        </p:nvGrpSpPr>
        <p:grpSpPr>
          <a:xfrm>
            <a:off x="7947335" y="2643301"/>
            <a:ext cx="2263394" cy="2263385"/>
            <a:chOff x="0" y="0"/>
            <a:chExt cx="6350000" cy="6349975"/>
          </a:xfrm>
        </p:grpSpPr>
        <p:sp>
          <p:nvSpPr>
            <p:cNvPr id="11" name="Freeform 11">
              <a:extLst>
                <a:ext uri="{C183D7F6-B498-43B3-948B-1728B52AA6E4}">
                  <adec:decorative xmlns:adec="http://schemas.microsoft.com/office/drawing/2017/decorative" val="1"/>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FDB441"/>
            </a:solidFill>
            <a:ln w="12700">
              <a:noFill/>
            </a:ln>
          </p:spPr>
          <p:txBody>
            <a:bodyPr/>
            <a:lstStyle/>
            <a:p>
              <a:endParaRPr lang="en-US"/>
            </a:p>
          </p:txBody>
        </p:sp>
      </p:grpSp>
      <p:grpSp>
        <p:nvGrpSpPr>
          <p:cNvPr id="12" name="Group 12"/>
          <p:cNvGrpSpPr/>
          <p:nvPr/>
        </p:nvGrpSpPr>
        <p:grpSpPr>
          <a:xfrm>
            <a:off x="7947335" y="5384551"/>
            <a:ext cx="2263394" cy="2263385"/>
            <a:chOff x="0" y="0"/>
            <a:chExt cx="6350000" cy="6349975"/>
          </a:xfrm>
        </p:grpSpPr>
        <p:sp>
          <p:nvSpPr>
            <p:cNvPr id="13" name="Freeform 13">
              <a:extLst>
                <a:ext uri="{C183D7F6-B498-43B3-948B-1728B52AA6E4}">
                  <adec:decorative xmlns:adec="http://schemas.microsoft.com/office/drawing/2017/decorative" val="1"/>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72C2AA"/>
            </a:solidFill>
            <a:ln w="12700">
              <a:noFill/>
            </a:ln>
          </p:spPr>
          <p:txBody>
            <a:bodyPr/>
            <a:lstStyle/>
            <a:p>
              <a:endParaRPr lang="en-US"/>
            </a:p>
          </p:txBody>
        </p:sp>
      </p:grpSp>
      <p:sp>
        <p:nvSpPr>
          <p:cNvPr id="14" name="TextBox 14"/>
          <p:cNvSpPr txBox="1"/>
          <p:nvPr/>
        </p:nvSpPr>
        <p:spPr>
          <a:xfrm>
            <a:off x="1518545" y="4445386"/>
            <a:ext cx="6131331" cy="19450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LEARNING GOALS</a:t>
            </a:r>
          </a:p>
        </p:txBody>
      </p:sp>
      <p:sp>
        <p:nvSpPr>
          <p:cNvPr id="15" name="TextBox 15"/>
          <p:cNvSpPr txBox="1"/>
          <p:nvPr/>
        </p:nvSpPr>
        <p:spPr>
          <a:xfrm>
            <a:off x="11248978" y="725267"/>
            <a:ext cx="993149" cy="752475"/>
          </a:xfrm>
          <a:prstGeom prst="rect">
            <a:avLst/>
          </a:prstGeom>
        </p:spPr>
        <p:txBody>
          <a:bodyPr lIns="0" tIns="0" rIns="0" bIns="0" rtlCol="0" anchor="t">
            <a:spAutoFit/>
          </a:bodyPr>
          <a:lstStyle/>
          <a:p>
            <a:pPr marL="0" lvl="1" indent="0" algn="ctr">
              <a:lnSpc>
                <a:spcPts val="5999"/>
              </a:lnSpc>
              <a:spcBef>
                <a:spcPct val="0"/>
              </a:spcBef>
            </a:pPr>
            <a:r>
              <a:rPr lang="en-US" sz="3999" b="1">
                <a:solidFill>
                  <a:srgbClr val="212121"/>
                </a:solidFill>
                <a:latin typeface="Poppins Bold"/>
                <a:ea typeface="Poppins Bold"/>
                <a:cs typeface="Poppins Bold"/>
                <a:sym typeface="Poppins Bold"/>
              </a:rPr>
              <a:t>01</a:t>
            </a:r>
          </a:p>
        </p:txBody>
      </p:sp>
      <p:sp>
        <p:nvSpPr>
          <p:cNvPr id="16" name="TextBox 16"/>
          <p:cNvSpPr txBox="1"/>
          <p:nvPr/>
        </p:nvSpPr>
        <p:spPr>
          <a:xfrm>
            <a:off x="12265726" y="925870"/>
            <a:ext cx="5251876" cy="466725"/>
          </a:xfrm>
          <a:prstGeom prst="rect">
            <a:avLst/>
          </a:prstGeom>
        </p:spPr>
        <p:txBody>
          <a:bodyPr lIns="0" tIns="0" rIns="0" bIns="0" rtlCol="0" anchor="t">
            <a:spAutoFit/>
          </a:bodyPr>
          <a:lstStyle/>
          <a:p>
            <a:pPr marL="0" lvl="1" indent="0" algn="l">
              <a:lnSpc>
                <a:spcPts val="3749"/>
              </a:lnSpc>
              <a:spcBef>
                <a:spcPct val="0"/>
              </a:spcBef>
            </a:pPr>
            <a:r>
              <a:rPr lang="en-US" sz="2499" b="1">
                <a:solidFill>
                  <a:srgbClr val="212121"/>
                </a:solidFill>
                <a:latin typeface="Poppins Bold"/>
                <a:ea typeface="Poppins Bold"/>
                <a:cs typeface="Poppins Bold"/>
                <a:sym typeface="Poppins Bold"/>
              </a:rPr>
              <a:t>Define “precision medicine”.</a:t>
            </a:r>
          </a:p>
        </p:txBody>
      </p:sp>
      <p:sp>
        <p:nvSpPr>
          <p:cNvPr id="17" name="TextBox 17"/>
          <p:cNvSpPr txBox="1"/>
          <p:nvPr/>
        </p:nvSpPr>
        <p:spPr>
          <a:xfrm>
            <a:off x="10210729" y="3055664"/>
            <a:ext cx="1202571" cy="752475"/>
          </a:xfrm>
          <a:prstGeom prst="rect">
            <a:avLst/>
          </a:prstGeom>
        </p:spPr>
        <p:txBody>
          <a:bodyPr lIns="0" tIns="0" rIns="0" bIns="0" rtlCol="0" anchor="t">
            <a:spAutoFit/>
          </a:bodyPr>
          <a:lstStyle/>
          <a:p>
            <a:pPr marL="0" lvl="1" indent="0" algn="ctr">
              <a:lnSpc>
                <a:spcPts val="5999"/>
              </a:lnSpc>
              <a:spcBef>
                <a:spcPct val="0"/>
              </a:spcBef>
            </a:pPr>
            <a:r>
              <a:rPr lang="en-US" sz="3999" b="1">
                <a:solidFill>
                  <a:srgbClr val="212121"/>
                </a:solidFill>
                <a:latin typeface="Poppins Bold"/>
                <a:ea typeface="Poppins Bold"/>
                <a:cs typeface="Poppins Bold"/>
                <a:sym typeface="Poppins Bold"/>
              </a:rPr>
              <a:t>02</a:t>
            </a:r>
          </a:p>
        </p:txBody>
      </p:sp>
      <p:sp>
        <p:nvSpPr>
          <p:cNvPr id="18" name="TextBox 18"/>
          <p:cNvSpPr txBox="1"/>
          <p:nvPr/>
        </p:nvSpPr>
        <p:spPr>
          <a:xfrm>
            <a:off x="11413300" y="3233818"/>
            <a:ext cx="5846000" cy="933450"/>
          </a:xfrm>
          <a:prstGeom prst="rect">
            <a:avLst/>
          </a:prstGeom>
        </p:spPr>
        <p:txBody>
          <a:bodyPr lIns="0" tIns="0" rIns="0" bIns="0" rtlCol="0" anchor="t">
            <a:spAutoFit/>
          </a:bodyPr>
          <a:lstStyle/>
          <a:p>
            <a:pPr marL="0" lvl="1" indent="0" algn="l">
              <a:lnSpc>
                <a:spcPts val="3749"/>
              </a:lnSpc>
              <a:spcBef>
                <a:spcPct val="0"/>
              </a:spcBef>
            </a:pPr>
            <a:r>
              <a:rPr lang="en-US" sz="2499" b="1">
                <a:solidFill>
                  <a:srgbClr val="212121"/>
                </a:solidFill>
                <a:latin typeface="Poppins Bold"/>
                <a:ea typeface="Poppins Bold"/>
                <a:cs typeface="Poppins Bold"/>
                <a:sym typeface="Poppins Bold"/>
              </a:rPr>
              <a:t>Learn how genes can affect treatment.</a:t>
            </a:r>
          </a:p>
        </p:txBody>
      </p:sp>
      <p:sp>
        <p:nvSpPr>
          <p:cNvPr id="19" name="TextBox 19"/>
          <p:cNvSpPr txBox="1"/>
          <p:nvPr/>
        </p:nvSpPr>
        <p:spPr>
          <a:xfrm>
            <a:off x="10219057" y="5662455"/>
            <a:ext cx="1202571" cy="752475"/>
          </a:xfrm>
          <a:prstGeom prst="rect">
            <a:avLst/>
          </a:prstGeom>
        </p:spPr>
        <p:txBody>
          <a:bodyPr lIns="0" tIns="0" rIns="0" bIns="0" rtlCol="0" anchor="t">
            <a:spAutoFit/>
          </a:bodyPr>
          <a:lstStyle/>
          <a:p>
            <a:pPr marL="0" lvl="1" indent="0" algn="ctr">
              <a:lnSpc>
                <a:spcPts val="5999"/>
              </a:lnSpc>
              <a:spcBef>
                <a:spcPct val="0"/>
              </a:spcBef>
            </a:pPr>
            <a:r>
              <a:rPr lang="en-US" sz="3999" b="1">
                <a:solidFill>
                  <a:srgbClr val="212121"/>
                </a:solidFill>
                <a:latin typeface="Poppins Bold"/>
                <a:ea typeface="Poppins Bold"/>
                <a:cs typeface="Poppins Bold"/>
                <a:sym typeface="Poppins Bold"/>
              </a:rPr>
              <a:t>03</a:t>
            </a:r>
          </a:p>
        </p:txBody>
      </p:sp>
      <p:sp>
        <p:nvSpPr>
          <p:cNvPr id="20" name="TextBox 20"/>
          <p:cNvSpPr txBox="1"/>
          <p:nvPr/>
        </p:nvSpPr>
        <p:spPr>
          <a:xfrm>
            <a:off x="11421628" y="5832147"/>
            <a:ext cx="6095973" cy="466725"/>
          </a:xfrm>
          <a:prstGeom prst="rect">
            <a:avLst/>
          </a:prstGeom>
        </p:spPr>
        <p:txBody>
          <a:bodyPr lIns="0" tIns="0" rIns="0" bIns="0" rtlCol="0" anchor="t">
            <a:spAutoFit/>
          </a:bodyPr>
          <a:lstStyle/>
          <a:p>
            <a:pPr marL="0" lvl="1" indent="0" algn="l">
              <a:lnSpc>
                <a:spcPts val="3749"/>
              </a:lnSpc>
              <a:spcBef>
                <a:spcPct val="0"/>
              </a:spcBef>
            </a:pPr>
            <a:r>
              <a:rPr lang="en-US" sz="2499" b="1">
                <a:solidFill>
                  <a:srgbClr val="212121"/>
                </a:solidFill>
                <a:latin typeface="Poppins Bold"/>
                <a:ea typeface="Poppins Bold"/>
                <a:cs typeface="Poppins Bold"/>
                <a:sym typeface="Poppins Bold"/>
              </a:rPr>
              <a:t>Explore real-world examples.</a:t>
            </a:r>
          </a:p>
        </p:txBody>
      </p:sp>
      <p:sp>
        <p:nvSpPr>
          <p:cNvPr id="21" name="Freeform 2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2" name="Group 22"/>
          <p:cNvGrpSpPr/>
          <p:nvPr/>
        </p:nvGrpSpPr>
        <p:grpSpPr>
          <a:xfrm rot="10041329">
            <a:off x="17599807" y="9061293"/>
            <a:ext cx="844663" cy="844663"/>
            <a:chOff x="0" y="0"/>
            <a:chExt cx="812800" cy="812800"/>
          </a:xfrm>
        </p:grpSpPr>
        <p:sp>
          <p:nvSpPr>
            <p:cNvPr id="23" name="Freeform 23">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24" name="TextBox 24"/>
            <p:cNvSpPr txBox="1"/>
            <p:nvPr/>
          </p:nvSpPr>
          <p:spPr>
            <a:xfrm>
              <a:off x="76200" y="28575"/>
              <a:ext cx="660400" cy="708025"/>
            </a:xfrm>
            <a:prstGeom prst="rect">
              <a:avLst/>
            </a:prstGeom>
          </p:spPr>
          <p:txBody>
            <a:bodyPr lIns="46919" tIns="46919" rIns="46919" bIns="46919" rtlCol="0" anchor="ctr"/>
            <a:lstStyle/>
            <a:p>
              <a:pPr algn="ctr">
                <a:lnSpc>
                  <a:spcPts val="3499"/>
                </a:lnSpc>
              </a:pPr>
              <a:endParaRPr/>
            </a:p>
          </p:txBody>
        </p:sp>
      </p:grpSp>
      <p:grpSp>
        <p:nvGrpSpPr>
          <p:cNvPr id="25" name="Group 25"/>
          <p:cNvGrpSpPr/>
          <p:nvPr/>
        </p:nvGrpSpPr>
        <p:grpSpPr>
          <a:xfrm>
            <a:off x="9087360" y="7860469"/>
            <a:ext cx="2263394" cy="2263385"/>
            <a:chOff x="0" y="0"/>
            <a:chExt cx="6350000" cy="6349975"/>
          </a:xfrm>
        </p:grpSpPr>
        <p:sp>
          <p:nvSpPr>
            <p:cNvPr id="26" name="Freeform 26">
              <a:extLst>
                <a:ext uri="{C183D7F6-B498-43B3-948B-1728B52AA6E4}">
                  <adec:decorative xmlns:adec="http://schemas.microsoft.com/office/drawing/2017/decorative" val="1"/>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054A91"/>
            </a:solidFill>
            <a:ln w="12700">
              <a:noFill/>
            </a:ln>
          </p:spPr>
          <p:txBody>
            <a:bodyPr/>
            <a:lstStyle/>
            <a:p>
              <a:endParaRPr lang="en-US"/>
            </a:p>
          </p:txBody>
        </p:sp>
      </p:grpSp>
      <p:sp>
        <p:nvSpPr>
          <p:cNvPr id="27" name="TextBox 27"/>
          <p:cNvSpPr txBox="1"/>
          <p:nvPr/>
        </p:nvSpPr>
        <p:spPr>
          <a:xfrm>
            <a:off x="11342426" y="7832578"/>
            <a:ext cx="1253226" cy="752475"/>
          </a:xfrm>
          <a:prstGeom prst="rect">
            <a:avLst/>
          </a:prstGeom>
        </p:spPr>
        <p:txBody>
          <a:bodyPr lIns="0" tIns="0" rIns="0" bIns="0" rtlCol="0" anchor="t">
            <a:spAutoFit/>
          </a:bodyPr>
          <a:lstStyle/>
          <a:p>
            <a:pPr marL="0" lvl="1" indent="0" algn="ctr">
              <a:lnSpc>
                <a:spcPts val="5999"/>
              </a:lnSpc>
              <a:spcBef>
                <a:spcPct val="0"/>
              </a:spcBef>
            </a:pPr>
            <a:r>
              <a:rPr lang="en-US" sz="3999" b="1">
                <a:solidFill>
                  <a:srgbClr val="212121"/>
                </a:solidFill>
                <a:latin typeface="Poppins Bold"/>
                <a:ea typeface="Poppins Bold"/>
                <a:cs typeface="Poppins Bold"/>
                <a:sym typeface="Poppins Bold"/>
              </a:rPr>
              <a:t>04</a:t>
            </a:r>
          </a:p>
        </p:txBody>
      </p:sp>
      <p:sp>
        <p:nvSpPr>
          <p:cNvPr id="28" name="TextBox 28"/>
          <p:cNvSpPr txBox="1"/>
          <p:nvPr/>
        </p:nvSpPr>
        <p:spPr>
          <a:xfrm>
            <a:off x="12595651" y="8002269"/>
            <a:ext cx="4327410" cy="1400175"/>
          </a:xfrm>
          <a:prstGeom prst="rect">
            <a:avLst/>
          </a:prstGeom>
        </p:spPr>
        <p:txBody>
          <a:bodyPr lIns="0" tIns="0" rIns="0" bIns="0" rtlCol="0" anchor="t">
            <a:spAutoFit/>
          </a:bodyPr>
          <a:lstStyle/>
          <a:p>
            <a:pPr marL="0" lvl="1" indent="0" algn="l">
              <a:lnSpc>
                <a:spcPts val="3749"/>
              </a:lnSpc>
              <a:spcBef>
                <a:spcPct val="0"/>
              </a:spcBef>
            </a:pPr>
            <a:r>
              <a:rPr lang="en-US" sz="2499" b="1">
                <a:solidFill>
                  <a:srgbClr val="212121"/>
                </a:solidFill>
                <a:latin typeface="Poppins Bold"/>
                <a:ea typeface="Poppins Bold"/>
                <a:cs typeface="Poppins Bold"/>
                <a:sym typeface="Poppins Bold"/>
              </a:rPr>
              <a:t>Consider the benefits &amp; challenges of precision medicine.</a:t>
            </a:r>
          </a:p>
        </p:txBody>
      </p:sp>
      <p:sp>
        <p:nvSpPr>
          <p:cNvPr id="29" name="Freeform 29" descr="DNA double helix"/>
          <p:cNvSpPr/>
          <p:nvPr/>
        </p:nvSpPr>
        <p:spPr>
          <a:xfrm>
            <a:off x="8823497" y="3048322"/>
            <a:ext cx="527727" cy="1519633"/>
          </a:xfrm>
          <a:custGeom>
            <a:avLst/>
            <a:gdLst/>
            <a:ahLst/>
            <a:cxnLst/>
            <a:rect l="l" t="t" r="r" b="b"/>
            <a:pathLst>
              <a:path w="527727" h="1519633">
                <a:moveTo>
                  <a:pt x="0" y="0"/>
                </a:moveTo>
                <a:lnTo>
                  <a:pt x="527727" y="0"/>
                </a:lnTo>
                <a:lnTo>
                  <a:pt x="527727" y="1519634"/>
                </a:lnTo>
                <a:lnTo>
                  <a:pt x="0" y="1519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0" name="Freeform 30" descr="Pills"/>
          <p:cNvSpPr/>
          <p:nvPr/>
        </p:nvSpPr>
        <p:spPr>
          <a:xfrm>
            <a:off x="9545772" y="588389"/>
            <a:ext cx="1191592" cy="1302437"/>
          </a:xfrm>
          <a:custGeom>
            <a:avLst/>
            <a:gdLst/>
            <a:ahLst/>
            <a:cxnLst/>
            <a:rect l="l" t="t" r="r" b="b"/>
            <a:pathLst>
              <a:path w="1191592" h="1302437">
                <a:moveTo>
                  <a:pt x="0" y="0"/>
                </a:moveTo>
                <a:lnTo>
                  <a:pt x="1191591" y="0"/>
                </a:lnTo>
                <a:lnTo>
                  <a:pt x="1191591" y="1302437"/>
                </a:lnTo>
                <a:lnTo>
                  <a:pt x="0" y="13024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1" name="Freeform 31" descr="Person"/>
          <p:cNvSpPr/>
          <p:nvPr/>
        </p:nvSpPr>
        <p:spPr>
          <a:xfrm>
            <a:off x="8255592" y="5927397"/>
            <a:ext cx="1106483" cy="1106483"/>
          </a:xfrm>
          <a:custGeom>
            <a:avLst/>
            <a:gdLst/>
            <a:ahLst/>
            <a:cxnLst/>
            <a:rect l="l" t="t" r="r" b="b"/>
            <a:pathLst>
              <a:path w="1106483" h="1106483">
                <a:moveTo>
                  <a:pt x="0" y="0"/>
                </a:moveTo>
                <a:lnTo>
                  <a:pt x="1106484" y="0"/>
                </a:lnTo>
                <a:lnTo>
                  <a:pt x="1106484" y="1106483"/>
                </a:lnTo>
                <a:lnTo>
                  <a:pt x="0" y="11064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2" name="Freeform 32" descr="Searching DNA"/>
          <p:cNvSpPr/>
          <p:nvPr/>
        </p:nvSpPr>
        <p:spPr>
          <a:xfrm flipH="1">
            <a:off x="9182203" y="6105317"/>
            <a:ext cx="796966" cy="794973"/>
          </a:xfrm>
          <a:custGeom>
            <a:avLst/>
            <a:gdLst/>
            <a:ahLst/>
            <a:cxnLst/>
            <a:rect l="l" t="t" r="r" b="b"/>
            <a:pathLst>
              <a:path w="796966" h="794973">
                <a:moveTo>
                  <a:pt x="796966" y="0"/>
                </a:moveTo>
                <a:lnTo>
                  <a:pt x="0" y="0"/>
                </a:lnTo>
                <a:lnTo>
                  <a:pt x="0" y="794973"/>
                </a:lnTo>
                <a:lnTo>
                  <a:pt x="796966" y="794973"/>
                </a:lnTo>
                <a:lnTo>
                  <a:pt x="79696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3" name="Freeform 33" descr="Balanced scale"/>
          <p:cNvSpPr/>
          <p:nvPr/>
        </p:nvSpPr>
        <p:spPr>
          <a:xfrm>
            <a:off x="9420846" y="8396787"/>
            <a:ext cx="1579767" cy="1190749"/>
          </a:xfrm>
          <a:custGeom>
            <a:avLst/>
            <a:gdLst/>
            <a:ahLst/>
            <a:cxnLst/>
            <a:rect l="l" t="t" r="r" b="b"/>
            <a:pathLst>
              <a:path w="1579767" h="1190749">
                <a:moveTo>
                  <a:pt x="0" y="0"/>
                </a:moveTo>
                <a:lnTo>
                  <a:pt x="1579766" y="0"/>
                </a:lnTo>
                <a:lnTo>
                  <a:pt x="1579766" y="1190749"/>
                </a:lnTo>
                <a:lnTo>
                  <a:pt x="0" y="11907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rot="-650159">
            <a:off x="14310232" y="8992131"/>
            <a:ext cx="5366649" cy="5366649"/>
            <a:chOff x="0" y="0"/>
            <a:chExt cx="812800" cy="812800"/>
          </a:xfrm>
        </p:grpSpPr>
        <p:sp>
          <p:nvSpPr>
            <p:cNvPr id="4" name="Freeform 4">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6" name="Group 6"/>
          <p:cNvGrpSpPr/>
          <p:nvPr/>
        </p:nvGrpSpPr>
        <p:grpSpPr>
          <a:xfrm>
            <a:off x="-620053" y="-222664"/>
            <a:ext cx="19281610" cy="406950"/>
            <a:chOff x="0" y="0"/>
            <a:chExt cx="5269612" cy="111218"/>
          </a:xfrm>
        </p:grpSpPr>
        <p:sp>
          <p:nvSpPr>
            <p:cNvPr id="7" name="Freeform 7">
              <a:extLst>
                <a:ext uri="{C183D7F6-B498-43B3-948B-1728B52AA6E4}">
                  <adec:decorative xmlns:adec="http://schemas.microsoft.com/office/drawing/2017/decorative" val="1"/>
                </a:ext>
              </a:extLst>
            </p:cNvPr>
            <p:cNvSpPr/>
            <p:nvPr/>
          </p:nvSpPr>
          <p:spPr>
            <a:xfrm>
              <a:off x="0" y="0"/>
              <a:ext cx="5269612" cy="111218"/>
            </a:xfrm>
            <a:custGeom>
              <a:avLst/>
              <a:gdLst/>
              <a:ahLst/>
              <a:cxnLst/>
              <a:rect l="l" t="t" r="r" b="b"/>
              <a:pathLst>
                <a:path w="5269612" h="111218">
                  <a:moveTo>
                    <a:pt x="0" y="0"/>
                  </a:moveTo>
                  <a:lnTo>
                    <a:pt x="5269612" y="0"/>
                  </a:lnTo>
                  <a:lnTo>
                    <a:pt x="5269612" y="111218"/>
                  </a:lnTo>
                  <a:lnTo>
                    <a:pt x="0" y="111218"/>
                  </a:lnTo>
                  <a:close/>
                </a:path>
              </a:pathLst>
            </a:custGeom>
            <a:solidFill>
              <a:srgbClr val="C6EAFA"/>
            </a:solidFill>
          </p:spPr>
          <p:txBody>
            <a:bodyPr/>
            <a:lstStyle/>
            <a:p>
              <a:endParaRPr lang="en-US"/>
            </a:p>
          </p:txBody>
        </p:sp>
        <p:sp>
          <p:nvSpPr>
            <p:cNvPr id="8" name="TextBox 8"/>
            <p:cNvSpPr txBox="1"/>
            <p:nvPr/>
          </p:nvSpPr>
          <p:spPr>
            <a:xfrm>
              <a:off x="0" y="-28575"/>
              <a:ext cx="5269612" cy="139793"/>
            </a:xfrm>
            <a:prstGeom prst="rect">
              <a:avLst/>
            </a:prstGeom>
          </p:spPr>
          <p:txBody>
            <a:bodyPr lIns="39414" tIns="39414" rIns="39414" bIns="39414" rtlCol="0" anchor="ctr"/>
            <a:lstStyle/>
            <a:p>
              <a:pPr algn="ctr">
                <a:lnSpc>
                  <a:spcPts val="2063"/>
                </a:lnSpc>
              </a:pPr>
              <a:endParaRPr/>
            </a:p>
          </p:txBody>
        </p:sp>
      </p:grpSp>
      <p:grpSp>
        <p:nvGrpSpPr>
          <p:cNvPr id="9" name="Group 9"/>
          <p:cNvGrpSpPr/>
          <p:nvPr/>
        </p:nvGrpSpPr>
        <p:grpSpPr>
          <a:xfrm rot="-10451634">
            <a:off x="13677534" y="-384521"/>
            <a:ext cx="844663" cy="844663"/>
            <a:chOff x="0" y="0"/>
            <a:chExt cx="812800" cy="812800"/>
          </a:xfrm>
        </p:grpSpPr>
        <p:sp>
          <p:nvSpPr>
            <p:cNvPr id="10" name="Freeform 1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12" name="Group 12"/>
          <p:cNvGrpSpPr/>
          <p:nvPr/>
        </p:nvGrpSpPr>
        <p:grpSpPr>
          <a:xfrm>
            <a:off x="2642973" y="4046166"/>
            <a:ext cx="1476611" cy="1476611"/>
            <a:chOff x="0" y="0"/>
            <a:chExt cx="812800" cy="812800"/>
          </a:xfrm>
        </p:grpSpPr>
        <p:sp>
          <p:nvSpPr>
            <p:cNvPr id="13" name="Freeform 13">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4A91"/>
            </a:soli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456"/>
                </a:lnSpc>
              </a:pPr>
              <a:endParaRPr/>
            </a:p>
          </p:txBody>
        </p:sp>
      </p:grpSp>
      <p:sp>
        <p:nvSpPr>
          <p:cNvPr id="15" name="Freeform 15" descr="An unbalanced scale"/>
          <p:cNvSpPr/>
          <p:nvPr/>
        </p:nvSpPr>
        <p:spPr>
          <a:xfrm>
            <a:off x="2872355" y="4300358"/>
            <a:ext cx="1017847" cy="968227"/>
          </a:xfrm>
          <a:custGeom>
            <a:avLst/>
            <a:gdLst/>
            <a:ahLst/>
            <a:cxnLst/>
            <a:rect l="l" t="t" r="r" b="b"/>
            <a:pathLst>
              <a:path w="1017847" h="968227">
                <a:moveTo>
                  <a:pt x="0" y="0"/>
                </a:moveTo>
                <a:lnTo>
                  <a:pt x="1017847" y="0"/>
                </a:lnTo>
                <a:lnTo>
                  <a:pt x="1017847" y="968227"/>
                </a:lnTo>
                <a:lnTo>
                  <a:pt x="0" y="9682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6" name="Group 16"/>
          <p:cNvGrpSpPr/>
          <p:nvPr/>
        </p:nvGrpSpPr>
        <p:grpSpPr>
          <a:xfrm>
            <a:off x="2642973" y="5659261"/>
            <a:ext cx="1476611" cy="1476611"/>
            <a:chOff x="0" y="0"/>
            <a:chExt cx="812800" cy="812800"/>
          </a:xfrm>
        </p:grpSpPr>
        <p:sp>
          <p:nvSpPr>
            <p:cNvPr id="17" name="Freeform 17">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2AA"/>
            </a:solidFill>
          </p:spPr>
          <p:txBody>
            <a:bodyPr/>
            <a:lstStyle/>
            <a:p>
              <a:endParaRPr lang="en-US"/>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456"/>
                </a:lnSpc>
              </a:pPr>
              <a:endParaRPr/>
            </a:p>
          </p:txBody>
        </p:sp>
      </p:grpSp>
      <p:sp>
        <p:nvSpPr>
          <p:cNvPr id="19" name="Freeform 19" descr="Legal document"/>
          <p:cNvSpPr/>
          <p:nvPr/>
        </p:nvSpPr>
        <p:spPr>
          <a:xfrm>
            <a:off x="3007562" y="5945861"/>
            <a:ext cx="905675" cy="903411"/>
          </a:xfrm>
          <a:custGeom>
            <a:avLst/>
            <a:gdLst/>
            <a:ahLst/>
            <a:cxnLst/>
            <a:rect l="l" t="t" r="r" b="b"/>
            <a:pathLst>
              <a:path w="905675" h="903411">
                <a:moveTo>
                  <a:pt x="0" y="0"/>
                </a:moveTo>
                <a:lnTo>
                  <a:pt x="905675" y="0"/>
                </a:lnTo>
                <a:lnTo>
                  <a:pt x="905675" y="903410"/>
                </a:lnTo>
                <a:lnTo>
                  <a:pt x="0" y="903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0" name="Group 20"/>
          <p:cNvGrpSpPr/>
          <p:nvPr/>
        </p:nvGrpSpPr>
        <p:grpSpPr>
          <a:xfrm>
            <a:off x="2642973" y="7269221"/>
            <a:ext cx="1476611" cy="1476611"/>
            <a:chOff x="0" y="0"/>
            <a:chExt cx="812800" cy="812800"/>
          </a:xfrm>
        </p:grpSpPr>
        <p:sp>
          <p:nvSpPr>
            <p:cNvPr id="21" name="Freeform 21">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6036"/>
            </a:solidFill>
          </p:spPr>
          <p:txBody>
            <a:bodyPr/>
            <a:lstStyle/>
            <a:p>
              <a:endParaRPr lang="en-US"/>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456"/>
                </a:lnSpc>
              </a:pPr>
              <a:endParaRPr/>
            </a:p>
          </p:txBody>
        </p:sp>
      </p:grpSp>
      <p:sp>
        <p:nvSpPr>
          <p:cNvPr id="23" name="Freeform 23" descr="three people"/>
          <p:cNvSpPr/>
          <p:nvPr/>
        </p:nvSpPr>
        <p:spPr>
          <a:xfrm>
            <a:off x="2809251" y="7725088"/>
            <a:ext cx="1144055" cy="564877"/>
          </a:xfrm>
          <a:custGeom>
            <a:avLst/>
            <a:gdLst/>
            <a:ahLst/>
            <a:cxnLst/>
            <a:rect l="l" t="t" r="r" b="b"/>
            <a:pathLst>
              <a:path w="1144055" h="564877">
                <a:moveTo>
                  <a:pt x="0" y="0"/>
                </a:moveTo>
                <a:lnTo>
                  <a:pt x="1144055" y="0"/>
                </a:lnTo>
                <a:lnTo>
                  <a:pt x="1144055" y="564877"/>
                </a:lnTo>
                <a:lnTo>
                  <a:pt x="0" y="5648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TextBox 24"/>
          <p:cNvSpPr txBox="1"/>
          <p:nvPr/>
        </p:nvSpPr>
        <p:spPr>
          <a:xfrm>
            <a:off x="2153268" y="828675"/>
            <a:ext cx="14003742" cy="1293495"/>
          </a:xfrm>
          <a:prstGeom prst="rect">
            <a:avLst/>
          </a:prstGeom>
        </p:spPr>
        <p:txBody>
          <a:bodyPr lIns="0" tIns="0" rIns="0" bIns="0" rtlCol="0" anchor="t">
            <a:spAutoFit/>
          </a:bodyPr>
          <a:lstStyle/>
          <a:p>
            <a:pPr algn="ctr">
              <a:lnSpc>
                <a:spcPts val="10080"/>
              </a:lnSpc>
            </a:pPr>
            <a:r>
              <a:rPr lang="en-US" sz="7200" b="1">
                <a:solidFill>
                  <a:srgbClr val="212121"/>
                </a:solidFill>
                <a:latin typeface="Poppins Bold"/>
                <a:ea typeface="Poppins Bold"/>
                <a:cs typeface="Poppins Bold"/>
                <a:sym typeface="Poppins Bold"/>
              </a:rPr>
              <a:t>ELSI &amp; PRECISION MEDICINE</a:t>
            </a:r>
          </a:p>
        </p:txBody>
      </p:sp>
      <p:grpSp>
        <p:nvGrpSpPr>
          <p:cNvPr id="25" name="Group 25"/>
          <p:cNvGrpSpPr/>
          <p:nvPr/>
        </p:nvGrpSpPr>
        <p:grpSpPr>
          <a:xfrm>
            <a:off x="1660650" y="1028700"/>
            <a:ext cx="982323" cy="982323"/>
            <a:chOff x="0" y="0"/>
            <a:chExt cx="812800" cy="812800"/>
          </a:xfrm>
        </p:grpSpPr>
        <p:sp>
          <p:nvSpPr>
            <p:cNvPr id="26" name="Freeform 2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441"/>
            </a:solidFill>
          </p:spPr>
          <p:txBody>
            <a:bodyPr/>
            <a:lstStyle/>
            <a:p>
              <a:endParaRPr lang="en-US"/>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456"/>
                </a:lnSpc>
              </a:pPr>
              <a:endParaRPr/>
            </a:p>
          </p:txBody>
        </p:sp>
      </p:grpSp>
      <p:sp>
        <p:nvSpPr>
          <p:cNvPr id="28" name="Freeform 28" descr="a black and white outline of a document with a pencil"/>
          <p:cNvSpPr/>
          <p:nvPr/>
        </p:nvSpPr>
        <p:spPr>
          <a:xfrm>
            <a:off x="1867066" y="1233659"/>
            <a:ext cx="572405" cy="572405"/>
          </a:xfrm>
          <a:custGeom>
            <a:avLst/>
            <a:gdLst/>
            <a:ahLst/>
            <a:cxnLst/>
            <a:rect l="l" t="t" r="r" b="b"/>
            <a:pathLst>
              <a:path w="572405" h="572405">
                <a:moveTo>
                  <a:pt x="0" y="0"/>
                </a:moveTo>
                <a:lnTo>
                  <a:pt x="572405" y="0"/>
                </a:lnTo>
                <a:lnTo>
                  <a:pt x="572405" y="572405"/>
                </a:lnTo>
                <a:lnTo>
                  <a:pt x="0" y="5724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9" name="TextBox 29"/>
          <p:cNvSpPr txBox="1"/>
          <p:nvPr/>
        </p:nvSpPr>
        <p:spPr>
          <a:xfrm>
            <a:off x="4345818" y="4311396"/>
            <a:ext cx="12480136" cy="879475"/>
          </a:xfrm>
          <a:prstGeom prst="rect">
            <a:avLst/>
          </a:prstGeom>
        </p:spPr>
        <p:txBody>
          <a:bodyPr lIns="0" tIns="0" rIns="0" bIns="0" rtlCol="0" anchor="t">
            <a:spAutoFit/>
          </a:bodyPr>
          <a:lstStyle/>
          <a:p>
            <a:pPr algn="l">
              <a:lnSpc>
                <a:spcPts val="3499"/>
              </a:lnSpc>
            </a:pPr>
            <a:r>
              <a:rPr lang="en-US" sz="2499" b="1">
                <a:solidFill>
                  <a:srgbClr val="000000"/>
                </a:solidFill>
                <a:latin typeface="Poppins Bold"/>
                <a:ea typeface="Poppins Bold"/>
                <a:cs typeface="Poppins Bold"/>
                <a:sym typeface="Poppins Bold"/>
              </a:rPr>
              <a:t>Ethical</a:t>
            </a:r>
            <a:r>
              <a:rPr lang="en-US" sz="2499">
                <a:solidFill>
                  <a:srgbClr val="000000"/>
                </a:solidFill>
                <a:latin typeface="Poppins"/>
                <a:ea typeface="Poppins"/>
                <a:cs typeface="Poppins"/>
                <a:sym typeface="Poppins"/>
              </a:rPr>
              <a:t>: Moral principles guiding the use of genetic information, such as ensuring fairness, preventing harm, and respecting individual autonomy.</a:t>
            </a:r>
          </a:p>
        </p:txBody>
      </p:sp>
      <p:sp>
        <p:nvSpPr>
          <p:cNvPr id="30" name="TextBox 30"/>
          <p:cNvSpPr txBox="1"/>
          <p:nvPr/>
        </p:nvSpPr>
        <p:spPr>
          <a:xfrm>
            <a:off x="1294443" y="2420566"/>
            <a:ext cx="15699114" cy="1254125"/>
          </a:xfrm>
          <a:prstGeom prst="rect">
            <a:avLst/>
          </a:prstGeom>
        </p:spPr>
        <p:txBody>
          <a:bodyPr lIns="0" tIns="0" rIns="0" bIns="0" rtlCol="0" anchor="t">
            <a:spAutoFit/>
          </a:bodyPr>
          <a:lstStyle/>
          <a:p>
            <a:pPr algn="ctr">
              <a:lnSpc>
                <a:spcPts val="4900"/>
              </a:lnSpc>
            </a:pPr>
            <a:r>
              <a:rPr lang="en-US" sz="3500">
                <a:solidFill>
                  <a:srgbClr val="000000"/>
                </a:solidFill>
                <a:latin typeface="Poppins"/>
                <a:ea typeface="Poppins"/>
                <a:cs typeface="Poppins"/>
                <a:sym typeface="Poppins"/>
              </a:rPr>
              <a:t>As we explore different aspects of precision medicine, we will also consider the </a:t>
            </a:r>
            <a:r>
              <a:rPr lang="en-US" sz="3500" b="1">
                <a:solidFill>
                  <a:srgbClr val="000000"/>
                </a:solidFill>
                <a:latin typeface="Poppins Bold"/>
                <a:ea typeface="Poppins Bold"/>
                <a:cs typeface="Poppins Bold"/>
                <a:sym typeface="Poppins Bold"/>
              </a:rPr>
              <a:t>Ethical, Legal, and Social Implications (ELSI).</a:t>
            </a:r>
          </a:p>
        </p:txBody>
      </p:sp>
      <p:sp>
        <p:nvSpPr>
          <p:cNvPr id="31" name="TextBox 31"/>
          <p:cNvSpPr txBox="1"/>
          <p:nvPr/>
        </p:nvSpPr>
        <p:spPr>
          <a:xfrm>
            <a:off x="4345818" y="5924491"/>
            <a:ext cx="12647739" cy="879475"/>
          </a:xfrm>
          <a:prstGeom prst="rect">
            <a:avLst/>
          </a:prstGeom>
        </p:spPr>
        <p:txBody>
          <a:bodyPr lIns="0" tIns="0" rIns="0" bIns="0" rtlCol="0" anchor="t">
            <a:spAutoFit/>
          </a:bodyPr>
          <a:lstStyle/>
          <a:p>
            <a:pPr algn="l">
              <a:lnSpc>
                <a:spcPts val="3499"/>
              </a:lnSpc>
            </a:pPr>
            <a:r>
              <a:rPr lang="en-US" sz="2499" b="1">
                <a:solidFill>
                  <a:srgbClr val="000000"/>
                </a:solidFill>
                <a:latin typeface="Poppins Bold"/>
                <a:ea typeface="Poppins Bold"/>
                <a:cs typeface="Poppins Bold"/>
                <a:sym typeface="Poppins Bold"/>
              </a:rPr>
              <a:t>Legal</a:t>
            </a:r>
            <a:r>
              <a:rPr lang="en-US" sz="2499">
                <a:solidFill>
                  <a:srgbClr val="000000"/>
                </a:solidFill>
                <a:latin typeface="Poppins"/>
                <a:ea typeface="Poppins"/>
                <a:cs typeface="Poppins"/>
                <a:sym typeface="Poppins"/>
              </a:rPr>
              <a:t>: Laws and regulations that protect individuals from discrimination, ensure the privacy of genetic data, and govern informed consent for genetic testing.</a:t>
            </a:r>
          </a:p>
        </p:txBody>
      </p:sp>
      <p:sp>
        <p:nvSpPr>
          <p:cNvPr id="32" name="TextBox 32"/>
          <p:cNvSpPr txBox="1"/>
          <p:nvPr/>
        </p:nvSpPr>
        <p:spPr>
          <a:xfrm>
            <a:off x="4345818" y="7365941"/>
            <a:ext cx="12647739" cy="1317625"/>
          </a:xfrm>
          <a:prstGeom prst="rect">
            <a:avLst/>
          </a:prstGeom>
        </p:spPr>
        <p:txBody>
          <a:bodyPr lIns="0" tIns="0" rIns="0" bIns="0" rtlCol="0" anchor="t">
            <a:spAutoFit/>
          </a:bodyPr>
          <a:lstStyle/>
          <a:p>
            <a:pPr algn="l">
              <a:lnSpc>
                <a:spcPts val="3499"/>
              </a:lnSpc>
            </a:pPr>
            <a:r>
              <a:rPr lang="en-US" sz="2499" b="1">
                <a:solidFill>
                  <a:srgbClr val="000000"/>
                </a:solidFill>
                <a:latin typeface="Poppins Bold"/>
                <a:ea typeface="Poppins Bold"/>
                <a:cs typeface="Poppins Bold"/>
                <a:sym typeface="Poppins Bold"/>
              </a:rPr>
              <a:t>Social</a:t>
            </a:r>
            <a:r>
              <a:rPr lang="en-US" sz="2499">
                <a:solidFill>
                  <a:srgbClr val="000000"/>
                </a:solidFill>
                <a:latin typeface="Poppins"/>
                <a:ea typeface="Poppins"/>
                <a:cs typeface="Poppins"/>
                <a:sym typeface="Poppins"/>
              </a:rPr>
              <a:t>: How genetic information affects individuals, families, and communities, including issues of social stigma, equity, and access to and understanding of genetic information.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77667"/>
            <a:chOff x="0" y="0"/>
            <a:chExt cx="4816593" cy="231155"/>
          </a:xfrm>
        </p:grpSpPr>
        <p:sp>
          <p:nvSpPr>
            <p:cNvPr id="3" name="Freeform 3">
              <a:extLst>
                <a:ext uri="{C183D7F6-B498-43B3-948B-1728B52AA6E4}">
                  <adec:decorative xmlns:adec="http://schemas.microsoft.com/office/drawing/2017/decorative" val="1"/>
                </a:ext>
              </a:extLst>
            </p:cNvPr>
            <p:cNvSpPr/>
            <p:nvPr/>
          </p:nvSpPr>
          <p:spPr>
            <a:xfrm>
              <a:off x="0" y="0"/>
              <a:ext cx="4816592" cy="231155"/>
            </a:xfrm>
            <a:custGeom>
              <a:avLst/>
              <a:gdLst/>
              <a:ahLst/>
              <a:cxnLst/>
              <a:rect l="l" t="t" r="r" b="b"/>
              <a:pathLst>
                <a:path w="4816592" h="231155">
                  <a:moveTo>
                    <a:pt x="0" y="0"/>
                  </a:moveTo>
                  <a:lnTo>
                    <a:pt x="4816592" y="0"/>
                  </a:lnTo>
                  <a:lnTo>
                    <a:pt x="4816592" y="231155"/>
                  </a:lnTo>
                  <a:lnTo>
                    <a:pt x="0" y="231155"/>
                  </a:lnTo>
                  <a:close/>
                </a:path>
              </a:pathLst>
            </a:custGeom>
            <a:solidFill>
              <a:srgbClr val="C6EAFA"/>
            </a:solidFill>
          </p:spPr>
          <p:txBody>
            <a:bodyPr/>
            <a:lstStyle/>
            <a:p>
              <a:endParaRPr lang="en-US"/>
            </a:p>
          </p:txBody>
        </p:sp>
        <p:sp>
          <p:nvSpPr>
            <p:cNvPr id="4" name="TextBox 4"/>
            <p:cNvSpPr txBox="1"/>
            <p:nvPr/>
          </p:nvSpPr>
          <p:spPr>
            <a:xfrm>
              <a:off x="0" y="-38100"/>
              <a:ext cx="4816593" cy="269255"/>
            </a:xfrm>
            <a:prstGeom prst="rect">
              <a:avLst/>
            </a:prstGeom>
          </p:spPr>
          <p:txBody>
            <a:bodyPr lIns="50800" tIns="50800" rIns="50800" bIns="50800" rtlCol="0" anchor="ctr"/>
            <a:lstStyle/>
            <a:p>
              <a:pPr algn="ctr">
                <a:lnSpc>
                  <a:spcPts val="2456"/>
                </a:lnSpc>
              </a:pPr>
              <a:endParaRPr/>
            </a:p>
          </p:txBody>
        </p:sp>
      </p:grpSp>
      <p:grpSp>
        <p:nvGrpSpPr>
          <p:cNvPr id="5" name="Group 5"/>
          <p:cNvGrpSpPr/>
          <p:nvPr/>
        </p:nvGrpSpPr>
        <p:grpSpPr>
          <a:xfrm rot="5795701">
            <a:off x="7927726" y="-2455463"/>
            <a:ext cx="14967259" cy="14967259"/>
            <a:chOff x="0" y="0"/>
            <a:chExt cx="812800" cy="812800"/>
          </a:xfrm>
        </p:grpSpPr>
        <p:sp>
          <p:nvSpPr>
            <p:cNvPr id="6" name="Freeform 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28575"/>
              <a:ext cx="660400" cy="708025"/>
            </a:xfrm>
            <a:prstGeom prst="rect">
              <a:avLst/>
            </a:prstGeom>
          </p:spPr>
          <p:txBody>
            <a:bodyPr lIns="43567" tIns="43567" rIns="43567" bIns="43567" rtlCol="0" anchor="ctr"/>
            <a:lstStyle/>
            <a:p>
              <a:pPr algn="ctr">
                <a:lnSpc>
                  <a:spcPts val="3499"/>
                </a:lnSpc>
              </a:pPr>
              <a:endParaRPr/>
            </a:p>
          </p:txBody>
        </p:sp>
      </p:grpSp>
      <p:grpSp>
        <p:nvGrpSpPr>
          <p:cNvPr id="8" name="Group 8"/>
          <p:cNvGrpSpPr/>
          <p:nvPr/>
        </p:nvGrpSpPr>
        <p:grpSpPr>
          <a:xfrm>
            <a:off x="7399189" y="772979"/>
            <a:ext cx="2608563" cy="2608552"/>
            <a:chOff x="0" y="0"/>
            <a:chExt cx="6350000" cy="6349975"/>
          </a:xfrm>
        </p:grpSpPr>
        <p:sp>
          <p:nvSpPr>
            <p:cNvPr id="9" name="Freeform 9">
              <a:extLst>
                <a:ext uri="{C183D7F6-B498-43B3-948B-1728B52AA6E4}">
                  <adec:decorative xmlns:adec="http://schemas.microsoft.com/office/drawing/2017/decorative" val="1"/>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F46036"/>
            </a:solidFill>
            <a:ln w="12700">
              <a:noFill/>
            </a:ln>
          </p:spPr>
          <p:txBody>
            <a:bodyPr/>
            <a:lstStyle/>
            <a:p>
              <a:endParaRPr lang="en-US"/>
            </a:p>
          </p:txBody>
        </p:sp>
      </p:grpSp>
      <p:grpSp>
        <p:nvGrpSpPr>
          <p:cNvPr id="10" name="Group 10"/>
          <p:cNvGrpSpPr/>
          <p:nvPr/>
        </p:nvGrpSpPr>
        <p:grpSpPr>
          <a:xfrm>
            <a:off x="6597730" y="3935909"/>
            <a:ext cx="2608563" cy="2608552"/>
            <a:chOff x="0" y="0"/>
            <a:chExt cx="6350000" cy="6349975"/>
          </a:xfrm>
        </p:grpSpPr>
        <p:sp>
          <p:nvSpPr>
            <p:cNvPr id="11" name="Freeform 11">
              <a:extLst>
                <a:ext uri="{C183D7F6-B498-43B3-948B-1728B52AA6E4}">
                  <adec:decorative xmlns:adec="http://schemas.microsoft.com/office/drawing/2017/decorative" val="1"/>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D6D6D6"/>
            </a:solidFill>
            <a:ln w="12700">
              <a:noFill/>
            </a:ln>
          </p:spPr>
          <p:txBody>
            <a:bodyPr/>
            <a:lstStyle/>
            <a:p>
              <a:endParaRPr lang="en-US"/>
            </a:p>
          </p:txBody>
        </p:sp>
      </p:grpSp>
      <p:grpSp>
        <p:nvGrpSpPr>
          <p:cNvPr id="12" name="Group 12"/>
          <p:cNvGrpSpPr/>
          <p:nvPr/>
        </p:nvGrpSpPr>
        <p:grpSpPr>
          <a:xfrm>
            <a:off x="7399189" y="7104317"/>
            <a:ext cx="2608563" cy="2608552"/>
            <a:chOff x="0" y="0"/>
            <a:chExt cx="6350000" cy="6349975"/>
          </a:xfrm>
        </p:grpSpPr>
        <p:sp>
          <p:nvSpPr>
            <p:cNvPr id="13" name="Freeform 13">
              <a:extLst>
                <a:ext uri="{C183D7F6-B498-43B3-948B-1728B52AA6E4}">
                  <adec:decorative xmlns:adec="http://schemas.microsoft.com/office/drawing/2017/decorative" val="1"/>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D6D6D6"/>
            </a:solidFill>
            <a:ln w="12700">
              <a:noFill/>
            </a:ln>
          </p:spPr>
          <p:txBody>
            <a:bodyPr/>
            <a:lstStyle/>
            <a:p>
              <a:endParaRPr lang="en-US"/>
            </a:p>
          </p:txBody>
        </p:sp>
      </p:grpSp>
      <p:sp>
        <p:nvSpPr>
          <p:cNvPr id="14" name="Freeform 14">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5" name="Group 15"/>
          <p:cNvGrpSpPr/>
          <p:nvPr/>
        </p:nvGrpSpPr>
        <p:grpSpPr>
          <a:xfrm rot="10041329">
            <a:off x="17599807" y="9061293"/>
            <a:ext cx="844663" cy="844663"/>
            <a:chOff x="0" y="0"/>
            <a:chExt cx="812800" cy="812800"/>
          </a:xfrm>
        </p:grpSpPr>
        <p:sp>
          <p:nvSpPr>
            <p:cNvPr id="16" name="Freeform 1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7" name="TextBox 1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8" name="TextBox 18"/>
          <p:cNvSpPr txBox="1"/>
          <p:nvPr/>
        </p:nvSpPr>
        <p:spPr>
          <a:xfrm>
            <a:off x="10041885" y="1526413"/>
            <a:ext cx="1385964" cy="863037"/>
          </a:xfrm>
          <a:prstGeom prst="rect">
            <a:avLst/>
          </a:prstGeom>
        </p:spPr>
        <p:txBody>
          <a:bodyPr lIns="0" tIns="0" rIns="0" bIns="0" rtlCol="0" anchor="t">
            <a:spAutoFit/>
          </a:bodyPr>
          <a:lstStyle/>
          <a:p>
            <a:pPr marL="0" lvl="1" indent="0" algn="ctr">
              <a:lnSpc>
                <a:spcPts val="6914"/>
              </a:lnSpc>
              <a:spcBef>
                <a:spcPct val="0"/>
              </a:spcBef>
            </a:pPr>
            <a:r>
              <a:rPr lang="en-US" sz="4609" b="1">
                <a:solidFill>
                  <a:srgbClr val="212121"/>
                </a:solidFill>
                <a:latin typeface="Poppins Bold"/>
                <a:ea typeface="Poppins Bold"/>
                <a:cs typeface="Poppins Bold"/>
                <a:sym typeface="Poppins Bold"/>
              </a:rPr>
              <a:t>01</a:t>
            </a:r>
          </a:p>
        </p:txBody>
      </p:sp>
      <p:sp>
        <p:nvSpPr>
          <p:cNvPr id="19" name="TextBox 19"/>
          <p:cNvSpPr txBox="1"/>
          <p:nvPr/>
        </p:nvSpPr>
        <p:spPr>
          <a:xfrm>
            <a:off x="11460781" y="1526413"/>
            <a:ext cx="7268180" cy="863037"/>
          </a:xfrm>
          <a:prstGeom prst="rect">
            <a:avLst/>
          </a:prstGeom>
        </p:spPr>
        <p:txBody>
          <a:bodyPr lIns="0" tIns="0" rIns="0" bIns="0" rtlCol="0" anchor="t">
            <a:spAutoFit/>
          </a:bodyPr>
          <a:lstStyle/>
          <a:p>
            <a:pPr marL="0" lvl="1" indent="0" algn="l">
              <a:lnSpc>
                <a:spcPts val="6914"/>
              </a:lnSpc>
              <a:spcBef>
                <a:spcPct val="0"/>
              </a:spcBef>
            </a:pPr>
            <a:r>
              <a:rPr lang="en-US" sz="4609" b="1">
                <a:solidFill>
                  <a:srgbClr val="212121"/>
                </a:solidFill>
                <a:latin typeface="Poppins Bold"/>
                <a:ea typeface="Poppins Bold"/>
                <a:cs typeface="Poppins Bold"/>
                <a:sym typeface="Poppins Bold"/>
              </a:rPr>
              <a:t>GENOME SEQUENCING</a:t>
            </a:r>
          </a:p>
        </p:txBody>
      </p:sp>
      <p:sp>
        <p:nvSpPr>
          <p:cNvPr id="20" name="TextBox 20"/>
          <p:cNvSpPr txBox="1"/>
          <p:nvPr/>
        </p:nvSpPr>
        <p:spPr>
          <a:xfrm>
            <a:off x="9314769" y="4550039"/>
            <a:ext cx="1385964" cy="863037"/>
          </a:xfrm>
          <a:prstGeom prst="rect">
            <a:avLst/>
          </a:prstGeom>
        </p:spPr>
        <p:txBody>
          <a:bodyPr lIns="0" tIns="0" rIns="0" bIns="0" rtlCol="0" anchor="t">
            <a:spAutoFit/>
          </a:bodyPr>
          <a:lstStyle/>
          <a:p>
            <a:pPr marL="0" lvl="1" indent="0" algn="ctr">
              <a:lnSpc>
                <a:spcPts val="6914"/>
              </a:lnSpc>
              <a:spcBef>
                <a:spcPct val="0"/>
              </a:spcBef>
            </a:pPr>
            <a:r>
              <a:rPr lang="en-US" sz="4609" b="1">
                <a:solidFill>
                  <a:srgbClr val="D6D6D6"/>
                </a:solidFill>
                <a:latin typeface="Poppins Bold"/>
                <a:ea typeface="Poppins Bold"/>
                <a:cs typeface="Poppins Bold"/>
                <a:sym typeface="Poppins Bold"/>
              </a:rPr>
              <a:t>02</a:t>
            </a:r>
          </a:p>
        </p:txBody>
      </p:sp>
      <p:sp>
        <p:nvSpPr>
          <p:cNvPr id="21" name="TextBox 21"/>
          <p:cNvSpPr txBox="1"/>
          <p:nvPr/>
        </p:nvSpPr>
        <p:spPr>
          <a:xfrm>
            <a:off x="10911981" y="4550039"/>
            <a:ext cx="7235500" cy="863037"/>
          </a:xfrm>
          <a:prstGeom prst="rect">
            <a:avLst/>
          </a:prstGeom>
        </p:spPr>
        <p:txBody>
          <a:bodyPr lIns="0" tIns="0" rIns="0" bIns="0" rtlCol="0" anchor="t">
            <a:spAutoFit/>
          </a:bodyPr>
          <a:lstStyle/>
          <a:p>
            <a:pPr marL="0" lvl="1" indent="0" algn="l">
              <a:lnSpc>
                <a:spcPts val="6914"/>
              </a:lnSpc>
              <a:spcBef>
                <a:spcPct val="0"/>
              </a:spcBef>
            </a:pPr>
            <a:r>
              <a:rPr lang="en-US" sz="4609" b="1">
                <a:solidFill>
                  <a:srgbClr val="D6D6D6"/>
                </a:solidFill>
                <a:latin typeface="Poppins Bold"/>
                <a:ea typeface="Poppins Bold"/>
                <a:cs typeface="Poppins Bold"/>
                <a:sym typeface="Poppins Bold"/>
              </a:rPr>
              <a:t>PHARMACOGENOMICS</a:t>
            </a:r>
          </a:p>
        </p:txBody>
      </p:sp>
      <p:sp>
        <p:nvSpPr>
          <p:cNvPr id="22" name="TextBox 22"/>
          <p:cNvSpPr txBox="1"/>
          <p:nvPr/>
        </p:nvSpPr>
        <p:spPr>
          <a:xfrm>
            <a:off x="10007751" y="7590016"/>
            <a:ext cx="1385964" cy="863037"/>
          </a:xfrm>
          <a:prstGeom prst="rect">
            <a:avLst/>
          </a:prstGeom>
        </p:spPr>
        <p:txBody>
          <a:bodyPr lIns="0" tIns="0" rIns="0" bIns="0" rtlCol="0" anchor="t">
            <a:spAutoFit/>
          </a:bodyPr>
          <a:lstStyle/>
          <a:p>
            <a:pPr marL="0" lvl="1" indent="0" algn="ctr">
              <a:lnSpc>
                <a:spcPts val="6914"/>
              </a:lnSpc>
              <a:spcBef>
                <a:spcPct val="0"/>
              </a:spcBef>
            </a:pPr>
            <a:r>
              <a:rPr lang="en-US" sz="4609" b="1">
                <a:solidFill>
                  <a:srgbClr val="D6D6D6"/>
                </a:solidFill>
                <a:latin typeface="Poppins Bold"/>
                <a:ea typeface="Poppins Bold"/>
                <a:cs typeface="Poppins Bold"/>
                <a:sym typeface="Poppins Bold"/>
              </a:rPr>
              <a:t>03</a:t>
            </a:r>
          </a:p>
        </p:txBody>
      </p:sp>
      <p:sp>
        <p:nvSpPr>
          <p:cNvPr id="23" name="TextBox 23"/>
          <p:cNvSpPr txBox="1"/>
          <p:nvPr/>
        </p:nvSpPr>
        <p:spPr>
          <a:xfrm>
            <a:off x="11460781" y="7545556"/>
            <a:ext cx="4984532" cy="863037"/>
          </a:xfrm>
          <a:prstGeom prst="rect">
            <a:avLst/>
          </a:prstGeom>
        </p:spPr>
        <p:txBody>
          <a:bodyPr lIns="0" tIns="0" rIns="0" bIns="0" rtlCol="0" anchor="t">
            <a:spAutoFit/>
          </a:bodyPr>
          <a:lstStyle/>
          <a:p>
            <a:pPr marL="0" lvl="1" indent="0" algn="l">
              <a:lnSpc>
                <a:spcPts val="6914"/>
              </a:lnSpc>
              <a:spcBef>
                <a:spcPct val="0"/>
              </a:spcBef>
            </a:pPr>
            <a:r>
              <a:rPr lang="en-US" sz="4609" b="1">
                <a:solidFill>
                  <a:srgbClr val="D6D6D6"/>
                </a:solidFill>
                <a:latin typeface="Poppins Bold"/>
                <a:ea typeface="Poppins Bold"/>
                <a:cs typeface="Poppins Bold"/>
                <a:sym typeface="Poppins Bold"/>
              </a:rPr>
              <a:t>GENOME EDITING</a:t>
            </a:r>
          </a:p>
        </p:txBody>
      </p:sp>
      <p:sp>
        <p:nvSpPr>
          <p:cNvPr id="24" name="TextBox 24"/>
          <p:cNvSpPr txBox="1"/>
          <p:nvPr/>
        </p:nvSpPr>
        <p:spPr>
          <a:xfrm>
            <a:off x="1028700" y="3433763"/>
            <a:ext cx="6543225" cy="3352800"/>
          </a:xfrm>
          <a:prstGeom prst="rect">
            <a:avLst/>
          </a:prstGeom>
        </p:spPr>
        <p:txBody>
          <a:bodyPr lIns="0" tIns="0" rIns="0" bIns="0" rtlCol="0" anchor="t">
            <a:spAutoFit/>
          </a:bodyPr>
          <a:lstStyle/>
          <a:p>
            <a:pPr marL="0" lvl="1" indent="0" algn="l">
              <a:lnSpc>
                <a:spcPts val="8640"/>
              </a:lnSpc>
            </a:pPr>
            <a:r>
              <a:rPr lang="en-US" sz="7200" b="1">
                <a:solidFill>
                  <a:srgbClr val="212121"/>
                </a:solidFill>
                <a:latin typeface="Poppins Bold"/>
                <a:ea typeface="Poppins Bold"/>
                <a:cs typeface="Poppins Bold"/>
                <a:sym typeface="Poppins Bold"/>
              </a:rPr>
              <a:t>GENETICS &amp; PRECISION MEDICINE</a:t>
            </a:r>
          </a:p>
        </p:txBody>
      </p:sp>
      <p:sp>
        <p:nvSpPr>
          <p:cNvPr id="25" name="Freeform 25" descr="pills"/>
          <p:cNvSpPr/>
          <p:nvPr/>
        </p:nvSpPr>
        <p:spPr>
          <a:xfrm>
            <a:off x="7114130" y="4379012"/>
            <a:ext cx="1575763" cy="1722345"/>
          </a:xfrm>
          <a:custGeom>
            <a:avLst/>
            <a:gdLst/>
            <a:ahLst/>
            <a:cxnLst/>
            <a:rect l="l" t="t" r="r" b="b"/>
            <a:pathLst>
              <a:path w="1575763" h="1722345">
                <a:moveTo>
                  <a:pt x="0" y="0"/>
                </a:moveTo>
                <a:lnTo>
                  <a:pt x="1575763" y="0"/>
                </a:lnTo>
                <a:lnTo>
                  <a:pt x="1575763" y="1722345"/>
                </a:lnTo>
                <a:lnTo>
                  <a:pt x="0" y="17223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6" name="Freeform 26" descr="DNA being cut with scissors"/>
          <p:cNvSpPr/>
          <p:nvPr/>
        </p:nvSpPr>
        <p:spPr>
          <a:xfrm rot="5400000">
            <a:off x="7881176" y="7586517"/>
            <a:ext cx="1617434" cy="1644151"/>
          </a:xfrm>
          <a:custGeom>
            <a:avLst/>
            <a:gdLst/>
            <a:ahLst/>
            <a:cxnLst/>
            <a:rect l="l" t="t" r="r" b="b"/>
            <a:pathLst>
              <a:path w="1617434" h="1644151">
                <a:moveTo>
                  <a:pt x="0" y="0"/>
                </a:moveTo>
                <a:lnTo>
                  <a:pt x="1617434" y="0"/>
                </a:lnTo>
                <a:lnTo>
                  <a:pt x="1617434" y="1644152"/>
                </a:lnTo>
                <a:lnTo>
                  <a:pt x="0" y="16441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27" descr="searching for DNA"/>
          <p:cNvSpPr/>
          <p:nvPr/>
        </p:nvSpPr>
        <p:spPr>
          <a:xfrm>
            <a:off x="7850297" y="1206160"/>
            <a:ext cx="1679191" cy="1674993"/>
          </a:xfrm>
          <a:custGeom>
            <a:avLst/>
            <a:gdLst/>
            <a:ahLst/>
            <a:cxnLst/>
            <a:rect l="l" t="t" r="r" b="b"/>
            <a:pathLst>
              <a:path w="1679191" h="1674993">
                <a:moveTo>
                  <a:pt x="0" y="0"/>
                </a:moveTo>
                <a:lnTo>
                  <a:pt x="1679192" y="0"/>
                </a:lnTo>
                <a:lnTo>
                  <a:pt x="1679192" y="1674993"/>
                </a:lnTo>
                <a:lnTo>
                  <a:pt x="0" y="16749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82250" y="-174165"/>
            <a:ext cx="8763236" cy="10708349"/>
            <a:chOff x="0" y="0"/>
            <a:chExt cx="2333353" cy="2851271"/>
          </a:xfrm>
        </p:grpSpPr>
        <p:sp>
          <p:nvSpPr>
            <p:cNvPr id="3" name="Freeform 3">
              <a:extLst>
                <a:ext uri="{C183D7F6-B498-43B3-948B-1728B52AA6E4}">
                  <adec:decorative xmlns:adec="http://schemas.microsoft.com/office/drawing/2017/decorative" val="1"/>
                </a:ext>
              </a:extLst>
            </p:cNvPr>
            <p:cNvSpPr/>
            <p:nvPr/>
          </p:nvSpPr>
          <p:spPr>
            <a:xfrm>
              <a:off x="0" y="0"/>
              <a:ext cx="2333353" cy="2851271"/>
            </a:xfrm>
            <a:custGeom>
              <a:avLst/>
              <a:gdLst/>
              <a:ahLst/>
              <a:cxnLst/>
              <a:rect l="l" t="t" r="r" b="b"/>
              <a:pathLst>
                <a:path w="2333353" h="2851271">
                  <a:moveTo>
                    <a:pt x="0" y="0"/>
                  </a:moveTo>
                  <a:lnTo>
                    <a:pt x="2333353" y="0"/>
                  </a:lnTo>
                  <a:lnTo>
                    <a:pt x="2333353" y="2851271"/>
                  </a:lnTo>
                  <a:lnTo>
                    <a:pt x="0" y="2851271"/>
                  </a:lnTo>
                  <a:close/>
                </a:path>
              </a:pathLst>
            </a:custGeom>
            <a:solidFill>
              <a:srgbClr val="C6EAFA"/>
            </a:solidFill>
          </p:spPr>
          <p:txBody>
            <a:bodyPr/>
            <a:lstStyle/>
            <a:p>
              <a:endParaRPr lang="en-US"/>
            </a:p>
          </p:txBody>
        </p:sp>
        <p:sp>
          <p:nvSpPr>
            <p:cNvPr id="4" name="TextBox 4"/>
            <p:cNvSpPr txBox="1"/>
            <p:nvPr/>
          </p:nvSpPr>
          <p:spPr>
            <a:xfrm>
              <a:off x="0" y="-19050"/>
              <a:ext cx="2333353" cy="2870321"/>
            </a:xfrm>
            <a:prstGeom prst="rect">
              <a:avLst/>
            </a:prstGeom>
          </p:spPr>
          <p:txBody>
            <a:bodyPr lIns="38100" tIns="38100" rIns="38100" bIns="38100" rtlCol="0" anchor="ctr"/>
            <a:lstStyle/>
            <a:p>
              <a:pPr algn="ctr">
                <a:lnSpc>
                  <a:spcPts val="1994"/>
                </a:lnSpc>
              </a:pPr>
              <a:endParaRPr/>
            </a:p>
          </p:txBody>
        </p:sp>
      </p:grpSp>
      <p:sp>
        <p:nvSpPr>
          <p:cNvPr id="5" name="TextBox 5"/>
          <p:cNvSpPr txBox="1"/>
          <p:nvPr/>
        </p:nvSpPr>
        <p:spPr>
          <a:xfrm>
            <a:off x="1028700" y="3307868"/>
            <a:ext cx="8115300" cy="5173980"/>
          </a:xfrm>
          <a:prstGeom prst="rect">
            <a:avLst/>
          </a:prstGeom>
        </p:spPr>
        <p:txBody>
          <a:bodyPr lIns="0" tIns="0" rIns="0" bIns="0" rtlCol="0" anchor="t">
            <a:spAutoFit/>
          </a:bodyPr>
          <a:lstStyle/>
          <a:p>
            <a:pPr algn="l">
              <a:lnSpc>
                <a:spcPts val="4619"/>
              </a:lnSpc>
            </a:pPr>
            <a:r>
              <a:rPr lang="en-US" sz="3299" b="1">
                <a:solidFill>
                  <a:srgbClr val="212121"/>
                </a:solidFill>
                <a:latin typeface="Poppins Bold"/>
                <a:ea typeface="Poppins Bold"/>
                <a:cs typeface="Poppins Bold"/>
                <a:sym typeface="Poppins Bold"/>
              </a:rPr>
              <a:t>Sequencing</a:t>
            </a:r>
            <a:r>
              <a:rPr lang="en-US" sz="3299">
                <a:solidFill>
                  <a:srgbClr val="212121"/>
                </a:solidFill>
                <a:latin typeface="Poppins"/>
                <a:ea typeface="Poppins"/>
                <a:cs typeface="Poppins"/>
                <a:sym typeface="Poppins"/>
              </a:rPr>
              <a:t>: reading a DNA code.</a:t>
            </a:r>
          </a:p>
          <a:p>
            <a:pPr algn="l">
              <a:lnSpc>
                <a:spcPts val="4619"/>
              </a:lnSpc>
            </a:pPr>
            <a:r>
              <a:rPr lang="en-US" sz="3299">
                <a:solidFill>
                  <a:srgbClr val="212121"/>
                </a:solidFill>
                <a:latin typeface="Poppins"/>
                <a:ea typeface="Poppins"/>
                <a:cs typeface="Poppins"/>
                <a:sym typeface="Poppins"/>
              </a:rPr>
              <a:t>Can be used to:</a:t>
            </a:r>
          </a:p>
          <a:p>
            <a:pPr algn="l">
              <a:lnSpc>
                <a:spcPts val="1399"/>
              </a:lnSpc>
            </a:pPr>
            <a:endParaRPr lang="en-US" sz="3299">
              <a:solidFill>
                <a:srgbClr val="212121"/>
              </a:solidFill>
              <a:latin typeface="Poppins"/>
              <a:ea typeface="Poppins"/>
              <a:cs typeface="Poppins"/>
              <a:sym typeface="Poppins"/>
            </a:endParaRPr>
          </a:p>
          <a:p>
            <a:pPr marL="712468" lvl="1" indent="-356234" algn="l">
              <a:lnSpc>
                <a:spcPts val="4619"/>
              </a:lnSpc>
              <a:buFont typeface="Arial"/>
              <a:buChar char="•"/>
            </a:pPr>
            <a:r>
              <a:rPr lang="en-US" sz="3299" b="1">
                <a:solidFill>
                  <a:srgbClr val="212121"/>
                </a:solidFill>
                <a:latin typeface="Poppins Bold"/>
                <a:ea typeface="Poppins Bold"/>
                <a:cs typeface="Poppins Bold"/>
                <a:sym typeface="Poppins Bold"/>
              </a:rPr>
              <a:t>Diagnose</a:t>
            </a:r>
            <a:r>
              <a:rPr lang="en-US" sz="3299">
                <a:solidFill>
                  <a:srgbClr val="212121"/>
                </a:solidFill>
                <a:latin typeface="Poppins"/>
                <a:ea typeface="Poppins"/>
                <a:cs typeface="Poppins"/>
                <a:sym typeface="Poppins"/>
              </a:rPr>
              <a:t> health conditions known to have a genetic cause</a:t>
            </a:r>
          </a:p>
          <a:p>
            <a:pPr algn="l">
              <a:lnSpc>
                <a:spcPts val="1399"/>
              </a:lnSpc>
            </a:pPr>
            <a:endParaRPr lang="en-US" sz="3299">
              <a:solidFill>
                <a:srgbClr val="212121"/>
              </a:solidFill>
              <a:latin typeface="Poppins"/>
              <a:ea typeface="Poppins"/>
              <a:cs typeface="Poppins"/>
              <a:sym typeface="Poppins"/>
            </a:endParaRPr>
          </a:p>
          <a:p>
            <a:pPr marL="712468" lvl="1" indent="-356234" algn="l">
              <a:lnSpc>
                <a:spcPts val="4619"/>
              </a:lnSpc>
              <a:buFont typeface="Arial"/>
              <a:buChar char="•"/>
            </a:pPr>
            <a:r>
              <a:rPr lang="en-US" sz="3299" b="1">
                <a:solidFill>
                  <a:srgbClr val="212121"/>
                </a:solidFill>
                <a:latin typeface="Poppins Bold"/>
                <a:ea typeface="Poppins Bold"/>
                <a:cs typeface="Poppins Bold"/>
                <a:sym typeface="Poppins Bold"/>
              </a:rPr>
              <a:t>Identify risk factors</a:t>
            </a:r>
            <a:r>
              <a:rPr lang="en-US" sz="3299">
                <a:solidFill>
                  <a:srgbClr val="212121"/>
                </a:solidFill>
                <a:latin typeface="Poppins"/>
                <a:ea typeface="Poppins"/>
                <a:cs typeface="Poppins"/>
                <a:sym typeface="Poppins"/>
              </a:rPr>
              <a:t> for genetic conditions.</a:t>
            </a:r>
          </a:p>
          <a:p>
            <a:pPr algn="l">
              <a:lnSpc>
                <a:spcPts val="1399"/>
              </a:lnSpc>
            </a:pPr>
            <a:endParaRPr lang="en-US" sz="3299">
              <a:solidFill>
                <a:srgbClr val="212121"/>
              </a:solidFill>
              <a:latin typeface="Poppins"/>
              <a:ea typeface="Poppins"/>
              <a:cs typeface="Poppins"/>
              <a:sym typeface="Poppins"/>
            </a:endParaRPr>
          </a:p>
          <a:p>
            <a:pPr marL="712468" lvl="1" indent="-356234" algn="l">
              <a:lnSpc>
                <a:spcPts val="4619"/>
              </a:lnSpc>
              <a:buFont typeface="Arial"/>
              <a:buChar char="•"/>
            </a:pPr>
            <a:r>
              <a:rPr lang="en-US" sz="3299" b="1">
                <a:solidFill>
                  <a:srgbClr val="212121"/>
                </a:solidFill>
                <a:latin typeface="Poppins Bold"/>
                <a:ea typeface="Poppins Bold"/>
                <a:cs typeface="Poppins Bold"/>
                <a:sym typeface="Poppins Bold"/>
              </a:rPr>
              <a:t>Guide</a:t>
            </a:r>
            <a:r>
              <a:rPr lang="en-US" sz="3299">
                <a:solidFill>
                  <a:srgbClr val="212121"/>
                </a:solidFill>
                <a:latin typeface="Poppins"/>
                <a:ea typeface="Poppins"/>
                <a:cs typeface="Poppins"/>
                <a:sym typeface="Poppins"/>
              </a:rPr>
              <a:t> prevention &amp; treatment decisions</a:t>
            </a:r>
          </a:p>
        </p:txBody>
      </p:sp>
      <p:sp>
        <p:nvSpPr>
          <p:cNvPr id="6" name="TextBox 6"/>
          <p:cNvSpPr txBox="1"/>
          <p:nvPr/>
        </p:nvSpPr>
        <p:spPr>
          <a:xfrm>
            <a:off x="1028700" y="1095375"/>
            <a:ext cx="6285142" cy="19450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GENOME SEQUENCING</a:t>
            </a:r>
          </a:p>
        </p:txBody>
      </p:sp>
      <p:grpSp>
        <p:nvGrpSpPr>
          <p:cNvPr id="7" name="Group 7"/>
          <p:cNvGrpSpPr/>
          <p:nvPr/>
        </p:nvGrpSpPr>
        <p:grpSpPr>
          <a:xfrm>
            <a:off x="9144000" y="2030118"/>
            <a:ext cx="8850205" cy="8850170"/>
            <a:chOff x="0" y="0"/>
            <a:chExt cx="6350000" cy="6349975"/>
          </a:xfrm>
        </p:grpSpPr>
        <p:sp>
          <p:nvSpPr>
            <p:cNvPr id="8" name="Freeform 8" descr="a close up of a dna sequence on a white background"/>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471" r="-25471"/>
              </a:stretch>
            </a:blipFill>
            <a:ln w="209550" cap="sq">
              <a:solidFill>
                <a:srgbClr val="C6EAFA"/>
              </a:solidFill>
              <a:prstDash val="solid"/>
              <a:miter/>
            </a:ln>
          </p:spPr>
          <p:txBody>
            <a:bodyPr/>
            <a:lstStyle/>
            <a:p>
              <a:endParaRPr lang="en-US"/>
            </a:p>
          </p:txBody>
        </p:sp>
      </p:grpSp>
      <p:grpSp>
        <p:nvGrpSpPr>
          <p:cNvPr id="9" name="Group 9"/>
          <p:cNvGrpSpPr/>
          <p:nvPr/>
        </p:nvGrpSpPr>
        <p:grpSpPr>
          <a:xfrm rot="5400000">
            <a:off x="17442925" y="9483624"/>
            <a:ext cx="1102561" cy="1102561"/>
            <a:chOff x="0" y="0"/>
            <a:chExt cx="812800" cy="812800"/>
          </a:xfrm>
        </p:grpSpPr>
        <p:sp>
          <p:nvSpPr>
            <p:cNvPr id="10" name="Freeform 1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12" name="Group 12"/>
          <p:cNvGrpSpPr/>
          <p:nvPr/>
        </p:nvGrpSpPr>
        <p:grpSpPr>
          <a:xfrm rot="-1494771">
            <a:off x="9540791" y="-1675226"/>
            <a:ext cx="3350451" cy="3350451"/>
            <a:chOff x="0" y="0"/>
            <a:chExt cx="812800" cy="812800"/>
          </a:xfrm>
        </p:grpSpPr>
        <p:sp>
          <p:nvSpPr>
            <p:cNvPr id="13" name="Freeform 13">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4" name="TextBox 14"/>
            <p:cNvSpPr txBox="1"/>
            <p:nvPr/>
          </p:nvSpPr>
          <p:spPr>
            <a:xfrm>
              <a:off x="76200" y="47625"/>
              <a:ext cx="660400" cy="688975"/>
            </a:xfrm>
            <a:prstGeom prst="rect">
              <a:avLst/>
            </a:prstGeom>
          </p:spPr>
          <p:txBody>
            <a:bodyPr lIns="38100" tIns="38100" rIns="38100" bIns="38100" rtlCol="0" anchor="ctr"/>
            <a:lstStyle/>
            <a:p>
              <a:pPr algn="ctr">
                <a:lnSpc>
                  <a:spcPts val="1994"/>
                </a:lnSpc>
              </a:pPr>
              <a:endParaRPr/>
            </a:p>
          </p:txBody>
        </p:sp>
      </p:grpSp>
      <p:sp>
        <p:nvSpPr>
          <p:cNvPr id="15" name="Freeform 15">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6" name="Group 16"/>
          <p:cNvGrpSpPr/>
          <p:nvPr/>
        </p:nvGrpSpPr>
        <p:grpSpPr>
          <a:xfrm rot="-5863999">
            <a:off x="-1622763" y="5440652"/>
            <a:ext cx="2243501" cy="2243501"/>
            <a:chOff x="0" y="0"/>
            <a:chExt cx="812800" cy="812800"/>
          </a:xfrm>
        </p:grpSpPr>
        <p:sp>
          <p:nvSpPr>
            <p:cNvPr id="17" name="Freeform 17">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8" name="TextBox 18"/>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629201" y="-8630099"/>
            <a:ext cx="1029597" cy="18288000"/>
            <a:chOff x="0" y="0"/>
            <a:chExt cx="271170" cy="4816593"/>
          </a:xfrm>
        </p:grpSpPr>
        <p:sp>
          <p:nvSpPr>
            <p:cNvPr id="3" name="Freeform 3">
              <a:extLst>
                <a:ext uri="{C183D7F6-B498-43B3-948B-1728B52AA6E4}">
                  <adec:decorative xmlns:adec="http://schemas.microsoft.com/office/drawing/2017/decorative" val="1"/>
                </a:ext>
              </a:extLst>
            </p:cNvPr>
            <p:cNvSpPr/>
            <p:nvPr/>
          </p:nvSpPr>
          <p:spPr>
            <a:xfrm>
              <a:off x="0" y="0"/>
              <a:ext cx="271170" cy="4816592"/>
            </a:xfrm>
            <a:custGeom>
              <a:avLst/>
              <a:gdLst/>
              <a:ahLst/>
              <a:cxnLst/>
              <a:rect l="l" t="t" r="r" b="b"/>
              <a:pathLst>
                <a:path w="271170" h="4816592">
                  <a:moveTo>
                    <a:pt x="0" y="0"/>
                  </a:moveTo>
                  <a:lnTo>
                    <a:pt x="271170" y="0"/>
                  </a:lnTo>
                  <a:lnTo>
                    <a:pt x="271170" y="4816592"/>
                  </a:lnTo>
                  <a:lnTo>
                    <a:pt x="0" y="4816592"/>
                  </a:lnTo>
                  <a:close/>
                </a:path>
              </a:pathLst>
            </a:custGeom>
            <a:solidFill>
              <a:srgbClr val="C6EAFA"/>
            </a:solidFill>
          </p:spPr>
          <p:txBody>
            <a:bodyPr/>
            <a:lstStyle/>
            <a:p>
              <a:endParaRPr lang="en-US"/>
            </a:p>
          </p:txBody>
        </p:sp>
        <p:sp>
          <p:nvSpPr>
            <p:cNvPr id="4" name="TextBox 4"/>
            <p:cNvSpPr txBox="1"/>
            <p:nvPr/>
          </p:nvSpPr>
          <p:spPr>
            <a:xfrm>
              <a:off x="0" y="-28575"/>
              <a:ext cx="271170" cy="4845168"/>
            </a:xfrm>
            <a:prstGeom prst="rect">
              <a:avLst/>
            </a:prstGeom>
          </p:spPr>
          <p:txBody>
            <a:bodyPr lIns="42726" tIns="42726" rIns="42726" bIns="42726" rtlCol="0" anchor="ctr"/>
            <a:lstStyle/>
            <a:p>
              <a:pPr algn="ctr">
                <a:lnSpc>
                  <a:spcPts val="2237"/>
                </a:lnSpc>
              </a:pPr>
              <a:endParaRPr/>
            </a:p>
          </p:txBody>
        </p:sp>
      </p:grpSp>
      <p:grpSp>
        <p:nvGrpSpPr>
          <p:cNvPr id="5" name="Group 5"/>
          <p:cNvGrpSpPr/>
          <p:nvPr/>
        </p:nvGrpSpPr>
        <p:grpSpPr>
          <a:xfrm rot="5400000">
            <a:off x="12605773" y="407801"/>
            <a:ext cx="844663" cy="844663"/>
            <a:chOff x="0" y="0"/>
            <a:chExt cx="812800" cy="812800"/>
          </a:xfrm>
        </p:grpSpPr>
        <p:sp>
          <p:nvSpPr>
            <p:cNvPr id="6" name="Freeform 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8" name="Group 8"/>
          <p:cNvGrpSpPr/>
          <p:nvPr/>
        </p:nvGrpSpPr>
        <p:grpSpPr>
          <a:xfrm rot="-1494771">
            <a:off x="13908742" y="-2275524"/>
            <a:ext cx="5366649" cy="5366649"/>
            <a:chOff x="0" y="0"/>
            <a:chExt cx="812800" cy="812800"/>
          </a:xfrm>
        </p:grpSpPr>
        <p:sp>
          <p:nvSpPr>
            <p:cNvPr id="9" name="Freeform 9">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p:cNvSpPr txBox="1"/>
          <p:nvPr/>
        </p:nvSpPr>
        <p:spPr>
          <a:xfrm>
            <a:off x="2030519" y="3812116"/>
            <a:ext cx="14561547" cy="10306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DO NOW: GENOME SEQUENCING</a:t>
            </a:r>
          </a:p>
        </p:txBody>
      </p:sp>
      <p:sp>
        <p:nvSpPr>
          <p:cNvPr id="13" name="TextBox 13"/>
          <p:cNvSpPr txBox="1"/>
          <p:nvPr/>
        </p:nvSpPr>
        <p:spPr>
          <a:xfrm>
            <a:off x="2030519" y="5030885"/>
            <a:ext cx="15228781" cy="1873250"/>
          </a:xfrm>
          <a:prstGeom prst="rect">
            <a:avLst/>
          </a:prstGeom>
        </p:spPr>
        <p:txBody>
          <a:bodyPr lIns="0" tIns="0" rIns="0" bIns="0" rtlCol="0" anchor="t">
            <a:spAutoFit/>
          </a:bodyPr>
          <a:lstStyle/>
          <a:p>
            <a:pPr marL="755651" lvl="1" indent="-377825" algn="l">
              <a:lnSpc>
                <a:spcPts val="4900"/>
              </a:lnSpc>
              <a:buFont typeface="Arial"/>
              <a:buChar char="•"/>
            </a:pPr>
            <a:r>
              <a:rPr lang="en-US" sz="3500">
                <a:solidFill>
                  <a:srgbClr val="212121"/>
                </a:solidFill>
                <a:latin typeface="Poppins"/>
                <a:ea typeface="Poppins"/>
                <a:cs typeface="Poppins"/>
                <a:sym typeface="Poppins"/>
              </a:rPr>
              <a:t>Why might a person want to get their genome sequenced?</a:t>
            </a:r>
          </a:p>
          <a:p>
            <a:pPr marL="755651" lvl="1" indent="-377825" algn="l">
              <a:lnSpc>
                <a:spcPts val="4900"/>
              </a:lnSpc>
              <a:buFont typeface="Arial"/>
              <a:buChar char="•"/>
            </a:pPr>
            <a:r>
              <a:rPr lang="en-US" sz="3500">
                <a:solidFill>
                  <a:srgbClr val="212121"/>
                </a:solidFill>
                <a:latin typeface="Poppins"/>
                <a:ea typeface="Poppins"/>
                <a:cs typeface="Poppins"/>
                <a:sym typeface="Poppins"/>
              </a:rPr>
              <a:t>Why might they be concerned about getting their genome sequenced?</a:t>
            </a:r>
          </a:p>
        </p:txBody>
      </p:sp>
      <p:grpSp>
        <p:nvGrpSpPr>
          <p:cNvPr id="14" name="Group 14"/>
          <p:cNvGrpSpPr/>
          <p:nvPr/>
        </p:nvGrpSpPr>
        <p:grpSpPr>
          <a:xfrm>
            <a:off x="1028700" y="0"/>
            <a:ext cx="2313016" cy="2846789"/>
            <a:chOff x="0" y="0"/>
            <a:chExt cx="660400" cy="812800"/>
          </a:xfrm>
        </p:grpSpPr>
        <p:sp>
          <p:nvSpPr>
            <p:cNvPr id="15" name="Freeform 15">
              <a:extLst>
                <a:ext uri="{C183D7F6-B498-43B3-948B-1728B52AA6E4}">
                  <adec:decorative xmlns:adec="http://schemas.microsoft.com/office/drawing/2017/decorative" val="1"/>
                </a:ext>
              </a:extLst>
            </p:cNvPr>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C6EAFA"/>
            </a:solidFill>
          </p:spPr>
          <p:txBody>
            <a:bodyPr/>
            <a:lstStyle/>
            <a:p>
              <a:endParaRPr lang="en-US"/>
            </a:p>
          </p:txBody>
        </p:sp>
        <p:sp>
          <p:nvSpPr>
            <p:cNvPr id="16" name="TextBox 16"/>
            <p:cNvSpPr txBox="1"/>
            <p:nvPr/>
          </p:nvSpPr>
          <p:spPr>
            <a:xfrm>
              <a:off x="0" y="-28575"/>
              <a:ext cx="660400" cy="714375"/>
            </a:xfrm>
            <a:prstGeom prst="rect">
              <a:avLst/>
            </a:prstGeom>
          </p:spPr>
          <p:txBody>
            <a:bodyPr lIns="50800" tIns="50800" rIns="50800" bIns="50800" rtlCol="0" anchor="ctr"/>
            <a:lstStyle/>
            <a:p>
              <a:pPr algn="ctr">
                <a:lnSpc>
                  <a:spcPts val="1995"/>
                </a:lnSpc>
              </a:pPr>
              <a:endParaRPr/>
            </a:p>
          </p:txBody>
        </p:sp>
      </p:grpSp>
      <p:sp>
        <p:nvSpPr>
          <p:cNvPr id="17" name="Freeform 17" descr="a blue and white stopwatch on a white background"/>
          <p:cNvSpPr/>
          <p:nvPr/>
        </p:nvSpPr>
        <p:spPr>
          <a:xfrm>
            <a:off x="1269659" y="513901"/>
            <a:ext cx="1831098" cy="2020522"/>
          </a:xfrm>
          <a:custGeom>
            <a:avLst/>
            <a:gdLst/>
            <a:ahLst/>
            <a:cxnLst/>
            <a:rect l="l" t="t" r="r" b="b"/>
            <a:pathLst>
              <a:path w="1831098" h="2020522">
                <a:moveTo>
                  <a:pt x="0" y="0"/>
                </a:moveTo>
                <a:lnTo>
                  <a:pt x="1831098" y="0"/>
                </a:lnTo>
                <a:lnTo>
                  <a:pt x="1831098" y="2020523"/>
                </a:lnTo>
                <a:lnTo>
                  <a:pt x="0" y="20205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1712566" y="-15833"/>
            <a:ext cx="6853248" cy="10302833"/>
            <a:chOff x="0" y="0"/>
            <a:chExt cx="1804971" cy="2713503"/>
          </a:xfrm>
        </p:grpSpPr>
        <p:sp>
          <p:nvSpPr>
            <p:cNvPr id="4" name="Freeform 4">
              <a:extLst>
                <a:ext uri="{C183D7F6-B498-43B3-948B-1728B52AA6E4}">
                  <adec:decorative xmlns:adec="http://schemas.microsoft.com/office/drawing/2017/decorative" val="1"/>
                </a:ext>
              </a:extLst>
            </p:cNvPr>
            <p:cNvSpPr/>
            <p:nvPr/>
          </p:nvSpPr>
          <p:spPr>
            <a:xfrm>
              <a:off x="0" y="0"/>
              <a:ext cx="1804971" cy="2713503"/>
            </a:xfrm>
            <a:custGeom>
              <a:avLst/>
              <a:gdLst/>
              <a:ahLst/>
              <a:cxnLst/>
              <a:rect l="l" t="t" r="r" b="b"/>
              <a:pathLst>
                <a:path w="1804971" h="2713503">
                  <a:moveTo>
                    <a:pt x="0" y="0"/>
                  </a:moveTo>
                  <a:lnTo>
                    <a:pt x="1804971" y="0"/>
                  </a:lnTo>
                  <a:lnTo>
                    <a:pt x="1804971" y="2713503"/>
                  </a:lnTo>
                  <a:lnTo>
                    <a:pt x="0" y="2713503"/>
                  </a:lnTo>
                  <a:close/>
                </a:path>
              </a:pathLst>
            </a:custGeom>
            <a:solidFill>
              <a:srgbClr val="C6EAFA"/>
            </a:solidFill>
          </p:spPr>
          <p:txBody>
            <a:bodyPr/>
            <a:lstStyle/>
            <a:p>
              <a:endParaRPr lang="en-US"/>
            </a:p>
          </p:txBody>
        </p:sp>
        <p:sp>
          <p:nvSpPr>
            <p:cNvPr id="5" name="TextBox 5"/>
            <p:cNvSpPr txBox="1"/>
            <p:nvPr/>
          </p:nvSpPr>
          <p:spPr>
            <a:xfrm>
              <a:off x="0" y="-28575"/>
              <a:ext cx="1804971" cy="2742078"/>
            </a:xfrm>
            <a:prstGeom prst="rect">
              <a:avLst/>
            </a:prstGeom>
          </p:spPr>
          <p:txBody>
            <a:bodyPr lIns="42726" tIns="42726" rIns="42726" bIns="42726" rtlCol="0" anchor="ctr"/>
            <a:lstStyle/>
            <a:p>
              <a:pPr algn="ctr">
                <a:lnSpc>
                  <a:spcPts val="2237"/>
                </a:lnSpc>
              </a:pPr>
              <a:endParaRPr/>
            </a:p>
          </p:txBody>
        </p:sp>
      </p:grpSp>
      <p:sp>
        <p:nvSpPr>
          <p:cNvPr id="6" name="TextBox 6"/>
          <p:cNvSpPr txBox="1"/>
          <p:nvPr/>
        </p:nvSpPr>
        <p:spPr>
          <a:xfrm>
            <a:off x="1028700" y="2276178"/>
            <a:ext cx="10382990" cy="28594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CASE STUDY:</a:t>
            </a:r>
          </a:p>
          <a:p>
            <a:pPr algn="l">
              <a:lnSpc>
                <a:spcPts val="7200"/>
              </a:lnSpc>
            </a:pPr>
            <a:r>
              <a:rPr lang="en-US" sz="7200">
                <a:solidFill>
                  <a:srgbClr val="212121"/>
                </a:solidFill>
                <a:latin typeface="Poppins"/>
                <a:ea typeface="Poppins"/>
                <a:cs typeface="Poppins"/>
                <a:sym typeface="Poppins"/>
              </a:rPr>
              <a:t>SEQUENCING</a:t>
            </a:r>
          </a:p>
          <a:p>
            <a:pPr algn="l">
              <a:lnSpc>
                <a:spcPts val="7200"/>
              </a:lnSpc>
            </a:pPr>
            <a:r>
              <a:rPr lang="en-US" sz="7200">
                <a:solidFill>
                  <a:srgbClr val="212121"/>
                </a:solidFill>
                <a:latin typeface="Poppins"/>
                <a:ea typeface="Poppins"/>
                <a:cs typeface="Poppins"/>
                <a:sym typeface="Poppins"/>
              </a:rPr>
              <a:t>FOR A DIAGNOSIS</a:t>
            </a:r>
          </a:p>
        </p:txBody>
      </p:sp>
      <p:grpSp>
        <p:nvGrpSpPr>
          <p:cNvPr id="7" name="Group 7"/>
          <p:cNvGrpSpPr/>
          <p:nvPr/>
        </p:nvGrpSpPr>
        <p:grpSpPr>
          <a:xfrm rot="-1494771">
            <a:off x="-530346" y="-2064725"/>
            <a:ext cx="4097783" cy="4097783"/>
            <a:chOff x="0" y="0"/>
            <a:chExt cx="812800" cy="812800"/>
          </a:xfrm>
        </p:grpSpPr>
        <p:sp>
          <p:nvSpPr>
            <p:cNvPr id="8" name="Freeform 8">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9" name="TextBox 9"/>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10" name="Group 10"/>
          <p:cNvGrpSpPr/>
          <p:nvPr/>
        </p:nvGrpSpPr>
        <p:grpSpPr>
          <a:xfrm rot="5400000">
            <a:off x="8755309" y="8869609"/>
            <a:ext cx="777381" cy="777381"/>
            <a:chOff x="0" y="0"/>
            <a:chExt cx="812800" cy="812800"/>
          </a:xfrm>
        </p:grpSpPr>
        <p:sp>
          <p:nvSpPr>
            <p:cNvPr id="11" name="Freeform 11">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2" name="TextBox 12"/>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3" name="Freeform 13" descr="DNA sequence letters"/>
          <p:cNvSpPr/>
          <p:nvPr/>
        </p:nvSpPr>
        <p:spPr>
          <a:xfrm>
            <a:off x="12063823" y="0"/>
            <a:ext cx="6224177" cy="10287000"/>
          </a:xfrm>
          <a:custGeom>
            <a:avLst/>
            <a:gdLst/>
            <a:ahLst/>
            <a:cxnLst/>
            <a:rect l="l" t="t" r="r" b="b"/>
            <a:pathLst>
              <a:path w="6224177" h="10287000">
                <a:moveTo>
                  <a:pt x="0" y="0"/>
                </a:moveTo>
                <a:lnTo>
                  <a:pt x="6224177" y="0"/>
                </a:lnTo>
                <a:lnTo>
                  <a:pt x="6224177" y="10287000"/>
                </a:lnTo>
                <a:lnTo>
                  <a:pt x="0" y="10287000"/>
                </a:lnTo>
                <a:lnTo>
                  <a:pt x="0" y="0"/>
                </a:lnTo>
                <a:close/>
              </a:path>
            </a:pathLst>
          </a:custGeom>
          <a:blipFill>
            <a:blip r:embed="rId5"/>
            <a:stretch>
              <a:fillRect l="-134861" r="-13205"/>
            </a:stretch>
          </a:blipFill>
        </p:spPr>
        <p:txBody>
          <a:bodyPr/>
          <a:lstStyle/>
          <a:p>
            <a:endParaRPr lang="en-US"/>
          </a:p>
        </p:txBody>
      </p:sp>
      <p:sp>
        <p:nvSpPr>
          <p:cNvPr id="14" name="TextBox 14"/>
          <p:cNvSpPr txBox="1"/>
          <p:nvPr/>
        </p:nvSpPr>
        <p:spPr>
          <a:xfrm>
            <a:off x="1028700" y="5359472"/>
            <a:ext cx="10382990" cy="2916555"/>
          </a:xfrm>
          <a:prstGeom prst="rect">
            <a:avLst/>
          </a:prstGeom>
        </p:spPr>
        <p:txBody>
          <a:bodyPr lIns="0" tIns="0" rIns="0" bIns="0" rtlCol="0" anchor="t">
            <a:spAutoFit/>
          </a:bodyPr>
          <a:lstStyle/>
          <a:p>
            <a:pPr algn="l">
              <a:lnSpc>
                <a:spcPts val="4620"/>
              </a:lnSpc>
            </a:pPr>
            <a:r>
              <a:rPr lang="en-US" sz="3300">
                <a:solidFill>
                  <a:srgbClr val="212121"/>
                </a:solidFill>
                <a:latin typeface="Poppins"/>
                <a:ea typeface="Poppins"/>
                <a:cs typeface="Poppins"/>
                <a:sym typeface="Poppins"/>
              </a:rPr>
              <a:t>In June 2019, Christina and Daniel Kettler were barely home from the hospital with their newborn, Fitz, when they received an urgent phone call. They needed to rush back immediately.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rot="-650159">
            <a:off x="14310232" y="8992131"/>
            <a:ext cx="5366649" cy="5366649"/>
            <a:chOff x="0" y="0"/>
            <a:chExt cx="812800" cy="812800"/>
          </a:xfrm>
        </p:grpSpPr>
        <p:sp>
          <p:nvSpPr>
            <p:cNvPr id="4" name="Freeform 4">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6" name="Group 6"/>
          <p:cNvGrpSpPr/>
          <p:nvPr/>
        </p:nvGrpSpPr>
        <p:grpSpPr>
          <a:xfrm>
            <a:off x="-620053" y="-222664"/>
            <a:ext cx="19281610" cy="406950"/>
            <a:chOff x="0" y="0"/>
            <a:chExt cx="5269612" cy="111218"/>
          </a:xfrm>
        </p:grpSpPr>
        <p:sp>
          <p:nvSpPr>
            <p:cNvPr id="7" name="Freeform 7">
              <a:extLst>
                <a:ext uri="{C183D7F6-B498-43B3-948B-1728B52AA6E4}">
                  <adec:decorative xmlns:adec="http://schemas.microsoft.com/office/drawing/2017/decorative" val="1"/>
                </a:ext>
              </a:extLst>
            </p:cNvPr>
            <p:cNvSpPr/>
            <p:nvPr/>
          </p:nvSpPr>
          <p:spPr>
            <a:xfrm>
              <a:off x="0" y="0"/>
              <a:ext cx="5269612" cy="111218"/>
            </a:xfrm>
            <a:custGeom>
              <a:avLst/>
              <a:gdLst/>
              <a:ahLst/>
              <a:cxnLst/>
              <a:rect l="l" t="t" r="r" b="b"/>
              <a:pathLst>
                <a:path w="5269612" h="111218">
                  <a:moveTo>
                    <a:pt x="0" y="0"/>
                  </a:moveTo>
                  <a:lnTo>
                    <a:pt x="5269612" y="0"/>
                  </a:lnTo>
                  <a:lnTo>
                    <a:pt x="5269612" y="111218"/>
                  </a:lnTo>
                  <a:lnTo>
                    <a:pt x="0" y="111218"/>
                  </a:lnTo>
                  <a:close/>
                </a:path>
              </a:pathLst>
            </a:custGeom>
            <a:solidFill>
              <a:srgbClr val="C6EAFA"/>
            </a:solidFill>
          </p:spPr>
          <p:txBody>
            <a:bodyPr/>
            <a:lstStyle/>
            <a:p>
              <a:endParaRPr lang="en-US"/>
            </a:p>
          </p:txBody>
        </p:sp>
        <p:sp>
          <p:nvSpPr>
            <p:cNvPr id="8" name="TextBox 8"/>
            <p:cNvSpPr txBox="1"/>
            <p:nvPr/>
          </p:nvSpPr>
          <p:spPr>
            <a:xfrm>
              <a:off x="0" y="-28575"/>
              <a:ext cx="5269612" cy="139793"/>
            </a:xfrm>
            <a:prstGeom prst="rect">
              <a:avLst/>
            </a:prstGeom>
          </p:spPr>
          <p:txBody>
            <a:bodyPr lIns="39414" tIns="39414" rIns="39414" bIns="39414" rtlCol="0" anchor="ctr"/>
            <a:lstStyle/>
            <a:p>
              <a:pPr algn="ctr">
                <a:lnSpc>
                  <a:spcPts val="2063"/>
                </a:lnSpc>
              </a:pPr>
              <a:endParaRPr/>
            </a:p>
          </p:txBody>
        </p:sp>
      </p:grpSp>
      <p:grpSp>
        <p:nvGrpSpPr>
          <p:cNvPr id="9" name="Group 9"/>
          <p:cNvGrpSpPr/>
          <p:nvPr/>
        </p:nvGrpSpPr>
        <p:grpSpPr>
          <a:xfrm rot="-10451634">
            <a:off x="13677534" y="-384521"/>
            <a:ext cx="844663" cy="844663"/>
            <a:chOff x="0" y="0"/>
            <a:chExt cx="812800" cy="812800"/>
          </a:xfrm>
        </p:grpSpPr>
        <p:sp>
          <p:nvSpPr>
            <p:cNvPr id="10" name="Freeform 1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2" name="Freeform 12" descr="an illustration of a baby's foot with a blood drop on the heel"/>
          <p:cNvSpPr/>
          <p:nvPr/>
        </p:nvSpPr>
        <p:spPr>
          <a:xfrm>
            <a:off x="7285476" y="2331950"/>
            <a:ext cx="3470554" cy="3751950"/>
          </a:xfrm>
          <a:custGeom>
            <a:avLst/>
            <a:gdLst/>
            <a:ahLst/>
            <a:cxnLst/>
            <a:rect l="l" t="t" r="r" b="b"/>
            <a:pathLst>
              <a:path w="3470554" h="3751950">
                <a:moveTo>
                  <a:pt x="0" y="0"/>
                </a:moveTo>
                <a:lnTo>
                  <a:pt x="3470554" y="0"/>
                </a:lnTo>
                <a:lnTo>
                  <a:pt x="3470554" y="3751950"/>
                </a:lnTo>
                <a:lnTo>
                  <a:pt x="0" y="3751950"/>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2153268" y="962025"/>
            <a:ext cx="14003742" cy="1162050"/>
          </a:xfrm>
          <a:prstGeom prst="rect">
            <a:avLst/>
          </a:prstGeom>
        </p:spPr>
        <p:txBody>
          <a:bodyPr lIns="0" tIns="0" rIns="0" bIns="0" rtlCol="0" anchor="t">
            <a:spAutoFit/>
          </a:bodyPr>
          <a:lstStyle/>
          <a:p>
            <a:pPr algn="ctr">
              <a:lnSpc>
                <a:spcPts val="8640"/>
              </a:lnSpc>
            </a:pPr>
            <a:r>
              <a:rPr lang="en-US" sz="7200" b="1">
                <a:solidFill>
                  <a:srgbClr val="212121"/>
                </a:solidFill>
                <a:latin typeface="Poppins Bold"/>
                <a:ea typeface="Poppins Bold"/>
                <a:cs typeface="Poppins Bold"/>
                <a:sym typeface="Poppins Bold"/>
              </a:rPr>
              <a:t>QUARANTINED AT BIRTH</a:t>
            </a:r>
          </a:p>
        </p:txBody>
      </p:sp>
      <p:sp>
        <p:nvSpPr>
          <p:cNvPr id="14" name="TextBox 14"/>
          <p:cNvSpPr txBox="1"/>
          <p:nvPr/>
        </p:nvSpPr>
        <p:spPr>
          <a:xfrm>
            <a:off x="1305582" y="6187001"/>
            <a:ext cx="15953718" cy="1873250"/>
          </a:xfrm>
          <a:prstGeom prst="rect">
            <a:avLst/>
          </a:prstGeom>
        </p:spPr>
        <p:txBody>
          <a:bodyPr lIns="0" tIns="0" rIns="0" bIns="0" rtlCol="0" anchor="t">
            <a:spAutoFit/>
          </a:bodyPr>
          <a:lstStyle/>
          <a:p>
            <a:pPr algn="l">
              <a:lnSpc>
                <a:spcPts val="4900"/>
              </a:lnSpc>
            </a:pPr>
            <a:r>
              <a:rPr lang="en-US" sz="3500">
                <a:solidFill>
                  <a:srgbClr val="000000"/>
                </a:solidFill>
                <a:latin typeface="Poppins"/>
                <a:ea typeface="Poppins"/>
                <a:cs typeface="Poppins"/>
                <a:sym typeface="Poppins"/>
              </a:rPr>
              <a:t>A routine newborn screening, called the heel stick test, had revealed that Fitz had a rare condition called </a:t>
            </a:r>
            <a:r>
              <a:rPr lang="en-US" sz="3500" b="1">
                <a:solidFill>
                  <a:srgbClr val="000000"/>
                </a:solidFill>
                <a:latin typeface="Poppins Bold"/>
                <a:ea typeface="Poppins Bold"/>
                <a:cs typeface="Poppins Bold"/>
                <a:sym typeface="Poppins Bold"/>
              </a:rPr>
              <a:t>Severe Combined Immunodeficiency</a:t>
            </a:r>
            <a:r>
              <a:rPr lang="en-US" sz="3500">
                <a:solidFill>
                  <a:srgbClr val="000000"/>
                </a:solidFill>
                <a:latin typeface="Poppins"/>
                <a:ea typeface="Poppins"/>
                <a:cs typeface="Poppins"/>
                <a:sym typeface="Poppins"/>
              </a:rPr>
              <a:t> (SCID).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rot="-650159">
            <a:off x="14310232" y="8992131"/>
            <a:ext cx="5366649" cy="5366649"/>
            <a:chOff x="0" y="0"/>
            <a:chExt cx="812800" cy="812800"/>
          </a:xfrm>
        </p:grpSpPr>
        <p:sp>
          <p:nvSpPr>
            <p:cNvPr id="4" name="Freeform 4">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6" name="Group 6"/>
          <p:cNvGrpSpPr/>
          <p:nvPr/>
        </p:nvGrpSpPr>
        <p:grpSpPr>
          <a:xfrm>
            <a:off x="-620053" y="-222664"/>
            <a:ext cx="19281610" cy="406950"/>
            <a:chOff x="0" y="0"/>
            <a:chExt cx="5269612" cy="111218"/>
          </a:xfrm>
        </p:grpSpPr>
        <p:sp>
          <p:nvSpPr>
            <p:cNvPr id="7" name="Freeform 7">
              <a:extLst>
                <a:ext uri="{C183D7F6-B498-43B3-948B-1728B52AA6E4}">
                  <adec:decorative xmlns:adec="http://schemas.microsoft.com/office/drawing/2017/decorative" val="1"/>
                </a:ext>
              </a:extLst>
            </p:cNvPr>
            <p:cNvSpPr/>
            <p:nvPr/>
          </p:nvSpPr>
          <p:spPr>
            <a:xfrm>
              <a:off x="0" y="0"/>
              <a:ext cx="5269612" cy="111218"/>
            </a:xfrm>
            <a:custGeom>
              <a:avLst/>
              <a:gdLst/>
              <a:ahLst/>
              <a:cxnLst/>
              <a:rect l="l" t="t" r="r" b="b"/>
              <a:pathLst>
                <a:path w="5269612" h="111218">
                  <a:moveTo>
                    <a:pt x="0" y="0"/>
                  </a:moveTo>
                  <a:lnTo>
                    <a:pt x="5269612" y="0"/>
                  </a:lnTo>
                  <a:lnTo>
                    <a:pt x="5269612" y="111218"/>
                  </a:lnTo>
                  <a:lnTo>
                    <a:pt x="0" y="111218"/>
                  </a:lnTo>
                  <a:close/>
                </a:path>
              </a:pathLst>
            </a:custGeom>
            <a:solidFill>
              <a:srgbClr val="C6EAFA"/>
            </a:solidFill>
          </p:spPr>
          <p:txBody>
            <a:bodyPr/>
            <a:lstStyle/>
            <a:p>
              <a:endParaRPr lang="en-US"/>
            </a:p>
          </p:txBody>
        </p:sp>
        <p:sp>
          <p:nvSpPr>
            <p:cNvPr id="8" name="TextBox 8"/>
            <p:cNvSpPr txBox="1"/>
            <p:nvPr/>
          </p:nvSpPr>
          <p:spPr>
            <a:xfrm>
              <a:off x="0" y="-28575"/>
              <a:ext cx="5269612" cy="139793"/>
            </a:xfrm>
            <a:prstGeom prst="rect">
              <a:avLst/>
            </a:prstGeom>
          </p:spPr>
          <p:txBody>
            <a:bodyPr lIns="39414" tIns="39414" rIns="39414" bIns="39414" rtlCol="0" anchor="ctr"/>
            <a:lstStyle/>
            <a:p>
              <a:pPr algn="ctr">
                <a:lnSpc>
                  <a:spcPts val="2063"/>
                </a:lnSpc>
              </a:pPr>
              <a:endParaRPr/>
            </a:p>
          </p:txBody>
        </p:sp>
      </p:grpSp>
      <p:grpSp>
        <p:nvGrpSpPr>
          <p:cNvPr id="9" name="Group 9"/>
          <p:cNvGrpSpPr/>
          <p:nvPr/>
        </p:nvGrpSpPr>
        <p:grpSpPr>
          <a:xfrm rot="-10451634">
            <a:off x="13677534" y="-384521"/>
            <a:ext cx="844663" cy="844663"/>
            <a:chOff x="0" y="0"/>
            <a:chExt cx="812800" cy="812800"/>
          </a:xfrm>
        </p:grpSpPr>
        <p:sp>
          <p:nvSpPr>
            <p:cNvPr id="10" name="Freeform 1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2" name="Freeform 12" descr="an image of a computer screen with a dna strand on it"/>
          <p:cNvSpPr/>
          <p:nvPr/>
        </p:nvSpPr>
        <p:spPr>
          <a:xfrm>
            <a:off x="7147746" y="2459142"/>
            <a:ext cx="3992509" cy="3353707"/>
          </a:xfrm>
          <a:custGeom>
            <a:avLst/>
            <a:gdLst/>
            <a:ahLst/>
            <a:cxnLst/>
            <a:rect l="l" t="t" r="r" b="b"/>
            <a:pathLst>
              <a:path w="3992509" h="3353707">
                <a:moveTo>
                  <a:pt x="0" y="0"/>
                </a:moveTo>
                <a:lnTo>
                  <a:pt x="3992508" y="0"/>
                </a:lnTo>
                <a:lnTo>
                  <a:pt x="3992508" y="3353707"/>
                </a:lnTo>
                <a:lnTo>
                  <a:pt x="0" y="33537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TextBox 13"/>
          <p:cNvSpPr txBox="1"/>
          <p:nvPr/>
        </p:nvSpPr>
        <p:spPr>
          <a:xfrm>
            <a:off x="2153268" y="962025"/>
            <a:ext cx="14003742" cy="1162050"/>
          </a:xfrm>
          <a:prstGeom prst="rect">
            <a:avLst/>
          </a:prstGeom>
        </p:spPr>
        <p:txBody>
          <a:bodyPr lIns="0" tIns="0" rIns="0" bIns="0" rtlCol="0" anchor="t">
            <a:spAutoFit/>
          </a:bodyPr>
          <a:lstStyle/>
          <a:p>
            <a:pPr algn="ctr">
              <a:lnSpc>
                <a:spcPts val="8640"/>
              </a:lnSpc>
            </a:pPr>
            <a:r>
              <a:rPr lang="en-US" sz="7200" b="1">
                <a:solidFill>
                  <a:srgbClr val="212121"/>
                </a:solidFill>
                <a:latin typeface="Poppins Bold"/>
                <a:ea typeface="Poppins Bold"/>
                <a:cs typeface="Poppins Bold"/>
                <a:sym typeface="Poppins Bold"/>
              </a:rPr>
              <a:t>WHOLE GENOME SEQUENCING</a:t>
            </a:r>
          </a:p>
        </p:txBody>
      </p:sp>
      <p:sp>
        <p:nvSpPr>
          <p:cNvPr id="14" name="TextBox 14"/>
          <p:cNvSpPr txBox="1"/>
          <p:nvPr/>
        </p:nvSpPr>
        <p:spPr>
          <a:xfrm>
            <a:off x="1028700" y="6231949"/>
            <a:ext cx="16230600" cy="1873250"/>
          </a:xfrm>
          <a:prstGeom prst="rect">
            <a:avLst/>
          </a:prstGeom>
        </p:spPr>
        <p:txBody>
          <a:bodyPr lIns="0" tIns="0" rIns="0" bIns="0" rtlCol="0" anchor="t">
            <a:spAutoFit/>
          </a:bodyPr>
          <a:lstStyle/>
          <a:p>
            <a:pPr algn="l">
              <a:lnSpc>
                <a:spcPts val="4900"/>
              </a:lnSpc>
            </a:pPr>
            <a:r>
              <a:rPr lang="en-US" sz="3500">
                <a:solidFill>
                  <a:srgbClr val="000000"/>
                </a:solidFill>
                <a:latin typeface="Poppins"/>
                <a:ea typeface="Poppins"/>
                <a:cs typeface="Poppins"/>
                <a:sym typeface="Poppins"/>
              </a:rPr>
              <a:t>Rapid Whole-Genome Sequencing was performed to identify the specific type of SCID Fitz had. </a:t>
            </a:r>
            <a:r>
              <a:rPr lang="en-US" sz="3500" b="1">
                <a:solidFill>
                  <a:srgbClr val="000000"/>
                </a:solidFill>
                <a:latin typeface="Poppins Bold"/>
                <a:ea typeface="Poppins Bold"/>
                <a:cs typeface="Poppins Bold"/>
                <a:sym typeface="Poppins Bold"/>
              </a:rPr>
              <a:t>He was diagnosed with “Artemis”, or ART-SCID, in less than four days.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rot="-650159">
            <a:off x="14310232" y="8992131"/>
            <a:ext cx="5366649" cy="5366649"/>
            <a:chOff x="0" y="0"/>
            <a:chExt cx="812800" cy="812800"/>
          </a:xfrm>
        </p:grpSpPr>
        <p:sp>
          <p:nvSpPr>
            <p:cNvPr id="4" name="Freeform 4">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6" name="Group 6"/>
          <p:cNvGrpSpPr/>
          <p:nvPr/>
        </p:nvGrpSpPr>
        <p:grpSpPr>
          <a:xfrm>
            <a:off x="-620053" y="-222664"/>
            <a:ext cx="19281610" cy="406950"/>
            <a:chOff x="0" y="0"/>
            <a:chExt cx="5269612" cy="111218"/>
          </a:xfrm>
        </p:grpSpPr>
        <p:sp>
          <p:nvSpPr>
            <p:cNvPr id="7" name="Freeform 7">
              <a:extLst>
                <a:ext uri="{C183D7F6-B498-43B3-948B-1728B52AA6E4}">
                  <adec:decorative xmlns:adec="http://schemas.microsoft.com/office/drawing/2017/decorative" val="1"/>
                </a:ext>
              </a:extLst>
            </p:cNvPr>
            <p:cNvSpPr/>
            <p:nvPr/>
          </p:nvSpPr>
          <p:spPr>
            <a:xfrm>
              <a:off x="0" y="0"/>
              <a:ext cx="5269612" cy="111218"/>
            </a:xfrm>
            <a:custGeom>
              <a:avLst/>
              <a:gdLst/>
              <a:ahLst/>
              <a:cxnLst/>
              <a:rect l="l" t="t" r="r" b="b"/>
              <a:pathLst>
                <a:path w="5269612" h="111218">
                  <a:moveTo>
                    <a:pt x="0" y="0"/>
                  </a:moveTo>
                  <a:lnTo>
                    <a:pt x="5269612" y="0"/>
                  </a:lnTo>
                  <a:lnTo>
                    <a:pt x="5269612" y="111218"/>
                  </a:lnTo>
                  <a:lnTo>
                    <a:pt x="0" y="111218"/>
                  </a:lnTo>
                  <a:close/>
                </a:path>
              </a:pathLst>
            </a:custGeom>
            <a:solidFill>
              <a:srgbClr val="C6EAFA"/>
            </a:solidFill>
          </p:spPr>
          <p:txBody>
            <a:bodyPr/>
            <a:lstStyle/>
            <a:p>
              <a:endParaRPr lang="en-US"/>
            </a:p>
          </p:txBody>
        </p:sp>
        <p:sp>
          <p:nvSpPr>
            <p:cNvPr id="8" name="TextBox 8"/>
            <p:cNvSpPr txBox="1"/>
            <p:nvPr/>
          </p:nvSpPr>
          <p:spPr>
            <a:xfrm>
              <a:off x="0" y="-28575"/>
              <a:ext cx="5269612" cy="139793"/>
            </a:xfrm>
            <a:prstGeom prst="rect">
              <a:avLst/>
            </a:prstGeom>
          </p:spPr>
          <p:txBody>
            <a:bodyPr lIns="39414" tIns="39414" rIns="39414" bIns="39414" rtlCol="0" anchor="ctr"/>
            <a:lstStyle/>
            <a:p>
              <a:pPr algn="ctr">
                <a:lnSpc>
                  <a:spcPts val="2063"/>
                </a:lnSpc>
              </a:pPr>
              <a:endParaRPr/>
            </a:p>
          </p:txBody>
        </p:sp>
      </p:grpSp>
      <p:grpSp>
        <p:nvGrpSpPr>
          <p:cNvPr id="9" name="Group 9"/>
          <p:cNvGrpSpPr/>
          <p:nvPr/>
        </p:nvGrpSpPr>
        <p:grpSpPr>
          <a:xfrm rot="-10451634">
            <a:off x="13677534" y="-384521"/>
            <a:ext cx="844663" cy="844663"/>
            <a:chOff x="0" y="0"/>
            <a:chExt cx="812800" cy="812800"/>
          </a:xfrm>
        </p:grpSpPr>
        <p:sp>
          <p:nvSpPr>
            <p:cNvPr id="10" name="Freeform 1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2" name="Freeform 12" descr="an icon of a blood test tube and a drop of blood"/>
          <p:cNvSpPr/>
          <p:nvPr/>
        </p:nvSpPr>
        <p:spPr>
          <a:xfrm>
            <a:off x="2800795" y="3466074"/>
            <a:ext cx="2306297" cy="2302104"/>
          </a:xfrm>
          <a:custGeom>
            <a:avLst/>
            <a:gdLst/>
            <a:ahLst/>
            <a:cxnLst/>
            <a:rect l="l" t="t" r="r" b="b"/>
            <a:pathLst>
              <a:path w="2306297" h="2302104">
                <a:moveTo>
                  <a:pt x="0" y="0"/>
                </a:moveTo>
                <a:lnTo>
                  <a:pt x="2306297" y="0"/>
                </a:lnTo>
                <a:lnTo>
                  <a:pt x="2306297" y="2302104"/>
                </a:lnTo>
                <a:lnTo>
                  <a:pt x="0" y="2302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6959828" y="3466074"/>
            <a:ext cx="2306297" cy="2302104"/>
          </a:xfrm>
          <a:custGeom>
            <a:avLst/>
            <a:gdLst/>
            <a:ahLst/>
            <a:cxnLst/>
            <a:rect l="l" t="t" r="r" b="b"/>
            <a:pathLst>
              <a:path w="2306297" h="2302104">
                <a:moveTo>
                  <a:pt x="0" y="0"/>
                </a:moveTo>
                <a:lnTo>
                  <a:pt x="2306298" y="0"/>
                </a:lnTo>
                <a:lnTo>
                  <a:pt x="2306298" y="2302104"/>
                </a:lnTo>
                <a:lnTo>
                  <a:pt x="0" y="2302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descr="Syringe with blood inside the tube"/>
          <p:cNvSpPr/>
          <p:nvPr/>
        </p:nvSpPr>
        <p:spPr>
          <a:xfrm>
            <a:off x="8776541" y="2431050"/>
            <a:ext cx="2342320" cy="2462361"/>
          </a:xfrm>
          <a:custGeom>
            <a:avLst/>
            <a:gdLst/>
            <a:ahLst/>
            <a:cxnLst/>
            <a:rect l="l" t="t" r="r" b="b"/>
            <a:pathLst>
              <a:path w="2342320" h="2462361">
                <a:moveTo>
                  <a:pt x="0" y="0"/>
                </a:moveTo>
                <a:lnTo>
                  <a:pt x="2342321" y="0"/>
                </a:lnTo>
                <a:lnTo>
                  <a:pt x="2342321" y="2462361"/>
                </a:lnTo>
                <a:lnTo>
                  <a:pt x="0" y="2462361"/>
                </a:lnTo>
                <a:lnTo>
                  <a:pt x="0" y="0"/>
                </a:lnTo>
                <a:close/>
              </a:path>
            </a:pathLst>
          </a:custGeom>
          <a:blipFill>
            <a:blip r:embed="rId7"/>
            <a:stretch>
              <a:fillRect/>
            </a:stretch>
          </a:blipFill>
        </p:spPr>
        <p:txBody>
          <a:bodyPr/>
          <a:lstStyle/>
          <a:p>
            <a:endParaRPr lang="en-US"/>
          </a:p>
        </p:txBody>
      </p:sp>
      <p:sp>
        <p:nvSpPr>
          <p:cNvPr id="15" name="Freeform 15" descr="A black and white arrow pointing to the right"/>
          <p:cNvSpPr/>
          <p:nvPr/>
        </p:nvSpPr>
        <p:spPr>
          <a:xfrm>
            <a:off x="5846163" y="4157883"/>
            <a:ext cx="663167" cy="459243"/>
          </a:xfrm>
          <a:custGeom>
            <a:avLst/>
            <a:gdLst/>
            <a:ahLst/>
            <a:cxnLst/>
            <a:rect l="l" t="t" r="r" b="b"/>
            <a:pathLst>
              <a:path w="663167" h="459243">
                <a:moveTo>
                  <a:pt x="0" y="0"/>
                </a:moveTo>
                <a:lnTo>
                  <a:pt x="663167" y="0"/>
                </a:lnTo>
                <a:lnTo>
                  <a:pt x="663167" y="459243"/>
                </a:lnTo>
                <a:lnTo>
                  <a:pt x="0" y="4592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descr="a black and white arrow pointing to the right"/>
          <p:cNvSpPr/>
          <p:nvPr/>
        </p:nvSpPr>
        <p:spPr>
          <a:xfrm>
            <a:off x="10993526" y="4097315"/>
            <a:ext cx="663167" cy="459243"/>
          </a:xfrm>
          <a:custGeom>
            <a:avLst/>
            <a:gdLst/>
            <a:ahLst/>
            <a:cxnLst/>
            <a:rect l="l" t="t" r="r" b="b"/>
            <a:pathLst>
              <a:path w="663167" h="459243">
                <a:moveTo>
                  <a:pt x="0" y="0"/>
                </a:moveTo>
                <a:lnTo>
                  <a:pt x="663167" y="0"/>
                </a:lnTo>
                <a:lnTo>
                  <a:pt x="663167" y="459243"/>
                </a:lnTo>
                <a:lnTo>
                  <a:pt x="0" y="4592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descr="a red circle with an x on it"/>
          <p:cNvSpPr/>
          <p:nvPr/>
        </p:nvSpPr>
        <p:spPr>
          <a:xfrm>
            <a:off x="2296199" y="2903940"/>
            <a:ext cx="889212" cy="906203"/>
          </a:xfrm>
          <a:custGeom>
            <a:avLst/>
            <a:gdLst/>
            <a:ahLst/>
            <a:cxnLst/>
            <a:rect l="l" t="t" r="r" b="b"/>
            <a:pathLst>
              <a:path w="889212" h="906203">
                <a:moveTo>
                  <a:pt x="0" y="0"/>
                </a:moveTo>
                <a:lnTo>
                  <a:pt x="889212" y="0"/>
                </a:lnTo>
                <a:lnTo>
                  <a:pt x="889212" y="906204"/>
                </a:lnTo>
                <a:lnTo>
                  <a:pt x="0" y="906204"/>
                </a:lnTo>
                <a:lnTo>
                  <a:pt x="0" y="0"/>
                </a:lnTo>
                <a:close/>
              </a:path>
            </a:pathLst>
          </a:custGeom>
          <a:blipFill>
            <a:blip r:embed="rId10"/>
            <a:stretch>
              <a:fillRect/>
            </a:stretch>
          </a:blipFill>
        </p:spPr>
        <p:txBody>
          <a:bodyPr/>
          <a:lstStyle/>
          <a:p>
            <a:endParaRPr lang="en-US"/>
          </a:p>
        </p:txBody>
      </p:sp>
      <p:sp>
        <p:nvSpPr>
          <p:cNvPr id="18" name="Freeform 18" descr="a green check mark on a white background"/>
          <p:cNvSpPr/>
          <p:nvPr/>
        </p:nvSpPr>
        <p:spPr>
          <a:xfrm>
            <a:off x="6370382" y="2920356"/>
            <a:ext cx="856996" cy="873371"/>
          </a:xfrm>
          <a:custGeom>
            <a:avLst/>
            <a:gdLst/>
            <a:ahLst/>
            <a:cxnLst/>
            <a:rect l="l" t="t" r="r" b="b"/>
            <a:pathLst>
              <a:path w="856996" h="873371">
                <a:moveTo>
                  <a:pt x="0" y="0"/>
                </a:moveTo>
                <a:lnTo>
                  <a:pt x="856995" y="0"/>
                </a:lnTo>
                <a:lnTo>
                  <a:pt x="856995" y="873372"/>
                </a:lnTo>
                <a:lnTo>
                  <a:pt x="0" y="873372"/>
                </a:lnTo>
                <a:lnTo>
                  <a:pt x="0" y="0"/>
                </a:lnTo>
                <a:close/>
              </a:path>
            </a:pathLst>
          </a:custGeom>
          <a:blipFill>
            <a:blip r:embed="rId11"/>
            <a:stretch>
              <a:fillRect/>
            </a:stretch>
          </a:blipFill>
        </p:spPr>
        <p:txBody>
          <a:bodyPr/>
          <a:lstStyle/>
          <a:p>
            <a:endParaRPr lang="en-US"/>
          </a:p>
        </p:txBody>
      </p:sp>
      <p:sp>
        <p:nvSpPr>
          <p:cNvPr id="19" name="Freeform 19" descr="a silhouette of a baby crawling on the floor"/>
          <p:cNvSpPr/>
          <p:nvPr/>
        </p:nvSpPr>
        <p:spPr>
          <a:xfrm>
            <a:off x="11811188" y="2664825"/>
            <a:ext cx="4202891" cy="3324223"/>
          </a:xfrm>
          <a:custGeom>
            <a:avLst/>
            <a:gdLst/>
            <a:ahLst/>
            <a:cxnLst/>
            <a:rect l="l" t="t" r="r" b="b"/>
            <a:pathLst>
              <a:path w="4202891" h="3324223">
                <a:moveTo>
                  <a:pt x="0" y="0"/>
                </a:moveTo>
                <a:lnTo>
                  <a:pt x="4202891" y="0"/>
                </a:lnTo>
                <a:lnTo>
                  <a:pt x="4202891" y="3324223"/>
                </a:lnTo>
                <a:lnTo>
                  <a:pt x="0" y="33242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0" name="TextBox 20"/>
          <p:cNvSpPr txBox="1"/>
          <p:nvPr/>
        </p:nvSpPr>
        <p:spPr>
          <a:xfrm>
            <a:off x="2153268" y="962025"/>
            <a:ext cx="14003742" cy="1162050"/>
          </a:xfrm>
          <a:prstGeom prst="rect">
            <a:avLst/>
          </a:prstGeom>
        </p:spPr>
        <p:txBody>
          <a:bodyPr lIns="0" tIns="0" rIns="0" bIns="0" rtlCol="0" anchor="t">
            <a:spAutoFit/>
          </a:bodyPr>
          <a:lstStyle/>
          <a:p>
            <a:pPr algn="ctr">
              <a:lnSpc>
                <a:spcPts val="8640"/>
              </a:lnSpc>
            </a:pPr>
            <a:r>
              <a:rPr lang="en-US" sz="7200" b="1">
                <a:solidFill>
                  <a:srgbClr val="212121"/>
                </a:solidFill>
                <a:latin typeface="Poppins Bold"/>
                <a:ea typeface="Poppins Bold"/>
                <a:cs typeface="Poppins Bold"/>
                <a:sym typeface="Poppins Bold"/>
              </a:rPr>
              <a:t>GENE THERAPY CLINICAL TRIAL</a:t>
            </a:r>
          </a:p>
        </p:txBody>
      </p:sp>
      <p:sp>
        <p:nvSpPr>
          <p:cNvPr id="21" name="TextBox 21"/>
          <p:cNvSpPr txBox="1"/>
          <p:nvPr/>
        </p:nvSpPr>
        <p:spPr>
          <a:xfrm>
            <a:off x="1028700" y="6191248"/>
            <a:ext cx="16230600" cy="1873250"/>
          </a:xfrm>
          <a:prstGeom prst="rect">
            <a:avLst/>
          </a:prstGeom>
        </p:spPr>
        <p:txBody>
          <a:bodyPr lIns="0" tIns="0" rIns="0" bIns="0" rtlCol="0" anchor="t">
            <a:spAutoFit/>
          </a:bodyPr>
          <a:lstStyle/>
          <a:p>
            <a:pPr algn="l">
              <a:lnSpc>
                <a:spcPts val="4900"/>
              </a:lnSpc>
            </a:pPr>
            <a:r>
              <a:rPr lang="en-US" sz="3500">
                <a:solidFill>
                  <a:srgbClr val="000000"/>
                </a:solidFill>
                <a:latin typeface="Poppins"/>
                <a:ea typeface="Poppins"/>
                <a:cs typeface="Poppins"/>
                <a:sym typeface="Poppins"/>
              </a:rPr>
              <a:t>Because the Rady clinicians could name the specific gene mutation Fitz had, they knew </a:t>
            </a:r>
            <a:r>
              <a:rPr lang="en-US" sz="3500" b="1">
                <a:solidFill>
                  <a:srgbClr val="000000"/>
                </a:solidFill>
                <a:latin typeface="Poppins Bold"/>
                <a:ea typeface="Poppins Bold"/>
                <a:cs typeface="Poppins Bold"/>
                <a:sym typeface="Poppins Bold"/>
              </a:rPr>
              <a:t>he was eligible for a gene therapy clinical trial</a:t>
            </a:r>
            <a:r>
              <a:rPr lang="en-US" sz="3500">
                <a:solidFill>
                  <a:srgbClr val="000000"/>
                </a:solidFill>
                <a:latin typeface="Poppins"/>
                <a:ea typeface="Poppins"/>
                <a:cs typeface="Poppins"/>
                <a:sym typeface="Poppins"/>
              </a:rPr>
              <a:t>. Fitz was able to receive gene therapy in San Francisco.</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77667"/>
            <a:chOff x="0" y="0"/>
            <a:chExt cx="4816593" cy="231155"/>
          </a:xfrm>
        </p:grpSpPr>
        <p:sp>
          <p:nvSpPr>
            <p:cNvPr id="3" name="Freeform 3">
              <a:extLst>
                <a:ext uri="{C183D7F6-B498-43B3-948B-1728B52AA6E4}">
                  <adec:decorative xmlns:adec="http://schemas.microsoft.com/office/drawing/2017/decorative" val="1"/>
                </a:ext>
              </a:extLst>
            </p:cNvPr>
            <p:cNvSpPr/>
            <p:nvPr/>
          </p:nvSpPr>
          <p:spPr>
            <a:xfrm>
              <a:off x="0" y="0"/>
              <a:ext cx="4816592" cy="231155"/>
            </a:xfrm>
            <a:custGeom>
              <a:avLst/>
              <a:gdLst/>
              <a:ahLst/>
              <a:cxnLst/>
              <a:rect l="l" t="t" r="r" b="b"/>
              <a:pathLst>
                <a:path w="4816592" h="231155">
                  <a:moveTo>
                    <a:pt x="0" y="0"/>
                  </a:moveTo>
                  <a:lnTo>
                    <a:pt x="4816592" y="0"/>
                  </a:lnTo>
                  <a:lnTo>
                    <a:pt x="4816592" y="231155"/>
                  </a:lnTo>
                  <a:lnTo>
                    <a:pt x="0" y="231155"/>
                  </a:lnTo>
                  <a:close/>
                </a:path>
              </a:pathLst>
            </a:custGeom>
            <a:solidFill>
              <a:srgbClr val="C6EAFA"/>
            </a:solidFill>
          </p:spPr>
          <p:txBody>
            <a:bodyPr/>
            <a:lstStyle/>
            <a:p>
              <a:endParaRPr lang="en-US"/>
            </a:p>
          </p:txBody>
        </p:sp>
        <p:sp>
          <p:nvSpPr>
            <p:cNvPr id="4" name="TextBox 4"/>
            <p:cNvSpPr txBox="1"/>
            <p:nvPr/>
          </p:nvSpPr>
          <p:spPr>
            <a:xfrm>
              <a:off x="0" y="-38100"/>
              <a:ext cx="4816593" cy="269255"/>
            </a:xfrm>
            <a:prstGeom prst="rect">
              <a:avLst/>
            </a:prstGeom>
          </p:spPr>
          <p:txBody>
            <a:bodyPr lIns="50800" tIns="50800" rIns="50800" bIns="50800" rtlCol="0" anchor="ctr"/>
            <a:lstStyle/>
            <a:p>
              <a:pPr algn="ctr">
                <a:lnSpc>
                  <a:spcPts val="2456"/>
                </a:lnSpc>
              </a:pPr>
              <a:endParaRPr/>
            </a:p>
          </p:txBody>
        </p:sp>
      </p:grpSp>
      <p:grpSp>
        <p:nvGrpSpPr>
          <p:cNvPr id="5" name="Group 5"/>
          <p:cNvGrpSpPr/>
          <p:nvPr/>
        </p:nvGrpSpPr>
        <p:grpSpPr>
          <a:xfrm rot="5795701">
            <a:off x="7927726" y="-2455463"/>
            <a:ext cx="14967259" cy="14967259"/>
            <a:chOff x="0" y="0"/>
            <a:chExt cx="812800" cy="812800"/>
          </a:xfrm>
        </p:grpSpPr>
        <p:sp>
          <p:nvSpPr>
            <p:cNvPr id="6" name="Freeform 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28575"/>
              <a:ext cx="660400" cy="708025"/>
            </a:xfrm>
            <a:prstGeom prst="rect">
              <a:avLst/>
            </a:prstGeom>
          </p:spPr>
          <p:txBody>
            <a:bodyPr lIns="43567" tIns="43567" rIns="43567" bIns="43567" rtlCol="0" anchor="ctr"/>
            <a:lstStyle/>
            <a:p>
              <a:pPr algn="ctr">
                <a:lnSpc>
                  <a:spcPts val="3499"/>
                </a:lnSpc>
              </a:pPr>
              <a:endParaRPr/>
            </a:p>
          </p:txBody>
        </p:sp>
      </p:grpSp>
      <p:grpSp>
        <p:nvGrpSpPr>
          <p:cNvPr id="8" name="Group 8"/>
          <p:cNvGrpSpPr/>
          <p:nvPr/>
        </p:nvGrpSpPr>
        <p:grpSpPr>
          <a:xfrm>
            <a:off x="7399189" y="772979"/>
            <a:ext cx="2608563" cy="2608552"/>
            <a:chOff x="0" y="0"/>
            <a:chExt cx="6350000" cy="6349975"/>
          </a:xfrm>
        </p:grpSpPr>
        <p:sp>
          <p:nvSpPr>
            <p:cNvPr id="9" name="Freeform 9">
              <a:extLst>
                <a:ext uri="{C183D7F6-B498-43B3-948B-1728B52AA6E4}">
                  <adec:decorative xmlns:adec="http://schemas.microsoft.com/office/drawing/2017/decorative" val="1"/>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D6D6D6"/>
            </a:solidFill>
            <a:ln w="12700">
              <a:noFill/>
            </a:ln>
          </p:spPr>
          <p:txBody>
            <a:bodyPr/>
            <a:lstStyle/>
            <a:p>
              <a:endParaRPr lang="en-US"/>
            </a:p>
          </p:txBody>
        </p:sp>
      </p:grpSp>
      <p:grpSp>
        <p:nvGrpSpPr>
          <p:cNvPr id="10" name="Group 10"/>
          <p:cNvGrpSpPr/>
          <p:nvPr/>
        </p:nvGrpSpPr>
        <p:grpSpPr>
          <a:xfrm>
            <a:off x="6597730" y="3935909"/>
            <a:ext cx="2608563" cy="2608552"/>
            <a:chOff x="0" y="0"/>
            <a:chExt cx="6350000" cy="6349975"/>
          </a:xfrm>
        </p:grpSpPr>
        <p:sp>
          <p:nvSpPr>
            <p:cNvPr id="11" name="Freeform 11">
              <a:extLst>
                <a:ext uri="{C183D7F6-B498-43B3-948B-1728B52AA6E4}">
                  <adec:decorative xmlns:adec="http://schemas.microsoft.com/office/drawing/2017/decorative" val="1"/>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FDB441"/>
            </a:solidFill>
            <a:ln w="12700">
              <a:noFill/>
            </a:ln>
          </p:spPr>
          <p:txBody>
            <a:bodyPr/>
            <a:lstStyle/>
            <a:p>
              <a:endParaRPr lang="en-US"/>
            </a:p>
          </p:txBody>
        </p:sp>
      </p:grpSp>
      <p:grpSp>
        <p:nvGrpSpPr>
          <p:cNvPr id="12" name="Group 12"/>
          <p:cNvGrpSpPr/>
          <p:nvPr/>
        </p:nvGrpSpPr>
        <p:grpSpPr>
          <a:xfrm>
            <a:off x="7399189" y="7104317"/>
            <a:ext cx="2608563" cy="2608552"/>
            <a:chOff x="0" y="0"/>
            <a:chExt cx="6350000" cy="6349975"/>
          </a:xfrm>
        </p:grpSpPr>
        <p:sp>
          <p:nvSpPr>
            <p:cNvPr id="13" name="Freeform 13">
              <a:extLst>
                <a:ext uri="{C183D7F6-B498-43B3-948B-1728B52AA6E4}">
                  <adec:decorative xmlns:adec="http://schemas.microsoft.com/office/drawing/2017/decorative" val="1"/>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D6D6D6"/>
            </a:solidFill>
            <a:ln w="12700">
              <a:noFill/>
            </a:ln>
          </p:spPr>
          <p:txBody>
            <a:bodyPr/>
            <a:lstStyle/>
            <a:p>
              <a:endParaRPr lang="en-US" dirty="0"/>
            </a:p>
          </p:txBody>
        </p:sp>
      </p:grpSp>
      <p:sp>
        <p:nvSpPr>
          <p:cNvPr id="14" name="Freeform 14">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5" name="Group 15"/>
          <p:cNvGrpSpPr/>
          <p:nvPr/>
        </p:nvGrpSpPr>
        <p:grpSpPr>
          <a:xfrm rot="10041329">
            <a:off x="17599807" y="9061293"/>
            <a:ext cx="844663" cy="844663"/>
            <a:chOff x="0" y="0"/>
            <a:chExt cx="812800" cy="812800"/>
          </a:xfrm>
        </p:grpSpPr>
        <p:sp>
          <p:nvSpPr>
            <p:cNvPr id="16" name="Freeform 1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7" name="TextBox 1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8" name="TextBox 18"/>
          <p:cNvSpPr txBox="1"/>
          <p:nvPr/>
        </p:nvSpPr>
        <p:spPr>
          <a:xfrm>
            <a:off x="10041885" y="1526413"/>
            <a:ext cx="1385964" cy="863037"/>
          </a:xfrm>
          <a:prstGeom prst="rect">
            <a:avLst/>
          </a:prstGeom>
        </p:spPr>
        <p:txBody>
          <a:bodyPr lIns="0" tIns="0" rIns="0" bIns="0" rtlCol="0" anchor="t">
            <a:spAutoFit/>
          </a:bodyPr>
          <a:lstStyle/>
          <a:p>
            <a:pPr marL="0" lvl="1" indent="0" algn="ctr">
              <a:lnSpc>
                <a:spcPts val="6914"/>
              </a:lnSpc>
              <a:spcBef>
                <a:spcPct val="0"/>
              </a:spcBef>
            </a:pPr>
            <a:r>
              <a:rPr lang="en-US" sz="4609" b="1">
                <a:solidFill>
                  <a:srgbClr val="D6D6D6"/>
                </a:solidFill>
                <a:latin typeface="Poppins Bold"/>
                <a:ea typeface="Poppins Bold"/>
                <a:cs typeface="Poppins Bold"/>
                <a:sym typeface="Poppins Bold"/>
              </a:rPr>
              <a:t>01</a:t>
            </a:r>
          </a:p>
        </p:txBody>
      </p:sp>
      <p:sp>
        <p:nvSpPr>
          <p:cNvPr id="19" name="TextBox 19"/>
          <p:cNvSpPr txBox="1"/>
          <p:nvPr/>
        </p:nvSpPr>
        <p:spPr>
          <a:xfrm>
            <a:off x="11460781" y="1526413"/>
            <a:ext cx="7268180" cy="863037"/>
          </a:xfrm>
          <a:prstGeom prst="rect">
            <a:avLst/>
          </a:prstGeom>
        </p:spPr>
        <p:txBody>
          <a:bodyPr lIns="0" tIns="0" rIns="0" bIns="0" rtlCol="0" anchor="t">
            <a:spAutoFit/>
          </a:bodyPr>
          <a:lstStyle/>
          <a:p>
            <a:pPr marL="0" lvl="1" indent="0" algn="l">
              <a:lnSpc>
                <a:spcPts val="6914"/>
              </a:lnSpc>
              <a:spcBef>
                <a:spcPct val="0"/>
              </a:spcBef>
            </a:pPr>
            <a:r>
              <a:rPr lang="en-US" sz="4609" b="1">
                <a:solidFill>
                  <a:srgbClr val="D6D6D6"/>
                </a:solidFill>
                <a:latin typeface="Poppins Bold"/>
                <a:ea typeface="Poppins Bold"/>
                <a:cs typeface="Poppins Bold"/>
                <a:sym typeface="Poppins Bold"/>
              </a:rPr>
              <a:t>GENOME SEQUENCING</a:t>
            </a:r>
          </a:p>
        </p:txBody>
      </p:sp>
      <p:sp>
        <p:nvSpPr>
          <p:cNvPr id="20" name="TextBox 20"/>
          <p:cNvSpPr txBox="1"/>
          <p:nvPr/>
        </p:nvSpPr>
        <p:spPr>
          <a:xfrm>
            <a:off x="9314769" y="4550039"/>
            <a:ext cx="1385964" cy="863037"/>
          </a:xfrm>
          <a:prstGeom prst="rect">
            <a:avLst/>
          </a:prstGeom>
        </p:spPr>
        <p:txBody>
          <a:bodyPr lIns="0" tIns="0" rIns="0" bIns="0" rtlCol="0" anchor="t">
            <a:spAutoFit/>
          </a:bodyPr>
          <a:lstStyle/>
          <a:p>
            <a:pPr marL="0" lvl="1" indent="0" algn="ctr">
              <a:lnSpc>
                <a:spcPts val="6914"/>
              </a:lnSpc>
              <a:spcBef>
                <a:spcPct val="0"/>
              </a:spcBef>
            </a:pPr>
            <a:r>
              <a:rPr lang="en-US" sz="4609" b="1">
                <a:solidFill>
                  <a:srgbClr val="000000"/>
                </a:solidFill>
                <a:latin typeface="Poppins Bold"/>
                <a:ea typeface="Poppins Bold"/>
                <a:cs typeface="Poppins Bold"/>
                <a:sym typeface="Poppins Bold"/>
              </a:rPr>
              <a:t>02</a:t>
            </a:r>
          </a:p>
        </p:txBody>
      </p:sp>
      <p:sp>
        <p:nvSpPr>
          <p:cNvPr id="21" name="TextBox 21"/>
          <p:cNvSpPr txBox="1"/>
          <p:nvPr/>
        </p:nvSpPr>
        <p:spPr>
          <a:xfrm>
            <a:off x="10911981" y="4550039"/>
            <a:ext cx="7235500" cy="863037"/>
          </a:xfrm>
          <a:prstGeom prst="rect">
            <a:avLst/>
          </a:prstGeom>
        </p:spPr>
        <p:txBody>
          <a:bodyPr lIns="0" tIns="0" rIns="0" bIns="0" rtlCol="0" anchor="t">
            <a:spAutoFit/>
          </a:bodyPr>
          <a:lstStyle/>
          <a:p>
            <a:pPr marL="0" lvl="1" indent="0" algn="l">
              <a:lnSpc>
                <a:spcPts val="6914"/>
              </a:lnSpc>
              <a:spcBef>
                <a:spcPct val="0"/>
              </a:spcBef>
            </a:pPr>
            <a:r>
              <a:rPr lang="en-US" sz="4609" b="1">
                <a:solidFill>
                  <a:srgbClr val="000000"/>
                </a:solidFill>
                <a:latin typeface="Poppins Bold"/>
                <a:ea typeface="Poppins Bold"/>
                <a:cs typeface="Poppins Bold"/>
                <a:sym typeface="Poppins Bold"/>
              </a:rPr>
              <a:t>PHARMACOGENOMICS</a:t>
            </a:r>
          </a:p>
        </p:txBody>
      </p:sp>
      <p:sp>
        <p:nvSpPr>
          <p:cNvPr id="22" name="TextBox 22"/>
          <p:cNvSpPr txBox="1"/>
          <p:nvPr/>
        </p:nvSpPr>
        <p:spPr>
          <a:xfrm>
            <a:off x="10007751" y="7590016"/>
            <a:ext cx="1385964" cy="863037"/>
          </a:xfrm>
          <a:prstGeom prst="rect">
            <a:avLst/>
          </a:prstGeom>
        </p:spPr>
        <p:txBody>
          <a:bodyPr lIns="0" tIns="0" rIns="0" bIns="0" rtlCol="0" anchor="t">
            <a:spAutoFit/>
          </a:bodyPr>
          <a:lstStyle/>
          <a:p>
            <a:pPr marL="0" lvl="1" indent="0" algn="ctr">
              <a:lnSpc>
                <a:spcPts val="6914"/>
              </a:lnSpc>
              <a:spcBef>
                <a:spcPct val="0"/>
              </a:spcBef>
            </a:pPr>
            <a:r>
              <a:rPr lang="en-US" sz="4609" b="1">
                <a:solidFill>
                  <a:srgbClr val="D6D6D6"/>
                </a:solidFill>
                <a:latin typeface="Poppins Bold"/>
                <a:ea typeface="Poppins Bold"/>
                <a:cs typeface="Poppins Bold"/>
                <a:sym typeface="Poppins Bold"/>
              </a:rPr>
              <a:t>03</a:t>
            </a:r>
          </a:p>
        </p:txBody>
      </p:sp>
      <p:sp>
        <p:nvSpPr>
          <p:cNvPr id="23" name="TextBox 23"/>
          <p:cNvSpPr txBox="1"/>
          <p:nvPr/>
        </p:nvSpPr>
        <p:spPr>
          <a:xfrm>
            <a:off x="11460781" y="7545556"/>
            <a:ext cx="4984532" cy="863037"/>
          </a:xfrm>
          <a:prstGeom prst="rect">
            <a:avLst/>
          </a:prstGeom>
        </p:spPr>
        <p:txBody>
          <a:bodyPr lIns="0" tIns="0" rIns="0" bIns="0" rtlCol="0" anchor="t">
            <a:spAutoFit/>
          </a:bodyPr>
          <a:lstStyle/>
          <a:p>
            <a:pPr marL="0" lvl="1" indent="0" algn="l">
              <a:lnSpc>
                <a:spcPts val="6914"/>
              </a:lnSpc>
              <a:spcBef>
                <a:spcPct val="0"/>
              </a:spcBef>
            </a:pPr>
            <a:r>
              <a:rPr lang="en-US" sz="4609" b="1">
                <a:solidFill>
                  <a:srgbClr val="D6D6D6"/>
                </a:solidFill>
                <a:latin typeface="Poppins Bold"/>
                <a:ea typeface="Poppins Bold"/>
                <a:cs typeface="Poppins Bold"/>
                <a:sym typeface="Poppins Bold"/>
              </a:rPr>
              <a:t>GENOME EDITING</a:t>
            </a:r>
          </a:p>
        </p:txBody>
      </p:sp>
      <p:sp>
        <p:nvSpPr>
          <p:cNvPr id="24" name="TextBox 24"/>
          <p:cNvSpPr txBox="1"/>
          <p:nvPr/>
        </p:nvSpPr>
        <p:spPr>
          <a:xfrm>
            <a:off x="1028700" y="3433763"/>
            <a:ext cx="6543225" cy="3352800"/>
          </a:xfrm>
          <a:prstGeom prst="rect">
            <a:avLst/>
          </a:prstGeom>
        </p:spPr>
        <p:txBody>
          <a:bodyPr lIns="0" tIns="0" rIns="0" bIns="0" rtlCol="0" anchor="t">
            <a:spAutoFit/>
          </a:bodyPr>
          <a:lstStyle/>
          <a:p>
            <a:pPr marL="0" lvl="1" indent="0" algn="l">
              <a:lnSpc>
                <a:spcPts val="8640"/>
              </a:lnSpc>
            </a:pPr>
            <a:r>
              <a:rPr lang="en-US" sz="7200" b="1">
                <a:solidFill>
                  <a:srgbClr val="212121"/>
                </a:solidFill>
                <a:latin typeface="Poppins Bold"/>
                <a:ea typeface="Poppins Bold"/>
                <a:cs typeface="Poppins Bold"/>
                <a:sym typeface="Poppins Bold"/>
              </a:rPr>
              <a:t>GENETICS &amp; PRECISION MEDICINE</a:t>
            </a:r>
          </a:p>
        </p:txBody>
      </p:sp>
      <p:sp>
        <p:nvSpPr>
          <p:cNvPr id="25" name="Freeform 25" descr="pills"/>
          <p:cNvSpPr/>
          <p:nvPr/>
        </p:nvSpPr>
        <p:spPr>
          <a:xfrm>
            <a:off x="7114130" y="4379012"/>
            <a:ext cx="1575763" cy="1722345"/>
          </a:xfrm>
          <a:custGeom>
            <a:avLst/>
            <a:gdLst/>
            <a:ahLst/>
            <a:cxnLst/>
            <a:rect l="l" t="t" r="r" b="b"/>
            <a:pathLst>
              <a:path w="1575763" h="1722345">
                <a:moveTo>
                  <a:pt x="0" y="0"/>
                </a:moveTo>
                <a:lnTo>
                  <a:pt x="1575763" y="0"/>
                </a:lnTo>
                <a:lnTo>
                  <a:pt x="1575763" y="1722345"/>
                </a:lnTo>
                <a:lnTo>
                  <a:pt x="0" y="17223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6" name="Freeform 26" descr="DNA being cut with scissors"/>
          <p:cNvSpPr/>
          <p:nvPr/>
        </p:nvSpPr>
        <p:spPr>
          <a:xfrm rot="5400000">
            <a:off x="7881176" y="7586517"/>
            <a:ext cx="1617434" cy="1644151"/>
          </a:xfrm>
          <a:custGeom>
            <a:avLst/>
            <a:gdLst/>
            <a:ahLst/>
            <a:cxnLst/>
            <a:rect l="l" t="t" r="r" b="b"/>
            <a:pathLst>
              <a:path w="1617434" h="1644151">
                <a:moveTo>
                  <a:pt x="0" y="0"/>
                </a:moveTo>
                <a:lnTo>
                  <a:pt x="1617434" y="0"/>
                </a:lnTo>
                <a:lnTo>
                  <a:pt x="1617434" y="1644152"/>
                </a:lnTo>
                <a:lnTo>
                  <a:pt x="0" y="16441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27" name="Freeform 27" descr="searching for DNA"/>
          <p:cNvSpPr/>
          <p:nvPr/>
        </p:nvSpPr>
        <p:spPr>
          <a:xfrm>
            <a:off x="7850297" y="1206160"/>
            <a:ext cx="1679191" cy="1674993"/>
          </a:xfrm>
          <a:custGeom>
            <a:avLst/>
            <a:gdLst/>
            <a:ahLst/>
            <a:cxnLst/>
            <a:rect l="l" t="t" r="r" b="b"/>
            <a:pathLst>
              <a:path w="1679191" h="1674993">
                <a:moveTo>
                  <a:pt x="0" y="0"/>
                </a:moveTo>
                <a:lnTo>
                  <a:pt x="1679192" y="0"/>
                </a:lnTo>
                <a:lnTo>
                  <a:pt x="1679192" y="1674993"/>
                </a:lnTo>
                <a:lnTo>
                  <a:pt x="0" y="16749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82250" y="-174165"/>
            <a:ext cx="8763236" cy="10708349"/>
            <a:chOff x="0" y="0"/>
            <a:chExt cx="2333353" cy="2851271"/>
          </a:xfrm>
        </p:grpSpPr>
        <p:sp>
          <p:nvSpPr>
            <p:cNvPr id="3" name="Freeform 3">
              <a:extLst>
                <a:ext uri="{C183D7F6-B498-43B3-948B-1728B52AA6E4}">
                  <adec:decorative xmlns:adec="http://schemas.microsoft.com/office/drawing/2017/decorative" val="1"/>
                </a:ext>
              </a:extLst>
            </p:cNvPr>
            <p:cNvSpPr/>
            <p:nvPr/>
          </p:nvSpPr>
          <p:spPr>
            <a:xfrm>
              <a:off x="0" y="0"/>
              <a:ext cx="2333353" cy="2851271"/>
            </a:xfrm>
            <a:custGeom>
              <a:avLst/>
              <a:gdLst/>
              <a:ahLst/>
              <a:cxnLst/>
              <a:rect l="l" t="t" r="r" b="b"/>
              <a:pathLst>
                <a:path w="2333353" h="2851271">
                  <a:moveTo>
                    <a:pt x="0" y="0"/>
                  </a:moveTo>
                  <a:lnTo>
                    <a:pt x="2333353" y="0"/>
                  </a:lnTo>
                  <a:lnTo>
                    <a:pt x="2333353" y="2851271"/>
                  </a:lnTo>
                  <a:lnTo>
                    <a:pt x="0" y="2851271"/>
                  </a:lnTo>
                  <a:close/>
                </a:path>
              </a:pathLst>
            </a:custGeom>
            <a:solidFill>
              <a:srgbClr val="C6EAFA"/>
            </a:solidFill>
          </p:spPr>
          <p:txBody>
            <a:bodyPr/>
            <a:lstStyle/>
            <a:p>
              <a:endParaRPr lang="en-US"/>
            </a:p>
          </p:txBody>
        </p:sp>
        <p:sp>
          <p:nvSpPr>
            <p:cNvPr id="4" name="TextBox 4"/>
            <p:cNvSpPr txBox="1"/>
            <p:nvPr/>
          </p:nvSpPr>
          <p:spPr>
            <a:xfrm>
              <a:off x="0" y="-19050"/>
              <a:ext cx="2333353" cy="2870321"/>
            </a:xfrm>
            <a:prstGeom prst="rect">
              <a:avLst/>
            </a:prstGeom>
          </p:spPr>
          <p:txBody>
            <a:bodyPr lIns="38100" tIns="38100" rIns="38100" bIns="38100" rtlCol="0" anchor="ctr"/>
            <a:lstStyle/>
            <a:p>
              <a:pPr algn="ctr">
                <a:lnSpc>
                  <a:spcPts val="1994"/>
                </a:lnSpc>
              </a:pPr>
              <a:endParaRPr/>
            </a:p>
          </p:txBody>
        </p:sp>
      </p:grpSp>
      <p:grpSp>
        <p:nvGrpSpPr>
          <p:cNvPr id="5" name="Group 5"/>
          <p:cNvGrpSpPr/>
          <p:nvPr/>
        </p:nvGrpSpPr>
        <p:grpSpPr>
          <a:xfrm rot="5400000">
            <a:off x="17442925" y="9483624"/>
            <a:ext cx="1102561" cy="1102561"/>
            <a:chOff x="0" y="0"/>
            <a:chExt cx="812800" cy="812800"/>
          </a:xfrm>
        </p:grpSpPr>
        <p:sp>
          <p:nvSpPr>
            <p:cNvPr id="6" name="Freeform 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8" name="Group 8"/>
          <p:cNvGrpSpPr/>
          <p:nvPr/>
        </p:nvGrpSpPr>
        <p:grpSpPr>
          <a:xfrm rot="-1494771">
            <a:off x="9540791" y="-1675226"/>
            <a:ext cx="3350451" cy="3350451"/>
            <a:chOff x="0" y="0"/>
            <a:chExt cx="812800" cy="812800"/>
          </a:xfrm>
        </p:grpSpPr>
        <p:sp>
          <p:nvSpPr>
            <p:cNvPr id="9" name="Freeform 9">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47625"/>
              <a:ext cx="660400" cy="688975"/>
            </a:xfrm>
            <a:prstGeom prst="rect">
              <a:avLst/>
            </a:prstGeom>
          </p:spPr>
          <p:txBody>
            <a:bodyPr lIns="38100" tIns="38100" rIns="38100" bIns="38100" rtlCol="0" anchor="ctr"/>
            <a:lstStyle/>
            <a:p>
              <a:pPr algn="ctr">
                <a:lnSpc>
                  <a:spcPts val="1994"/>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2" name="Group 12"/>
          <p:cNvGrpSpPr/>
          <p:nvPr/>
        </p:nvGrpSpPr>
        <p:grpSpPr>
          <a:xfrm rot="-5863999">
            <a:off x="-1622763" y="5440652"/>
            <a:ext cx="2243501" cy="2243501"/>
            <a:chOff x="0" y="0"/>
            <a:chExt cx="812800" cy="812800"/>
          </a:xfrm>
        </p:grpSpPr>
        <p:sp>
          <p:nvSpPr>
            <p:cNvPr id="13" name="Freeform 13">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4" name="TextBox 14"/>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15" name="Group 15"/>
          <p:cNvGrpSpPr/>
          <p:nvPr/>
        </p:nvGrpSpPr>
        <p:grpSpPr>
          <a:xfrm>
            <a:off x="9144000" y="2030118"/>
            <a:ext cx="8850205" cy="8850170"/>
            <a:chOff x="0" y="0"/>
            <a:chExt cx="6350000" cy="6349975"/>
          </a:xfrm>
        </p:grpSpPr>
        <p:sp>
          <p:nvSpPr>
            <p:cNvPr id="16" name="Freeform 16" descr="pills spilling out of a prescription bottle on a blue background"/>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81405" t="-22408" r="-2040"/>
              </a:stretch>
            </a:blipFill>
            <a:ln w="209550" cap="sq">
              <a:solidFill>
                <a:srgbClr val="C6EAFA"/>
              </a:solidFill>
              <a:prstDash val="solid"/>
              <a:miter/>
            </a:ln>
          </p:spPr>
          <p:txBody>
            <a:bodyPr/>
            <a:lstStyle/>
            <a:p>
              <a:endParaRPr lang="en-US"/>
            </a:p>
          </p:txBody>
        </p:sp>
      </p:grpSp>
      <p:sp>
        <p:nvSpPr>
          <p:cNvPr id="17" name="TextBox 17"/>
          <p:cNvSpPr txBox="1"/>
          <p:nvPr/>
        </p:nvSpPr>
        <p:spPr>
          <a:xfrm>
            <a:off x="1028700" y="4083861"/>
            <a:ext cx="8115300" cy="4511675"/>
          </a:xfrm>
          <a:prstGeom prst="rect">
            <a:avLst/>
          </a:prstGeom>
        </p:spPr>
        <p:txBody>
          <a:bodyPr lIns="0" tIns="0" rIns="0" bIns="0" rtlCol="0" anchor="t">
            <a:spAutoFit/>
          </a:bodyPr>
          <a:lstStyle/>
          <a:p>
            <a:pPr algn="l">
              <a:lnSpc>
                <a:spcPts val="4899"/>
              </a:lnSpc>
            </a:pPr>
            <a:r>
              <a:rPr lang="en-US" sz="3499" b="1">
                <a:solidFill>
                  <a:srgbClr val="212121"/>
                </a:solidFill>
                <a:latin typeface="Poppins Bold"/>
                <a:ea typeface="Poppins Bold"/>
                <a:cs typeface="Poppins Bold"/>
                <a:sym typeface="Poppins Bold"/>
              </a:rPr>
              <a:t>Pharmacogenomics</a:t>
            </a:r>
            <a:r>
              <a:rPr lang="en-US" sz="3499">
                <a:solidFill>
                  <a:srgbClr val="212121"/>
                </a:solidFill>
                <a:latin typeface="Poppins"/>
                <a:ea typeface="Poppins"/>
                <a:cs typeface="Poppins"/>
                <a:sym typeface="Poppins"/>
              </a:rPr>
              <a:t> involves using a person’s DNA to determine medication...</a:t>
            </a:r>
          </a:p>
          <a:p>
            <a:pPr algn="l">
              <a:lnSpc>
                <a:spcPts val="1399"/>
              </a:lnSpc>
            </a:pPr>
            <a:endParaRPr lang="en-US" sz="3499">
              <a:solidFill>
                <a:srgbClr val="212121"/>
              </a:solidFill>
              <a:latin typeface="Poppins"/>
              <a:ea typeface="Poppins"/>
              <a:cs typeface="Poppins"/>
              <a:sym typeface="Poppins"/>
            </a:endParaRPr>
          </a:p>
          <a:p>
            <a:pPr marL="755647" lvl="1" indent="-377824" algn="l">
              <a:lnSpc>
                <a:spcPts val="4899"/>
              </a:lnSpc>
              <a:buFont typeface="Arial"/>
              <a:buChar char="•"/>
            </a:pPr>
            <a:r>
              <a:rPr lang="en-US" sz="3499">
                <a:solidFill>
                  <a:srgbClr val="212121"/>
                </a:solidFill>
                <a:latin typeface="Poppins"/>
                <a:ea typeface="Poppins"/>
                <a:cs typeface="Poppins"/>
                <a:sym typeface="Poppins"/>
              </a:rPr>
              <a:t>Safety,</a:t>
            </a:r>
          </a:p>
          <a:p>
            <a:pPr marL="755647" lvl="1" indent="-377824" algn="l">
              <a:lnSpc>
                <a:spcPts val="4899"/>
              </a:lnSpc>
              <a:buFont typeface="Arial"/>
              <a:buChar char="•"/>
            </a:pPr>
            <a:r>
              <a:rPr lang="en-US" sz="3499">
                <a:solidFill>
                  <a:srgbClr val="212121"/>
                </a:solidFill>
                <a:latin typeface="Poppins"/>
                <a:ea typeface="Poppins"/>
                <a:cs typeface="Poppins"/>
                <a:sym typeface="Poppins"/>
              </a:rPr>
              <a:t>Efficacy,</a:t>
            </a:r>
          </a:p>
          <a:p>
            <a:pPr marL="755647" lvl="1" indent="-377824" algn="l">
              <a:lnSpc>
                <a:spcPts val="4899"/>
              </a:lnSpc>
              <a:buFont typeface="Arial"/>
              <a:buChar char="•"/>
            </a:pPr>
            <a:r>
              <a:rPr lang="en-US" sz="3499">
                <a:solidFill>
                  <a:srgbClr val="212121"/>
                </a:solidFill>
                <a:latin typeface="Poppins"/>
                <a:ea typeface="Poppins"/>
                <a:cs typeface="Poppins"/>
                <a:sym typeface="Poppins"/>
              </a:rPr>
              <a:t>Dosing,</a:t>
            </a:r>
          </a:p>
          <a:p>
            <a:pPr marL="755647" lvl="1" indent="-377824" algn="l">
              <a:lnSpc>
                <a:spcPts val="4899"/>
              </a:lnSpc>
              <a:buFont typeface="Arial"/>
              <a:buChar char="•"/>
            </a:pPr>
            <a:r>
              <a:rPr lang="en-US" sz="3499">
                <a:solidFill>
                  <a:srgbClr val="212121"/>
                </a:solidFill>
                <a:latin typeface="Poppins"/>
                <a:ea typeface="Poppins"/>
                <a:cs typeface="Poppins"/>
                <a:sym typeface="Poppins"/>
              </a:rPr>
              <a:t>&amp; guide new drug development</a:t>
            </a:r>
          </a:p>
        </p:txBody>
      </p:sp>
      <p:sp>
        <p:nvSpPr>
          <p:cNvPr id="18" name="TextBox 18"/>
          <p:cNvSpPr txBox="1"/>
          <p:nvPr/>
        </p:nvSpPr>
        <p:spPr>
          <a:xfrm>
            <a:off x="1028700" y="1758139"/>
            <a:ext cx="6243293" cy="19450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PHARMACO-GENOMICS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3346127">
            <a:off x="-3551623" y="-3997064"/>
            <a:ext cx="18281128" cy="18281128"/>
            <a:chOff x="0" y="0"/>
            <a:chExt cx="812800" cy="812800"/>
          </a:xfrm>
        </p:grpSpPr>
        <p:sp>
          <p:nvSpPr>
            <p:cNvPr id="3" name="Freeform 3">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4" name="TextBox 4"/>
            <p:cNvSpPr txBox="1"/>
            <p:nvPr/>
          </p:nvSpPr>
          <p:spPr>
            <a:xfrm>
              <a:off x="76200" y="19050"/>
              <a:ext cx="660400" cy="717550"/>
            </a:xfrm>
            <a:prstGeom prst="rect">
              <a:avLst/>
            </a:prstGeom>
          </p:spPr>
          <p:txBody>
            <a:bodyPr lIns="67733" tIns="67733" rIns="67733" bIns="67733" rtlCol="0" anchor="ctr"/>
            <a:lstStyle/>
            <a:p>
              <a:pPr algn="ctr">
                <a:lnSpc>
                  <a:spcPts val="3546"/>
                </a:lnSpc>
              </a:pPr>
              <a:endParaRPr/>
            </a:p>
          </p:txBody>
        </p:sp>
      </p:grpSp>
      <p:sp>
        <p:nvSpPr>
          <p:cNvPr id="5" name="TextBox 5"/>
          <p:cNvSpPr txBox="1"/>
          <p:nvPr/>
        </p:nvSpPr>
        <p:spPr>
          <a:xfrm>
            <a:off x="2115638" y="1095375"/>
            <a:ext cx="11761929" cy="19450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COMMUNITY AGREEMENTS</a:t>
            </a:r>
          </a:p>
        </p:txBody>
      </p:sp>
      <p:grpSp>
        <p:nvGrpSpPr>
          <p:cNvPr id="6" name="Group 6"/>
          <p:cNvGrpSpPr/>
          <p:nvPr/>
        </p:nvGrpSpPr>
        <p:grpSpPr>
          <a:xfrm rot="7735284">
            <a:off x="5879038" y="9681699"/>
            <a:ext cx="975105" cy="975105"/>
            <a:chOff x="0" y="0"/>
            <a:chExt cx="812800" cy="812800"/>
          </a:xfrm>
        </p:grpSpPr>
        <p:sp>
          <p:nvSpPr>
            <p:cNvPr id="7" name="Freeform 7">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sp>
        <p:nvSpPr>
          <p:cNvPr id="9" name="Freeform 9">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0" name="Group 10"/>
          <p:cNvGrpSpPr/>
          <p:nvPr/>
        </p:nvGrpSpPr>
        <p:grpSpPr>
          <a:xfrm>
            <a:off x="17259300" y="0"/>
            <a:ext cx="1028700" cy="10287000"/>
            <a:chOff x="0" y="0"/>
            <a:chExt cx="270933" cy="2709333"/>
          </a:xfrm>
        </p:grpSpPr>
        <p:sp>
          <p:nvSpPr>
            <p:cNvPr id="11" name="Freeform 11">
              <a:extLst>
                <a:ext uri="{C183D7F6-B498-43B3-948B-1728B52AA6E4}">
                  <adec:decorative xmlns:adec="http://schemas.microsoft.com/office/drawing/2017/decorative" val="1"/>
                </a:ext>
              </a:extLst>
            </p:cNvPr>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C6EAFA"/>
            </a:solidFill>
          </p:spPr>
          <p:txBody>
            <a:bodyPr/>
            <a:lstStyle/>
            <a:p>
              <a:endParaRPr lang="en-US"/>
            </a:p>
          </p:txBody>
        </p:sp>
        <p:sp>
          <p:nvSpPr>
            <p:cNvPr id="12" name="TextBox 12"/>
            <p:cNvSpPr txBox="1"/>
            <p:nvPr/>
          </p:nvSpPr>
          <p:spPr>
            <a:xfrm>
              <a:off x="0" y="-28575"/>
              <a:ext cx="270933" cy="2737908"/>
            </a:xfrm>
            <a:prstGeom prst="rect">
              <a:avLst/>
            </a:prstGeom>
          </p:spPr>
          <p:txBody>
            <a:bodyPr lIns="42726" tIns="42726" rIns="42726" bIns="42726" rtlCol="0" anchor="ctr"/>
            <a:lstStyle/>
            <a:p>
              <a:pPr algn="ctr">
                <a:lnSpc>
                  <a:spcPts val="2237"/>
                </a:lnSpc>
              </a:pPr>
              <a:endParaRPr/>
            </a:p>
          </p:txBody>
        </p:sp>
      </p:grpSp>
      <p:grpSp>
        <p:nvGrpSpPr>
          <p:cNvPr id="13" name="Group 13"/>
          <p:cNvGrpSpPr/>
          <p:nvPr/>
        </p:nvGrpSpPr>
        <p:grpSpPr>
          <a:xfrm rot="5400000">
            <a:off x="13759653" y="-24397"/>
            <a:ext cx="4059898" cy="4996797"/>
            <a:chOff x="0" y="0"/>
            <a:chExt cx="660400" cy="812800"/>
          </a:xfrm>
        </p:grpSpPr>
        <p:sp>
          <p:nvSpPr>
            <p:cNvPr id="14" name="Freeform 14">
              <a:extLst>
                <a:ext uri="{C183D7F6-B498-43B3-948B-1728B52AA6E4}">
                  <adec:decorative xmlns:adec="http://schemas.microsoft.com/office/drawing/2017/decorative" val="1"/>
                </a:ext>
              </a:extLst>
            </p:cNvPr>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C6EAFA"/>
            </a:solidFill>
          </p:spPr>
          <p:txBody>
            <a:bodyPr/>
            <a:lstStyle/>
            <a:p>
              <a:endParaRPr lang="en-US"/>
            </a:p>
          </p:txBody>
        </p:sp>
        <p:sp>
          <p:nvSpPr>
            <p:cNvPr id="15" name="TextBox 15"/>
            <p:cNvSpPr txBox="1"/>
            <p:nvPr/>
          </p:nvSpPr>
          <p:spPr>
            <a:xfrm>
              <a:off x="0" y="-28575"/>
              <a:ext cx="660400" cy="714375"/>
            </a:xfrm>
            <a:prstGeom prst="rect">
              <a:avLst/>
            </a:prstGeom>
          </p:spPr>
          <p:txBody>
            <a:bodyPr lIns="50800" tIns="50800" rIns="50800" bIns="50800" rtlCol="0" anchor="ctr"/>
            <a:lstStyle/>
            <a:p>
              <a:pPr algn="ctr">
                <a:lnSpc>
                  <a:spcPts val="1995"/>
                </a:lnSpc>
              </a:pPr>
              <a:endParaRPr/>
            </a:p>
          </p:txBody>
        </p:sp>
      </p:grpSp>
      <p:sp>
        <p:nvSpPr>
          <p:cNvPr id="16" name="Freeform 16" descr="a group of people holding hands in a circle"/>
          <p:cNvSpPr/>
          <p:nvPr/>
        </p:nvSpPr>
        <p:spPr>
          <a:xfrm>
            <a:off x="13877567" y="839148"/>
            <a:ext cx="3336435" cy="3269706"/>
          </a:xfrm>
          <a:custGeom>
            <a:avLst/>
            <a:gdLst/>
            <a:ahLst/>
            <a:cxnLst/>
            <a:rect l="l" t="t" r="r" b="b"/>
            <a:pathLst>
              <a:path w="3336435" h="3269706">
                <a:moveTo>
                  <a:pt x="0" y="0"/>
                </a:moveTo>
                <a:lnTo>
                  <a:pt x="3336435" y="0"/>
                </a:lnTo>
                <a:lnTo>
                  <a:pt x="3336435" y="3269706"/>
                </a:lnTo>
                <a:lnTo>
                  <a:pt x="0" y="32697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descr="a check mark on a white background"/>
          <p:cNvSpPr/>
          <p:nvPr/>
        </p:nvSpPr>
        <p:spPr>
          <a:xfrm>
            <a:off x="14714008" y="1702146"/>
            <a:ext cx="1663552" cy="1663552"/>
          </a:xfrm>
          <a:custGeom>
            <a:avLst/>
            <a:gdLst/>
            <a:ahLst/>
            <a:cxnLst/>
            <a:rect l="l" t="t" r="r" b="b"/>
            <a:pathLst>
              <a:path w="1663552" h="1663552">
                <a:moveTo>
                  <a:pt x="0" y="0"/>
                </a:moveTo>
                <a:lnTo>
                  <a:pt x="1663552" y="0"/>
                </a:lnTo>
                <a:lnTo>
                  <a:pt x="1663552" y="1663552"/>
                </a:lnTo>
                <a:lnTo>
                  <a:pt x="0" y="16635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TextBox 18"/>
          <p:cNvSpPr txBox="1"/>
          <p:nvPr/>
        </p:nvSpPr>
        <p:spPr>
          <a:xfrm>
            <a:off x="2115638" y="3426189"/>
            <a:ext cx="12280764" cy="5257800"/>
          </a:xfrm>
          <a:prstGeom prst="rect">
            <a:avLst/>
          </a:prstGeom>
        </p:spPr>
        <p:txBody>
          <a:bodyPr lIns="0" tIns="0" rIns="0" bIns="0" rtlCol="0" anchor="t">
            <a:spAutoFit/>
          </a:bodyPr>
          <a:lstStyle/>
          <a:p>
            <a:pPr algn="l">
              <a:lnSpc>
                <a:spcPts val="5249"/>
              </a:lnSpc>
            </a:pPr>
            <a:r>
              <a:rPr lang="en-US" sz="3499" b="1">
                <a:solidFill>
                  <a:srgbClr val="054A91"/>
                </a:solidFill>
                <a:latin typeface="Poppins Bold"/>
                <a:ea typeface="Poppins Bold"/>
                <a:cs typeface="Poppins Bold"/>
                <a:sym typeface="Poppins Bold"/>
              </a:rPr>
              <a:t>By participating in this program, you agree to... </a:t>
            </a:r>
          </a:p>
          <a:p>
            <a:pPr marL="755647" lvl="1" indent="-377824" algn="l">
              <a:lnSpc>
                <a:spcPts val="5249"/>
              </a:lnSpc>
              <a:buFont typeface="Arial"/>
              <a:buChar char="•"/>
            </a:pPr>
            <a:r>
              <a:rPr lang="en-US" sz="3499">
                <a:solidFill>
                  <a:srgbClr val="212121"/>
                </a:solidFill>
                <a:latin typeface="Poppins"/>
                <a:ea typeface="Poppins"/>
                <a:cs typeface="Poppins"/>
                <a:sym typeface="Poppins"/>
              </a:rPr>
              <a:t>Speak honestly and from your own experience</a:t>
            </a:r>
          </a:p>
          <a:p>
            <a:pPr marL="755647" lvl="1" indent="-377824" algn="l">
              <a:lnSpc>
                <a:spcPts val="5249"/>
              </a:lnSpc>
              <a:buFont typeface="Arial"/>
              <a:buChar char="•"/>
            </a:pPr>
            <a:r>
              <a:rPr lang="en-US" sz="3499">
                <a:solidFill>
                  <a:srgbClr val="212121"/>
                </a:solidFill>
                <a:latin typeface="Poppins"/>
                <a:ea typeface="Poppins"/>
                <a:cs typeface="Poppins"/>
                <a:sym typeface="Poppins"/>
              </a:rPr>
              <a:t>Own the impact of your words</a:t>
            </a:r>
          </a:p>
          <a:p>
            <a:pPr marL="755647" lvl="1" indent="-377824" algn="l">
              <a:lnSpc>
                <a:spcPts val="5249"/>
              </a:lnSpc>
              <a:buFont typeface="Arial"/>
              <a:buChar char="•"/>
            </a:pPr>
            <a:r>
              <a:rPr lang="en-US" sz="3499">
                <a:solidFill>
                  <a:srgbClr val="212121"/>
                </a:solidFill>
                <a:latin typeface="Poppins"/>
                <a:ea typeface="Poppins"/>
                <a:cs typeface="Poppins"/>
                <a:sym typeface="Poppins"/>
              </a:rPr>
              <a:t>Listen to understand (not to respond)</a:t>
            </a:r>
          </a:p>
          <a:p>
            <a:pPr marL="755647" lvl="1" indent="-377824" algn="l">
              <a:lnSpc>
                <a:spcPts val="5249"/>
              </a:lnSpc>
              <a:buFont typeface="Arial"/>
              <a:buChar char="•"/>
            </a:pPr>
            <a:r>
              <a:rPr lang="en-US" sz="3499">
                <a:solidFill>
                  <a:srgbClr val="212121"/>
                </a:solidFill>
                <a:latin typeface="Poppins"/>
                <a:ea typeface="Poppins"/>
                <a:cs typeface="Poppins"/>
                <a:sym typeface="Poppins"/>
              </a:rPr>
              <a:t>Focus on learning (not debating)</a:t>
            </a:r>
          </a:p>
          <a:p>
            <a:pPr marL="755647" lvl="1" indent="-377824" algn="l">
              <a:lnSpc>
                <a:spcPts val="5249"/>
              </a:lnSpc>
              <a:buFont typeface="Arial"/>
              <a:buChar char="•"/>
            </a:pPr>
            <a:r>
              <a:rPr lang="en-US" sz="3499">
                <a:solidFill>
                  <a:srgbClr val="212121"/>
                </a:solidFill>
                <a:latin typeface="Poppins"/>
                <a:ea typeface="Poppins"/>
                <a:cs typeface="Poppins"/>
                <a:sym typeface="Poppins"/>
              </a:rPr>
              <a:t>Embrace the capacity to change our opinions</a:t>
            </a:r>
          </a:p>
          <a:p>
            <a:pPr marL="755647" lvl="1" indent="-377824" algn="l">
              <a:lnSpc>
                <a:spcPts val="5249"/>
              </a:lnSpc>
              <a:buFont typeface="Arial"/>
              <a:buChar char="•"/>
            </a:pPr>
            <a:r>
              <a:rPr lang="en-US" sz="3499">
                <a:solidFill>
                  <a:srgbClr val="212121"/>
                </a:solidFill>
                <a:latin typeface="Poppins"/>
                <a:ea typeface="Poppins"/>
                <a:cs typeface="Poppins"/>
                <a:sym typeface="Poppins"/>
              </a:rPr>
              <a:t>Pass the ‘mic’</a:t>
            </a:r>
          </a:p>
          <a:p>
            <a:pPr marL="755647" lvl="1" indent="-377824" algn="l">
              <a:lnSpc>
                <a:spcPts val="5249"/>
              </a:lnSpc>
              <a:buFont typeface="Arial"/>
              <a:buChar char="•"/>
            </a:pPr>
            <a:r>
              <a:rPr lang="en-US" sz="3499">
                <a:solidFill>
                  <a:srgbClr val="212121"/>
                </a:solidFill>
                <a:latin typeface="Poppins"/>
                <a:ea typeface="Poppins"/>
                <a:cs typeface="Poppins"/>
                <a:sym typeface="Poppins"/>
              </a:rPr>
              <a:t>Challenge by choice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rot="-650159">
            <a:off x="14310232" y="8992131"/>
            <a:ext cx="5366649" cy="5366649"/>
            <a:chOff x="0" y="0"/>
            <a:chExt cx="812800" cy="812800"/>
          </a:xfrm>
        </p:grpSpPr>
        <p:sp>
          <p:nvSpPr>
            <p:cNvPr id="4" name="Freeform 4">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6" name="Group 6"/>
          <p:cNvGrpSpPr/>
          <p:nvPr/>
        </p:nvGrpSpPr>
        <p:grpSpPr>
          <a:xfrm>
            <a:off x="-620053" y="-222664"/>
            <a:ext cx="19281610" cy="406950"/>
            <a:chOff x="0" y="0"/>
            <a:chExt cx="5269612" cy="111218"/>
          </a:xfrm>
        </p:grpSpPr>
        <p:sp>
          <p:nvSpPr>
            <p:cNvPr id="7" name="Freeform 7">
              <a:extLst>
                <a:ext uri="{C183D7F6-B498-43B3-948B-1728B52AA6E4}">
                  <adec:decorative xmlns:adec="http://schemas.microsoft.com/office/drawing/2017/decorative" val="1"/>
                </a:ext>
              </a:extLst>
            </p:cNvPr>
            <p:cNvSpPr/>
            <p:nvPr/>
          </p:nvSpPr>
          <p:spPr>
            <a:xfrm>
              <a:off x="0" y="0"/>
              <a:ext cx="5269612" cy="111218"/>
            </a:xfrm>
            <a:custGeom>
              <a:avLst/>
              <a:gdLst/>
              <a:ahLst/>
              <a:cxnLst/>
              <a:rect l="l" t="t" r="r" b="b"/>
              <a:pathLst>
                <a:path w="5269612" h="111218">
                  <a:moveTo>
                    <a:pt x="0" y="0"/>
                  </a:moveTo>
                  <a:lnTo>
                    <a:pt x="5269612" y="0"/>
                  </a:lnTo>
                  <a:lnTo>
                    <a:pt x="5269612" y="111218"/>
                  </a:lnTo>
                  <a:lnTo>
                    <a:pt x="0" y="111218"/>
                  </a:lnTo>
                  <a:close/>
                </a:path>
              </a:pathLst>
            </a:custGeom>
            <a:solidFill>
              <a:srgbClr val="C6EAFA"/>
            </a:solidFill>
          </p:spPr>
          <p:txBody>
            <a:bodyPr/>
            <a:lstStyle/>
            <a:p>
              <a:endParaRPr lang="en-US"/>
            </a:p>
          </p:txBody>
        </p:sp>
        <p:sp>
          <p:nvSpPr>
            <p:cNvPr id="8" name="TextBox 8"/>
            <p:cNvSpPr txBox="1"/>
            <p:nvPr/>
          </p:nvSpPr>
          <p:spPr>
            <a:xfrm>
              <a:off x="0" y="-28575"/>
              <a:ext cx="5269612" cy="139793"/>
            </a:xfrm>
            <a:prstGeom prst="rect">
              <a:avLst/>
            </a:prstGeom>
          </p:spPr>
          <p:txBody>
            <a:bodyPr lIns="39414" tIns="39414" rIns="39414" bIns="39414" rtlCol="0" anchor="ctr"/>
            <a:lstStyle/>
            <a:p>
              <a:pPr algn="ctr">
                <a:lnSpc>
                  <a:spcPts val="2063"/>
                </a:lnSpc>
              </a:pPr>
              <a:endParaRPr/>
            </a:p>
          </p:txBody>
        </p:sp>
      </p:grpSp>
      <p:grpSp>
        <p:nvGrpSpPr>
          <p:cNvPr id="9" name="Group 9"/>
          <p:cNvGrpSpPr/>
          <p:nvPr/>
        </p:nvGrpSpPr>
        <p:grpSpPr>
          <a:xfrm rot="-10451634">
            <a:off x="13677534" y="-384521"/>
            <a:ext cx="844663" cy="844663"/>
            <a:chOff x="0" y="0"/>
            <a:chExt cx="812800" cy="812800"/>
          </a:xfrm>
        </p:grpSpPr>
        <p:sp>
          <p:nvSpPr>
            <p:cNvPr id="10" name="Freeform 1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12" name="Group 12"/>
          <p:cNvGrpSpPr/>
          <p:nvPr/>
        </p:nvGrpSpPr>
        <p:grpSpPr>
          <a:xfrm>
            <a:off x="4661587" y="3586946"/>
            <a:ext cx="2276295" cy="2276295"/>
            <a:chOff x="0" y="0"/>
            <a:chExt cx="812800" cy="812800"/>
          </a:xfrm>
        </p:grpSpPr>
        <p:sp>
          <p:nvSpPr>
            <p:cNvPr id="13" name="Freeform 13">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EAFA"/>
            </a:soli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456"/>
                </a:lnSpc>
              </a:pPr>
              <a:endParaRPr/>
            </a:p>
          </p:txBody>
        </p:sp>
      </p:grpSp>
      <p:grpSp>
        <p:nvGrpSpPr>
          <p:cNvPr id="15" name="Group 15"/>
          <p:cNvGrpSpPr/>
          <p:nvPr/>
        </p:nvGrpSpPr>
        <p:grpSpPr>
          <a:xfrm>
            <a:off x="7882605" y="3586946"/>
            <a:ext cx="2276295" cy="2276295"/>
            <a:chOff x="0" y="0"/>
            <a:chExt cx="812800" cy="812800"/>
          </a:xfrm>
        </p:grpSpPr>
        <p:sp>
          <p:nvSpPr>
            <p:cNvPr id="16" name="Freeform 1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EAFA"/>
            </a:soli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456"/>
                </a:lnSpc>
              </a:pPr>
              <a:endParaRPr/>
            </a:p>
          </p:txBody>
        </p:sp>
      </p:grpSp>
      <p:grpSp>
        <p:nvGrpSpPr>
          <p:cNvPr id="18" name="Group 18"/>
          <p:cNvGrpSpPr/>
          <p:nvPr/>
        </p:nvGrpSpPr>
        <p:grpSpPr>
          <a:xfrm>
            <a:off x="11103623" y="3586946"/>
            <a:ext cx="2276295" cy="2276295"/>
            <a:chOff x="0" y="0"/>
            <a:chExt cx="812800" cy="812800"/>
          </a:xfrm>
        </p:grpSpPr>
        <p:sp>
          <p:nvSpPr>
            <p:cNvPr id="19" name="Freeform 19">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EAFA"/>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456"/>
                </a:lnSpc>
              </a:pPr>
              <a:endParaRPr/>
            </a:p>
          </p:txBody>
        </p:sp>
      </p:grpSp>
      <p:grpSp>
        <p:nvGrpSpPr>
          <p:cNvPr id="21" name="Group 21"/>
          <p:cNvGrpSpPr/>
          <p:nvPr/>
        </p:nvGrpSpPr>
        <p:grpSpPr>
          <a:xfrm>
            <a:off x="4748790" y="6834806"/>
            <a:ext cx="2276295" cy="2276295"/>
            <a:chOff x="0" y="0"/>
            <a:chExt cx="812800" cy="812800"/>
          </a:xfrm>
        </p:grpSpPr>
        <p:sp>
          <p:nvSpPr>
            <p:cNvPr id="22" name="Freeform 22">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EAFA"/>
            </a:solidFill>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456"/>
                </a:lnSpc>
              </a:pPr>
              <a:endParaRPr/>
            </a:p>
          </p:txBody>
        </p:sp>
      </p:grpSp>
      <p:grpSp>
        <p:nvGrpSpPr>
          <p:cNvPr id="24" name="Group 24"/>
          <p:cNvGrpSpPr/>
          <p:nvPr/>
        </p:nvGrpSpPr>
        <p:grpSpPr>
          <a:xfrm>
            <a:off x="7969808" y="6834806"/>
            <a:ext cx="2276295" cy="2276295"/>
            <a:chOff x="0" y="0"/>
            <a:chExt cx="812800" cy="812800"/>
          </a:xfrm>
        </p:grpSpPr>
        <p:sp>
          <p:nvSpPr>
            <p:cNvPr id="25" name="Freeform 25">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EAFA"/>
            </a:solidFill>
          </p:spPr>
          <p:txBody>
            <a:bodyPr/>
            <a:lstStyle/>
            <a:p>
              <a:endParaRPr lang="en-US"/>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456"/>
                </a:lnSpc>
              </a:pPr>
              <a:endParaRPr/>
            </a:p>
          </p:txBody>
        </p:sp>
      </p:grpSp>
      <p:grpSp>
        <p:nvGrpSpPr>
          <p:cNvPr id="27" name="Group 27"/>
          <p:cNvGrpSpPr/>
          <p:nvPr/>
        </p:nvGrpSpPr>
        <p:grpSpPr>
          <a:xfrm>
            <a:off x="11190825" y="6834806"/>
            <a:ext cx="2276295" cy="2276295"/>
            <a:chOff x="0" y="0"/>
            <a:chExt cx="812800" cy="812800"/>
          </a:xfrm>
        </p:grpSpPr>
        <p:sp>
          <p:nvSpPr>
            <p:cNvPr id="28" name="Freeform 28">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EAFA"/>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456"/>
                </a:lnSpc>
              </a:pPr>
              <a:endParaRPr/>
            </a:p>
          </p:txBody>
        </p:sp>
      </p:grpSp>
      <p:sp>
        <p:nvSpPr>
          <p:cNvPr id="30" name="Freeform 30" descr="an illustration of a blood vessel with blood cells trapped"/>
          <p:cNvSpPr/>
          <p:nvPr/>
        </p:nvSpPr>
        <p:spPr>
          <a:xfrm>
            <a:off x="4390377" y="3928807"/>
            <a:ext cx="2818716" cy="1592574"/>
          </a:xfrm>
          <a:custGeom>
            <a:avLst/>
            <a:gdLst/>
            <a:ahLst/>
            <a:cxnLst/>
            <a:rect l="l" t="t" r="r" b="b"/>
            <a:pathLst>
              <a:path w="2818716" h="1592574">
                <a:moveTo>
                  <a:pt x="0" y="0"/>
                </a:moveTo>
                <a:lnTo>
                  <a:pt x="2818716" y="0"/>
                </a:lnTo>
                <a:lnTo>
                  <a:pt x="2818716" y="1592574"/>
                </a:lnTo>
                <a:lnTo>
                  <a:pt x="0" y="15925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1" name="Freeform 31" descr="an illustration of a blood vessel and a drop of blood with cholesterol"/>
          <p:cNvSpPr/>
          <p:nvPr/>
        </p:nvSpPr>
        <p:spPr>
          <a:xfrm>
            <a:off x="7882605" y="3506210"/>
            <a:ext cx="2427129" cy="2430167"/>
          </a:xfrm>
          <a:custGeom>
            <a:avLst/>
            <a:gdLst/>
            <a:ahLst/>
            <a:cxnLst/>
            <a:rect l="l" t="t" r="r" b="b"/>
            <a:pathLst>
              <a:path w="2427129" h="2430167">
                <a:moveTo>
                  <a:pt x="0" y="0"/>
                </a:moveTo>
                <a:lnTo>
                  <a:pt x="2427129" y="0"/>
                </a:lnTo>
                <a:lnTo>
                  <a:pt x="2427129" y="2430166"/>
                </a:lnTo>
                <a:lnTo>
                  <a:pt x="0" y="2430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2" name="Freeform 32" descr="brain"/>
          <p:cNvSpPr/>
          <p:nvPr/>
        </p:nvSpPr>
        <p:spPr>
          <a:xfrm>
            <a:off x="4587653" y="6917228"/>
            <a:ext cx="2621439" cy="2111450"/>
          </a:xfrm>
          <a:custGeom>
            <a:avLst/>
            <a:gdLst/>
            <a:ahLst/>
            <a:cxnLst/>
            <a:rect l="l" t="t" r="r" b="b"/>
            <a:pathLst>
              <a:path w="2621439" h="2111450">
                <a:moveTo>
                  <a:pt x="0" y="0"/>
                </a:moveTo>
                <a:lnTo>
                  <a:pt x="2621440" y="0"/>
                </a:lnTo>
                <a:lnTo>
                  <a:pt x="2621440" y="2111451"/>
                </a:lnTo>
                <a:lnTo>
                  <a:pt x="0" y="21114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3" name="Freeform 33" descr="three lightning bolts on a white background"/>
          <p:cNvSpPr/>
          <p:nvPr/>
        </p:nvSpPr>
        <p:spPr>
          <a:xfrm>
            <a:off x="11310067" y="6935678"/>
            <a:ext cx="2229143" cy="1928209"/>
          </a:xfrm>
          <a:custGeom>
            <a:avLst/>
            <a:gdLst/>
            <a:ahLst/>
            <a:cxnLst/>
            <a:rect l="l" t="t" r="r" b="b"/>
            <a:pathLst>
              <a:path w="2229143" h="1928209">
                <a:moveTo>
                  <a:pt x="0" y="0"/>
                </a:moveTo>
                <a:lnTo>
                  <a:pt x="2229143" y="0"/>
                </a:lnTo>
                <a:lnTo>
                  <a:pt x="2229143" y="1928208"/>
                </a:lnTo>
                <a:lnTo>
                  <a:pt x="0" y="1928208"/>
                </a:lnTo>
                <a:lnTo>
                  <a:pt x="0" y="0"/>
                </a:lnTo>
                <a:close/>
              </a:path>
            </a:pathLst>
          </a:custGeom>
          <a:blipFill>
            <a:blip r:embed="rId11"/>
            <a:stretch>
              <a:fillRect/>
            </a:stretch>
          </a:blipFill>
        </p:spPr>
        <p:txBody>
          <a:bodyPr/>
          <a:lstStyle/>
          <a:p>
            <a:endParaRPr lang="en-US"/>
          </a:p>
        </p:txBody>
      </p:sp>
      <p:sp>
        <p:nvSpPr>
          <p:cNvPr id="34" name="Freeform 34" descr="an illustration of the lungs with a yellow spot on it"/>
          <p:cNvSpPr/>
          <p:nvPr/>
        </p:nvSpPr>
        <p:spPr>
          <a:xfrm>
            <a:off x="8029784" y="6834806"/>
            <a:ext cx="2216319" cy="2122125"/>
          </a:xfrm>
          <a:custGeom>
            <a:avLst/>
            <a:gdLst/>
            <a:ahLst/>
            <a:cxnLst/>
            <a:rect l="l" t="t" r="r" b="b"/>
            <a:pathLst>
              <a:path w="2216319" h="2122125">
                <a:moveTo>
                  <a:pt x="0" y="0"/>
                </a:moveTo>
                <a:lnTo>
                  <a:pt x="2216319" y="0"/>
                </a:lnTo>
                <a:lnTo>
                  <a:pt x="2216319" y="2122125"/>
                </a:lnTo>
                <a:lnTo>
                  <a:pt x="0" y="2122125"/>
                </a:lnTo>
                <a:lnTo>
                  <a:pt x="0" y="0"/>
                </a:lnTo>
                <a:close/>
              </a:path>
            </a:pathLst>
          </a:custGeom>
          <a:blipFill>
            <a:blip r:embed="rId12"/>
            <a:stretch>
              <a:fillRect/>
            </a:stretch>
          </a:blipFill>
        </p:spPr>
        <p:txBody>
          <a:bodyPr/>
          <a:lstStyle/>
          <a:p>
            <a:endParaRPr lang="en-US"/>
          </a:p>
        </p:txBody>
      </p:sp>
      <p:sp>
        <p:nvSpPr>
          <p:cNvPr id="35" name="TextBox 35"/>
          <p:cNvSpPr txBox="1"/>
          <p:nvPr/>
        </p:nvSpPr>
        <p:spPr>
          <a:xfrm>
            <a:off x="5175512" y="5879116"/>
            <a:ext cx="1248445" cy="685165"/>
          </a:xfrm>
          <a:prstGeom prst="rect">
            <a:avLst/>
          </a:prstGeom>
        </p:spPr>
        <p:txBody>
          <a:bodyPr lIns="0" tIns="0" rIns="0" bIns="0" rtlCol="0" anchor="t">
            <a:spAutoFit/>
          </a:bodyPr>
          <a:lstStyle/>
          <a:p>
            <a:pPr algn="ctr">
              <a:lnSpc>
                <a:spcPts val="2800"/>
              </a:lnSpc>
            </a:pPr>
            <a:r>
              <a:rPr lang="en-US" sz="2000" b="1">
                <a:solidFill>
                  <a:srgbClr val="000000"/>
                </a:solidFill>
                <a:latin typeface="Poppins Bold"/>
                <a:ea typeface="Poppins Bold"/>
                <a:cs typeface="Poppins Bold"/>
                <a:sym typeface="Poppins Bold"/>
              </a:rPr>
              <a:t>Warfarin</a:t>
            </a:r>
          </a:p>
          <a:p>
            <a:pPr algn="ctr">
              <a:lnSpc>
                <a:spcPts val="2520"/>
              </a:lnSpc>
            </a:pPr>
            <a:r>
              <a:rPr lang="en-US" sz="1800">
                <a:solidFill>
                  <a:srgbClr val="000000"/>
                </a:solidFill>
                <a:latin typeface="Poppins"/>
                <a:ea typeface="Poppins"/>
                <a:cs typeface="Poppins"/>
                <a:sym typeface="Poppins"/>
              </a:rPr>
              <a:t>Blood clots</a:t>
            </a:r>
          </a:p>
        </p:txBody>
      </p:sp>
      <p:sp>
        <p:nvSpPr>
          <p:cNvPr id="36" name="TextBox 36"/>
          <p:cNvSpPr txBox="1"/>
          <p:nvPr/>
        </p:nvSpPr>
        <p:spPr>
          <a:xfrm>
            <a:off x="2153268" y="828675"/>
            <a:ext cx="14003742" cy="1293495"/>
          </a:xfrm>
          <a:prstGeom prst="rect">
            <a:avLst/>
          </a:prstGeom>
        </p:spPr>
        <p:txBody>
          <a:bodyPr lIns="0" tIns="0" rIns="0" bIns="0" rtlCol="0" anchor="t">
            <a:spAutoFit/>
          </a:bodyPr>
          <a:lstStyle/>
          <a:p>
            <a:pPr algn="ctr">
              <a:lnSpc>
                <a:spcPts val="10080"/>
              </a:lnSpc>
            </a:pPr>
            <a:r>
              <a:rPr lang="en-US" sz="7200" b="1">
                <a:solidFill>
                  <a:srgbClr val="212121"/>
                </a:solidFill>
                <a:latin typeface="Poppins Bold"/>
                <a:ea typeface="Poppins Bold"/>
                <a:cs typeface="Poppins Bold"/>
                <a:sym typeface="Poppins Bold"/>
              </a:rPr>
              <a:t>EXAMPLES OF MEDICATION</a:t>
            </a:r>
          </a:p>
        </p:txBody>
      </p:sp>
      <p:sp>
        <p:nvSpPr>
          <p:cNvPr id="37" name="TextBox 37"/>
          <p:cNvSpPr txBox="1"/>
          <p:nvPr/>
        </p:nvSpPr>
        <p:spPr>
          <a:xfrm>
            <a:off x="1294443" y="2485221"/>
            <a:ext cx="15699114" cy="635000"/>
          </a:xfrm>
          <a:prstGeom prst="rect">
            <a:avLst/>
          </a:prstGeom>
        </p:spPr>
        <p:txBody>
          <a:bodyPr lIns="0" tIns="0" rIns="0" bIns="0" rtlCol="0" anchor="t">
            <a:spAutoFit/>
          </a:bodyPr>
          <a:lstStyle/>
          <a:p>
            <a:pPr algn="ctr">
              <a:lnSpc>
                <a:spcPts val="4900"/>
              </a:lnSpc>
            </a:pPr>
            <a:r>
              <a:rPr lang="en-US" sz="3500">
                <a:solidFill>
                  <a:srgbClr val="000000"/>
                </a:solidFill>
                <a:latin typeface="Poppins"/>
                <a:ea typeface="Poppins"/>
                <a:cs typeface="Poppins"/>
                <a:sym typeface="Poppins"/>
              </a:rPr>
              <a:t>Medications that use a precision medicine approach to treatment:</a:t>
            </a:r>
          </a:p>
        </p:txBody>
      </p:sp>
      <p:sp>
        <p:nvSpPr>
          <p:cNvPr id="38" name="TextBox 38"/>
          <p:cNvSpPr txBox="1"/>
          <p:nvPr/>
        </p:nvSpPr>
        <p:spPr>
          <a:xfrm>
            <a:off x="8225135" y="5911924"/>
            <a:ext cx="1837730" cy="685165"/>
          </a:xfrm>
          <a:prstGeom prst="rect">
            <a:avLst/>
          </a:prstGeom>
        </p:spPr>
        <p:txBody>
          <a:bodyPr lIns="0" tIns="0" rIns="0" bIns="0" rtlCol="0" anchor="t">
            <a:spAutoFit/>
          </a:bodyPr>
          <a:lstStyle/>
          <a:p>
            <a:pPr algn="ctr">
              <a:lnSpc>
                <a:spcPts val="2800"/>
              </a:lnSpc>
            </a:pPr>
            <a:r>
              <a:rPr lang="en-US" sz="2000" b="1">
                <a:solidFill>
                  <a:srgbClr val="000000"/>
                </a:solidFill>
                <a:latin typeface="Poppins Bold"/>
                <a:ea typeface="Poppins Bold"/>
                <a:cs typeface="Poppins Bold"/>
                <a:sym typeface="Poppins Bold"/>
              </a:rPr>
              <a:t>Simvastatin</a:t>
            </a:r>
          </a:p>
          <a:p>
            <a:pPr algn="ctr">
              <a:lnSpc>
                <a:spcPts val="2520"/>
              </a:lnSpc>
            </a:pPr>
            <a:r>
              <a:rPr lang="en-US" sz="1800">
                <a:solidFill>
                  <a:srgbClr val="000000"/>
                </a:solidFill>
                <a:latin typeface="Poppins"/>
                <a:ea typeface="Poppins"/>
                <a:cs typeface="Poppins"/>
                <a:sym typeface="Poppins"/>
              </a:rPr>
              <a:t>High cholesterol</a:t>
            </a:r>
          </a:p>
        </p:txBody>
      </p:sp>
      <p:sp>
        <p:nvSpPr>
          <p:cNvPr id="39" name="TextBox 39"/>
          <p:cNvSpPr txBox="1"/>
          <p:nvPr/>
        </p:nvSpPr>
        <p:spPr>
          <a:xfrm>
            <a:off x="11449771" y="5911924"/>
            <a:ext cx="1758404" cy="685165"/>
          </a:xfrm>
          <a:prstGeom prst="rect">
            <a:avLst/>
          </a:prstGeom>
        </p:spPr>
        <p:txBody>
          <a:bodyPr lIns="0" tIns="0" rIns="0" bIns="0" rtlCol="0" anchor="t">
            <a:spAutoFit/>
          </a:bodyPr>
          <a:lstStyle/>
          <a:p>
            <a:pPr algn="ctr">
              <a:lnSpc>
                <a:spcPts val="2800"/>
              </a:lnSpc>
            </a:pPr>
            <a:r>
              <a:rPr lang="en-US" sz="2000" b="1">
                <a:solidFill>
                  <a:srgbClr val="000000"/>
                </a:solidFill>
                <a:latin typeface="Poppins Bold"/>
                <a:ea typeface="Poppins Bold"/>
                <a:cs typeface="Poppins Bold"/>
                <a:sym typeface="Poppins Bold"/>
              </a:rPr>
              <a:t>Trastuzumab</a:t>
            </a:r>
          </a:p>
          <a:p>
            <a:pPr algn="ctr">
              <a:lnSpc>
                <a:spcPts val="2520"/>
              </a:lnSpc>
            </a:pPr>
            <a:r>
              <a:rPr lang="en-US" sz="1800">
                <a:solidFill>
                  <a:srgbClr val="000000"/>
                </a:solidFill>
                <a:latin typeface="Poppins"/>
                <a:ea typeface="Poppins"/>
                <a:cs typeface="Poppins"/>
                <a:sym typeface="Poppins"/>
              </a:rPr>
              <a:t>Breast cancer</a:t>
            </a:r>
          </a:p>
        </p:txBody>
      </p:sp>
      <p:sp>
        <p:nvSpPr>
          <p:cNvPr id="40" name="TextBox 40"/>
          <p:cNvSpPr txBox="1"/>
          <p:nvPr/>
        </p:nvSpPr>
        <p:spPr>
          <a:xfrm>
            <a:off x="5059594" y="9130151"/>
            <a:ext cx="1731466" cy="685165"/>
          </a:xfrm>
          <a:prstGeom prst="rect">
            <a:avLst/>
          </a:prstGeom>
        </p:spPr>
        <p:txBody>
          <a:bodyPr lIns="0" tIns="0" rIns="0" bIns="0" rtlCol="0" anchor="t">
            <a:spAutoFit/>
          </a:bodyPr>
          <a:lstStyle/>
          <a:p>
            <a:pPr algn="ctr">
              <a:lnSpc>
                <a:spcPts val="2800"/>
              </a:lnSpc>
            </a:pPr>
            <a:r>
              <a:rPr lang="en-US" sz="2000" b="1">
                <a:solidFill>
                  <a:srgbClr val="000000"/>
                </a:solidFill>
                <a:latin typeface="Poppins Bold"/>
                <a:ea typeface="Poppins Bold"/>
                <a:cs typeface="Poppins Bold"/>
                <a:sym typeface="Poppins Bold"/>
              </a:rPr>
              <a:t>Amitriptyline</a:t>
            </a:r>
          </a:p>
          <a:p>
            <a:pPr algn="ctr">
              <a:lnSpc>
                <a:spcPts val="2520"/>
              </a:lnSpc>
            </a:pPr>
            <a:r>
              <a:rPr lang="en-US" sz="1800">
                <a:solidFill>
                  <a:srgbClr val="000000"/>
                </a:solidFill>
                <a:latin typeface="Poppins"/>
                <a:ea typeface="Poppins"/>
                <a:cs typeface="Poppins"/>
                <a:sym typeface="Poppins"/>
              </a:rPr>
              <a:t>Depression</a:t>
            </a:r>
          </a:p>
        </p:txBody>
      </p:sp>
      <p:sp>
        <p:nvSpPr>
          <p:cNvPr id="41" name="TextBox 41"/>
          <p:cNvSpPr txBox="1"/>
          <p:nvPr/>
        </p:nvSpPr>
        <p:spPr>
          <a:xfrm>
            <a:off x="8367020" y="9191625"/>
            <a:ext cx="1576239" cy="685165"/>
          </a:xfrm>
          <a:prstGeom prst="rect">
            <a:avLst/>
          </a:prstGeom>
        </p:spPr>
        <p:txBody>
          <a:bodyPr lIns="0" tIns="0" rIns="0" bIns="0" rtlCol="0" anchor="t">
            <a:spAutoFit/>
          </a:bodyPr>
          <a:lstStyle/>
          <a:p>
            <a:pPr algn="ctr">
              <a:lnSpc>
                <a:spcPts val="2800"/>
              </a:lnSpc>
            </a:pPr>
            <a:r>
              <a:rPr lang="en-US" sz="2000" b="1">
                <a:solidFill>
                  <a:srgbClr val="000000"/>
                </a:solidFill>
                <a:latin typeface="Poppins Bold"/>
                <a:ea typeface="Poppins Bold"/>
                <a:cs typeface="Poppins Bold"/>
                <a:sym typeface="Poppins Bold"/>
              </a:rPr>
              <a:t>Ivacaftor</a:t>
            </a:r>
          </a:p>
          <a:p>
            <a:pPr algn="ctr">
              <a:lnSpc>
                <a:spcPts val="2520"/>
              </a:lnSpc>
            </a:pPr>
            <a:r>
              <a:rPr lang="en-US" sz="1800">
                <a:solidFill>
                  <a:srgbClr val="000000"/>
                </a:solidFill>
                <a:latin typeface="Poppins"/>
                <a:ea typeface="Poppins"/>
                <a:cs typeface="Poppins"/>
                <a:sym typeface="Poppins"/>
              </a:rPr>
              <a:t>Cystic fibrosis</a:t>
            </a:r>
          </a:p>
        </p:txBody>
      </p:sp>
      <p:sp>
        <p:nvSpPr>
          <p:cNvPr id="42" name="TextBox 42"/>
          <p:cNvSpPr txBox="1"/>
          <p:nvPr/>
        </p:nvSpPr>
        <p:spPr>
          <a:xfrm>
            <a:off x="11783673" y="9130151"/>
            <a:ext cx="1281931" cy="685165"/>
          </a:xfrm>
          <a:prstGeom prst="rect">
            <a:avLst/>
          </a:prstGeom>
        </p:spPr>
        <p:txBody>
          <a:bodyPr lIns="0" tIns="0" rIns="0" bIns="0" rtlCol="0" anchor="t">
            <a:spAutoFit/>
          </a:bodyPr>
          <a:lstStyle/>
          <a:p>
            <a:pPr algn="ctr">
              <a:lnSpc>
                <a:spcPts val="2800"/>
              </a:lnSpc>
            </a:pPr>
            <a:r>
              <a:rPr lang="en-US" sz="2000" b="1">
                <a:solidFill>
                  <a:srgbClr val="000000"/>
                </a:solidFill>
                <a:latin typeface="Poppins Bold"/>
                <a:ea typeface="Poppins Bold"/>
                <a:cs typeface="Poppins Bold"/>
                <a:sym typeface="Poppins Bold"/>
              </a:rPr>
              <a:t>Tramadol</a:t>
            </a:r>
          </a:p>
          <a:p>
            <a:pPr algn="ctr">
              <a:lnSpc>
                <a:spcPts val="2520"/>
              </a:lnSpc>
            </a:pPr>
            <a:r>
              <a:rPr lang="en-US" sz="1800">
                <a:solidFill>
                  <a:srgbClr val="000000"/>
                </a:solidFill>
                <a:latin typeface="Poppins"/>
                <a:ea typeface="Poppins"/>
                <a:cs typeface="Poppins"/>
                <a:sym typeface="Poppins"/>
              </a:rPr>
              <a:t>Pain</a:t>
            </a:r>
          </a:p>
        </p:txBody>
      </p:sp>
      <p:sp>
        <p:nvSpPr>
          <p:cNvPr id="43" name="Freeform 43" descr="cancer cell growing over time"/>
          <p:cNvSpPr/>
          <p:nvPr/>
        </p:nvSpPr>
        <p:spPr>
          <a:xfrm>
            <a:off x="10828104" y="3586946"/>
            <a:ext cx="2675061" cy="2156768"/>
          </a:xfrm>
          <a:custGeom>
            <a:avLst/>
            <a:gdLst/>
            <a:ahLst/>
            <a:cxnLst/>
            <a:rect l="l" t="t" r="r" b="b"/>
            <a:pathLst>
              <a:path w="2675061" h="2156768">
                <a:moveTo>
                  <a:pt x="0" y="0"/>
                </a:moveTo>
                <a:lnTo>
                  <a:pt x="2675061" y="0"/>
                </a:lnTo>
                <a:lnTo>
                  <a:pt x="2675061" y="2156769"/>
                </a:lnTo>
                <a:lnTo>
                  <a:pt x="0" y="21567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44" name="Group 44"/>
          <p:cNvGrpSpPr/>
          <p:nvPr/>
        </p:nvGrpSpPr>
        <p:grpSpPr>
          <a:xfrm>
            <a:off x="12360421" y="4499619"/>
            <a:ext cx="812726" cy="643881"/>
            <a:chOff x="0" y="0"/>
            <a:chExt cx="812800" cy="643940"/>
          </a:xfrm>
        </p:grpSpPr>
        <p:sp>
          <p:nvSpPr>
            <p:cNvPr id="45" name="Freeform 45"/>
            <p:cNvSpPr/>
            <p:nvPr/>
          </p:nvSpPr>
          <p:spPr>
            <a:xfrm>
              <a:off x="0" y="0"/>
              <a:ext cx="812800" cy="643940"/>
            </a:xfrm>
            <a:custGeom>
              <a:avLst/>
              <a:gdLst/>
              <a:ahLst/>
              <a:cxnLst/>
              <a:rect l="l" t="t" r="r" b="b"/>
              <a:pathLst>
                <a:path w="812800" h="643940">
                  <a:moveTo>
                    <a:pt x="406400" y="0"/>
                  </a:moveTo>
                  <a:cubicBezTo>
                    <a:pt x="181951" y="0"/>
                    <a:pt x="0" y="144151"/>
                    <a:pt x="0" y="321970"/>
                  </a:cubicBezTo>
                  <a:cubicBezTo>
                    <a:pt x="0" y="499789"/>
                    <a:pt x="181951" y="643940"/>
                    <a:pt x="406400" y="643940"/>
                  </a:cubicBezTo>
                  <a:cubicBezTo>
                    <a:pt x="630849" y="643940"/>
                    <a:pt x="812800" y="499789"/>
                    <a:pt x="812800" y="321970"/>
                  </a:cubicBezTo>
                  <a:cubicBezTo>
                    <a:pt x="812800" y="144151"/>
                    <a:pt x="630849" y="0"/>
                    <a:pt x="406400" y="0"/>
                  </a:cubicBezTo>
                  <a:close/>
                </a:path>
              </a:pathLst>
            </a:custGeom>
            <a:solidFill>
              <a:srgbClr val="C83200"/>
            </a:solidFill>
          </p:spPr>
          <p:txBody>
            <a:bodyPr/>
            <a:lstStyle/>
            <a:p>
              <a:endParaRPr lang="en-US"/>
            </a:p>
          </p:txBody>
        </p:sp>
        <p:sp>
          <p:nvSpPr>
            <p:cNvPr id="46" name="TextBox 46"/>
            <p:cNvSpPr txBox="1"/>
            <p:nvPr/>
          </p:nvSpPr>
          <p:spPr>
            <a:xfrm>
              <a:off x="76200" y="22269"/>
              <a:ext cx="660400" cy="561301"/>
            </a:xfrm>
            <a:prstGeom prst="rect">
              <a:avLst/>
            </a:prstGeom>
          </p:spPr>
          <p:txBody>
            <a:bodyPr lIns="50800" tIns="50800" rIns="50800" bIns="50800" rtlCol="0" anchor="ctr"/>
            <a:lstStyle/>
            <a:p>
              <a:pPr algn="ctr">
                <a:lnSpc>
                  <a:spcPts val="2456"/>
                </a:lnSpc>
              </a:pPr>
              <a:endParaRPr/>
            </a:p>
          </p:txBody>
        </p:sp>
      </p:grpSp>
      <p:grpSp>
        <p:nvGrpSpPr>
          <p:cNvPr id="47" name="Group 47"/>
          <p:cNvGrpSpPr/>
          <p:nvPr/>
        </p:nvGrpSpPr>
        <p:grpSpPr>
          <a:xfrm>
            <a:off x="12766784" y="4877500"/>
            <a:ext cx="406363" cy="534891"/>
            <a:chOff x="0" y="0"/>
            <a:chExt cx="406400" cy="534940"/>
          </a:xfrm>
        </p:grpSpPr>
        <p:sp>
          <p:nvSpPr>
            <p:cNvPr id="48" name="Freeform 48"/>
            <p:cNvSpPr/>
            <p:nvPr/>
          </p:nvSpPr>
          <p:spPr>
            <a:xfrm>
              <a:off x="0" y="0"/>
              <a:ext cx="406400" cy="534940"/>
            </a:xfrm>
            <a:custGeom>
              <a:avLst/>
              <a:gdLst/>
              <a:ahLst/>
              <a:cxnLst/>
              <a:rect l="l" t="t" r="r" b="b"/>
              <a:pathLst>
                <a:path w="406400" h="534940">
                  <a:moveTo>
                    <a:pt x="203200" y="0"/>
                  </a:moveTo>
                  <a:cubicBezTo>
                    <a:pt x="90976" y="0"/>
                    <a:pt x="0" y="119750"/>
                    <a:pt x="0" y="267470"/>
                  </a:cubicBezTo>
                  <a:cubicBezTo>
                    <a:pt x="0" y="415190"/>
                    <a:pt x="90976" y="534940"/>
                    <a:pt x="203200" y="534940"/>
                  </a:cubicBezTo>
                  <a:cubicBezTo>
                    <a:pt x="315424" y="534940"/>
                    <a:pt x="406400" y="415190"/>
                    <a:pt x="406400" y="267470"/>
                  </a:cubicBezTo>
                  <a:cubicBezTo>
                    <a:pt x="406400" y="119750"/>
                    <a:pt x="315424" y="0"/>
                    <a:pt x="203200" y="0"/>
                  </a:cubicBezTo>
                  <a:close/>
                </a:path>
              </a:pathLst>
            </a:custGeom>
            <a:solidFill>
              <a:srgbClr val="C83200"/>
            </a:solidFill>
          </p:spPr>
          <p:txBody>
            <a:bodyPr/>
            <a:lstStyle/>
            <a:p>
              <a:endParaRPr lang="en-US"/>
            </a:p>
          </p:txBody>
        </p:sp>
        <p:sp>
          <p:nvSpPr>
            <p:cNvPr id="49" name="TextBox 49"/>
            <p:cNvSpPr txBox="1"/>
            <p:nvPr/>
          </p:nvSpPr>
          <p:spPr>
            <a:xfrm>
              <a:off x="38100" y="12051"/>
              <a:ext cx="330200" cy="472739"/>
            </a:xfrm>
            <a:prstGeom prst="rect">
              <a:avLst/>
            </a:prstGeom>
          </p:spPr>
          <p:txBody>
            <a:bodyPr lIns="50800" tIns="50800" rIns="50800" bIns="50800" rtlCol="0" anchor="ctr"/>
            <a:lstStyle/>
            <a:p>
              <a:pPr algn="ctr">
                <a:lnSpc>
                  <a:spcPts val="2456"/>
                </a:lnSpc>
              </a:pP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rot="-650159">
            <a:off x="14310232" y="8992131"/>
            <a:ext cx="5366649" cy="5366649"/>
            <a:chOff x="0" y="0"/>
            <a:chExt cx="812800" cy="812800"/>
          </a:xfrm>
        </p:grpSpPr>
        <p:sp>
          <p:nvSpPr>
            <p:cNvPr id="4" name="Freeform 4">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6" name="Group 6"/>
          <p:cNvGrpSpPr/>
          <p:nvPr/>
        </p:nvGrpSpPr>
        <p:grpSpPr>
          <a:xfrm>
            <a:off x="-620053" y="-222664"/>
            <a:ext cx="19281610" cy="406950"/>
            <a:chOff x="0" y="0"/>
            <a:chExt cx="5269612" cy="111218"/>
          </a:xfrm>
        </p:grpSpPr>
        <p:sp>
          <p:nvSpPr>
            <p:cNvPr id="7" name="Freeform 7">
              <a:extLst>
                <a:ext uri="{C183D7F6-B498-43B3-948B-1728B52AA6E4}">
                  <adec:decorative xmlns:adec="http://schemas.microsoft.com/office/drawing/2017/decorative" val="1"/>
                </a:ext>
              </a:extLst>
            </p:cNvPr>
            <p:cNvSpPr/>
            <p:nvPr/>
          </p:nvSpPr>
          <p:spPr>
            <a:xfrm>
              <a:off x="0" y="0"/>
              <a:ext cx="5269612" cy="111218"/>
            </a:xfrm>
            <a:custGeom>
              <a:avLst/>
              <a:gdLst/>
              <a:ahLst/>
              <a:cxnLst/>
              <a:rect l="l" t="t" r="r" b="b"/>
              <a:pathLst>
                <a:path w="5269612" h="111218">
                  <a:moveTo>
                    <a:pt x="0" y="0"/>
                  </a:moveTo>
                  <a:lnTo>
                    <a:pt x="5269612" y="0"/>
                  </a:lnTo>
                  <a:lnTo>
                    <a:pt x="5269612" y="111218"/>
                  </a:lnTo>
                  <a:lnTo>
                    <a:pt x="0" y="111218"/>
                  </a:lnTo>
                  <a:close/>
                </a:path>
              </a:pathLst>
            </a:custGeom>
            <a:solidFill>
              <a:srgbClr val="C6EAFA"/>
            </a:solidFill>
          </p:spPr>
          <p:txBody>
            <a:bodyPr/>
            <a:lstStyle/>
            <a:p>
              <a:endParaRPr lang="en-US"/>
            </a:p>
          </p:txBody>
        </p:sp>
        <p:sp>
          <p:nvSpPr>
            <p:cNvPr id="8" name="TextBox 8"/>
            <p:cNvSpPr txBox="1"/>
            <p:nvPr/>
          </p:nvSpPr>
          <p:spPr>
            <a:xfrm>
              <a:off x="0" y="-28575"/>
              <a:ext cx="5269612" cy="139793"/>
            </a:xfrm>
            <a:prstGeom prst="rect">
              <a:avLst/>
            </a:prstGeom>
          </p:spPr>
          <p:txBody>
            <a:bodyPr lIns="39414" tIns="39414" rIns="39414" bIns="39414" rtlCol="0" anchor="ctr"/>
            <a:lstStyle/>
            <a:p>
              <a:pPr algn="ctr">
                <a:lnSpc>
                  <a:spcPts val="2063"/>
                </a:lnSpc>
              </a:pPr>
              <a:endParaRPr/>
            </a:p>
          </p:txBody>
        </p:sp>
      </p:grpSp>
      <p:grpSp>
        <p:nvGrpSpPr>
          <p:cNvPr id="9" name="Group 9"/>
          <p:cNvGrpSpPr/>
          <p:nvPr/>
        </p:nvGrpSpPr>
        <p:grpSpPr>
          <a:xfrm rot="-10451634">
            <a:off x="13677534" y="-384521"/>
            <a:ext cx="844663" cy="844663"/>
            <a:chOff x="0" y="0"/>
            <a:chExt cx="812800" cy="812800"/>
          </a:xfrm>
        </p:grpSpPr>
        <p:sp>
          <p:nvSpPr>
            <p:cNvPr id="10" name="Freeform 1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12" name="Group 12"/>
          <p:cNvGrpSpPr/>
          <p:nvPr/>
        </p:nvGrpSpPr>
        <p:grpSpPr>
          <a:xfrm>
            <a:off x="2138927" y="3572716"/>
            <a:ext cx="5206924" cy="5206924"/>
            <a:chOff x="0" y="0"/>
            <a:chExt cx="812800" cy="812800"/>
          </a:xfrm>
        </p:grpSpPr>
        <p:sp>
          <p:nvSpPr>
            <p:cNvPr id="13" name="Freeform 13">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EAFA"/>
            </a:soli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456"/>
                </a:lnSpc>
              </a:pPr>
              <a:endParaRPr/>
            </a:p>
          </p:txBody>
        </p:sp>
      </p:grpSp>
      <p:sp>
        <p:nvSpPr>
          <p:cNvPr id="15" name="Freeform 15" descr="an illustration of red blood cells trapped in a blood vessel"/>
          <p:cNvSpPr/>
          <p:nvPr/>
        </p:nvSpPr>
        <p:spPr>
          <a:xfrm>
            <a:off x="1518545" y="4354706"/>
            <a:ext cx="6447687" cy="3642943"/>
          </a:xfrm>
          <a:custGeom>
            <a:avLst/>
            <a:gdLst/>
            <a:ahLst/>
            <a:cxnLst/>
            <a:rect l="l" t="t" r="r" b="b"/>
            <a:pathLst>
              <a:path w="6447687" h="3642943">
                <a:moveTo>
                  <a:pt x="0" y="0"/>
                </a:moveTo>
                <a:lnTo>
                  <a:pt x="6447688" y="0"/>
                </a:lnTo>
                <a:lnTo>
                  <a:pt x="6447688" y="3642944"/>
                </a:lnTo>
                <a:lnTo>
                  <a:pt x="0" y="3642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TextBox 16"/>
          <p:cNvSpPr txBox="1"/>
          <p:nvPr/>
        </p:nvSpPr>
        <p:spPr>
          <a:xfrm>
            <a:off x="2153268" y="828675"/>
            <a:ext cx="14003742" cy="1293495"/>
          </a:xfrm>
          <a:prstGeom prst="rect">
            <a:avLst/>
          </a:prstGeom>
        </p:spPr>
        <p:txBody>
          <a:bodyPr lIns="0" tIns="0" rIns="0" bIns="0" rtlCol="0" anchor="t">
            <a:spAutoFit/>
          </a:bodyPr>
          <a:lstStyle/>
          <a:p>
            <a:pPr algn="ctr">
              <a:lnSpc>
                <a:spcPts val="10080"/>
              </a:lnSpc>
            </a:pPr>
            <a:r>
              <a:rPr lang="en-US" sz="7200" b="1">
                <a:solidFill>
                  <a:srgbClr val="212121"/>
                </a:solidFill>
                <a:latin typeface="Poppins Bold"/>
                <a:ea typeface="Poppins Bold"/>
                <a:cs typeface="Poppins Bold"/>
                <a:sym typeface="Poppins Bold"/>
              </a:rPr>
              <a:t>EXAMPLES OF MEDICATION</a:t>
            </a:r>
          </a:p>
        </p:txBody>
      </p:sp>
      <p:sp>
        <p:nvSpPr>
          <p:cNvPr id="17" name="TextBox 17"/>
          <p:cNvSpPr txBox="1"/>
          <p:nvPr/>
        </p:nvSpPr>
        <p:spPr>
          <a:xfrm>
            <a:off x="1294443" y="2485221"/>
            <a:ext cx="15699114" cy="635000"/>
          </a:xfrm>
          <a:prstGeom prst="rect">
            <a:avLst/>
          </a:prstGeom>
        </p:spPr>
        <p:txBody>
          <a:bodyPr lIns="0" tIns="0" rIns="0" bIns="0" rtlCol="0" anchor="t">
            <a:spAutoFit/>
          </a:bodyPr>
          <a:lstStyle/>
          <a:p>
            <a:pPr algn="ctr">
              <a:lnSpc>
                <a:spcPts val="4900"/>
              </a:lnSpc>
            </a:pPr>
            <a:r>
              <a:rPr lang="en-US" sz="3500">
                <a:solidFill>
                  <a:srgbClr val="000000"/>
                </a:solidFill>
                <a:latin typeface="Poppins"/>
                <a:ea typeface="Poppins"/>
                <a:cs typeface="Poppins"/>
                <a:sym typeface="Poppins"/>
              </a:rPr>
              <a:t>Let’s take a closer look at </a:t>
            </a:r>
            <a:r>
              <a:rPr lang="en-US" sz="3500" b="1">
                <a:solidFill>
                  <a:srgbClr val="000000"/>
                </a:solidFill>
                <a:latin typeface="Poppins Bold"/>
                <a:ea typeface="Poppins Bold"/>
                <a:cs typeface="Poppins Bold"/>
                <a:sym typeface="Poppins Bold"/>
              </a:rPr>
              <a:t>Warfarin</a:t>
            </a:r>
            <a:r>
              <a:rPr lang="en-US" sz="3500">
                <a:solidFill>
                  <a:srgbClr val="000000"/>
                </a:solidFill>
                <a:latin typeface="Poppins"/>
                <a:ea typeface="Poppins"/>
                <a:cs typeface="Poppins"/>
                <a:sym typeface="Poppins"/>
              </a:rPr>
              <a:t>: a drug used to treat </a:t>
            </a:r>
            <a:r>
              <a:rPr lang="en-US" sz="3500" b="1">
                <a:solidFill>
                  <a:srgbClr val="000000"/>
                </a:solidFill>
                <a:latin typeface="Poppins Bold"/>
                <a:ea typeface="Poppins Bold"/>
                <a:cs typeface="Poppins Bold"/>
                <a:sym typeface="Poppins Bold"/>
              </a:rPr>
              <a:t>blood clots</a:t>
            </a:r>
            <a:r>
              <a:rPr lang="en-US" sz="3500">
                <a:solidFill>
                  <a:srgbClr val="000000"/>
                </a:solidFill>
                <a:latin typeface="Poppins"/>
                <a:ea typeface="Poppins"/>
                <a:cs typeface="Poppins"/>
                <a:sym typeface="Poppins"/>
              </a:rPr>
              <a:t>.</a:t>
            </a:r>
          </a:p>
        </p:txBody>
      </p:sp>
      <p:sp>
        <p:nvSpPr>
          <p:cNvPr id="18" name="TextBox 18"/>
          <p:cNvSpPr txBox="1"/>
          <p:nvPr/>
        </p:nvSpPr>
        <p:spPr>
          <a:xfrm>
            <a:off x="8128559" y="3760003"/>
            <a:ext cx="9130741" cy="1609725"/>
          </a:xfrm>
          <a:prstGeom prst="rect">
            <a:avLst/>
          </a:prstGeom>
        </p:spPr>
        <p:txBody>
          <a:bodyPr lIns="0" tIns="0" rIns="0" bIns="0" rtlCol="0" anchor="t">
            <a:spAutoFit/>
          </a:bodyPr>
          <a:lstStyle/>
          <a:p>
            <a:pPr marL="647700" lvl="1" indent="-323850" algn="l">
              <a:lnSpc>
                <a:spcPts val="4200"/>
              </a:lnSpc>
              <a:buFont typeface="Arial"/>
              <a:buChar char="•"/>
            </a:pPr>
            <a:r>
              <a:rPr lang="en-US" sz="3000" b="1">
                <a:solidFill>
                  <a:srgbClr val="000000"/>
                </a:solidFill>
                <a:latin typeface="Poppins Bold"/>
                <a:ea typeface="Poppins Bold"/>
                <a:cs typeface="Poppins Bold"/>
                <a:sym typeface="Poppins Bold"/>
              </a:rPr>
              <a:t>How it works: </a:t>
            </a:r>
            <a:r>
              <a:rPr lang="en-US" sz="3000">
                <a:solidFill>
                  <a:srgbClr val="000000"/>
                </a:solidFill>
                <a:latin typeface="Poppins"/>
                <a:ea typeface="Poppins"/>
                <a:cs typeface="Poppins"/>
                <a:sym typeface="Poppins"/>
              </a:rPr>
              <a:t>It blocks the liver's ability to use Vitamin K, an essential nutrient for creating blood-clotting proteins.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rot="-650159">
            <a:off x="14310232" y="8992131"/>
            <a:ext cx="5366649" cy="5366649"/>
            <a:chOff x="0" y="0"/>
            <a:chExt cx="812800" cy="812800"/>
          </a:xfrm>
        </p:grpSpPr>
        <p:sp>
          <p:nvSpPr>
            <p:cNvPr id="4" name="Freeform 4">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6" name="Group 6"/>
          <p:cNvGrpSpPr/>
          <p:nvPr/>
        </p:nvGrpSpPr>
        <p:grpSpPr>
          <a:xfrm>
            <a:off x="-620053" y="-222664"/>
            <a:ext cx="19281610" cy="406950"/>
            <a:chOff x="0" y="0"/>
            <a:chExt cx="5269612" cy="111218"/>
          </a:xfrm>
        </p:grpSpPr>
        <p:sp>
          <p:nvSpPr>
            <p:cNvPr id="7" name="Freeform 7">
              <a:extLst>
                <a:ext uri="{C183D7F6-B498-43B3-948B-1728B52AA6E4}">
                  <adec:decorative xmlns:adec="http://schemas.microsoft.com/office/drawing/2017/decorative" val="1"/>
                </a:ext>
              </a:extLst>
            </p:cNvPr>
            <p:cNvSpPr/>
            <p:nvPr/>
          </p:nvSpPr>
          <p:spPr>
            <a:xfrm>
              <a:off x="0" y="0"/>
              <a:ext cx="5269612" cy="111218"/>
            </a:xfrm>
            <a:custGeom>
              <a:avLst/>
              <a:gdLst/>
              <a:ahLst/>
              <a:cxnLst/>
              <a:rect l="l" t="t" r="r" b="b"/>
              <a:pathLst>
                <a:path w="5269612" h="111218">
                  <a:moveTo>
                    <a:pt x="0" y="0"/>
                  </a:moveTo>
                  <a:lnTo>
                    <a:pt x="5269612" y="0"/>
                  </a:lnTo>
                  <a:lnTo>
                    <a:pt x="5269612" y="111218"/>
                  </a:lnTo>
                  <a:lnTo>
                    <a:pt x="0" y="111218"/>
                  </a:lnTo>
                  <a:close/>
                </a:path>
              </a:pathLst>
            </a:custGeom>
            <a:solidFill>
              <a:srgbClr val="C6EAFA"/>
            </a:solidFill>
          </p:spPr>
          <p:txBody>
            <a:bodyPr/>
            <a:lstStyle/>
            <a:p>
              <a:endParaRPr lang="en-US"/>
            </a:p>
          </p:txBody>
        </p:sp>
        <p:sp>
          <p:nvSpPr>
            <p:cNvPr id="8" name="TextBox 8"/>
            <p:cNvSpPr txBox="1"/>
            <p:nvPr/>
          </p:nvSpPr>
          <p:spPr>
            <a:xfrm>
              <a:off x="0" y="-28575"/>
              <a:ext cx="5269612" cy="139793"/>
            </a:xfrm>
            <a:prstGeom prst="rect">
              <a:avLst/>
            </a:prstGeom>
          </p:spPr>
          <p:txBody>
            <a:bodyPr lIns="39414" tIns="39414" rIns="39414" bIns="39414" rtlCol="0" anchor="ctr"/>
            <a:lstStyle/>
            <a:p>
              <a:pPr algn="ctr">
                <a:lnSpc>
                  <a:spcPts val="2063"/>
                </a:lnSpc>
              </a:pPr>
              <a:endParaRPr/>
            </a:p>
          </p:txBody>
        </p:sp>
      </p:grpSp>
      <p:grpSp>
        <p:nvGrpSpPr>
          <p:cNvPr id="9" name="Group 9"/>
          <p:cNvGrpSpPr/>
          <p:nvPr/>
        </p:nvGrpSpPr>
        <p:grpSpPr>
          <a:xfrm rot="-10451634">
            <a:off x="13677534" y="-384521"/>
            <a:ext cx="844663" cy="844663"/>
            <a:chOff x="0" y="0"/>
            <a:chExt cx="812800" cy="812800"/>
          </a:xfrm>
        </p:grpSpPr>
        <p:sp>
          <p:nvSpPr>
            <p:cNvPr id="10" name="Freeform 1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2" name="TextBox 12"/>
          <p:cNvSpPr txBox="1"/>
          <p:nvPr/>
        </p:nvSpPr>
        <p:spPr>
          <a:xfrm>
            <a:off x="2153268" y="828675"/>
            <a:ext cx="14003742" cy="1293495"/>
          </a:xfrm>
          <a:prstGeom prst="rect">
            <a:avLst/>
          </a:prstGeom>
        </p:spPr>
        <p:txBody>
          <a:bodyPr lIns="0" tIns="0" rIns="0" bIns="0" rtlCol="0" anchor="t">
            <a:spAutoFit/>
          </a:bodyPr>
          <a:lstStyle/>
          <a:p>
            <a:pPr algn="ctr">
              <a:lnSpc>
                <a:spcPts val="10080"/>
              </a:lnSpc>
            </a:pPr>
            <a:r>
              <a:rPr lang="en-US" sz="7200" b="1">
                <a:solidFill>
                  <a:srgbClr val="212121"/>
                </a:solidFill>
                <a:latin typeface="Poppins Bold"/>
                <a:ea typeface="Poppins Bold"/>
                <a:cs typeface="Poppins Bold"/>
                <a:sym typeface="Poppins Bold"/>
              </a:rPr>
              <a:t>EXAMPLES OF MEDICATION</a:t>
            </a:r>
          </a:p>
        </p:txBody>
      </p:sp>
      <p:sp>
        <p:nvSpPr>
          <p:cNvPr id="13" name="TextBox 13"/>
          <p:cNvSpPr txBox="1"/>
          <p:nvPr/>
        </p:nvSpPr>
        <p:spPr>
          <a:xfrm>
            <a:off x="1294443" y="2485221"/>
            <a:ext cx="15699114" cy="635000"/>
          </a:xfrm>
          <a:prstGeom prst="rect">
            <a:avLst/>
          </a:prstGeom>
        </p:spPr>
        <p:txBody>
          <a:bodyPr lIns="0" tIns="0" rIns="0" bIns="0" rtlCol="0" anchor="t">
            <a:spAutoFit/>
          </a:bodyPr>
          <a:lstStyle/>
          <a:p>
            <a:pPr algn="ctr">
              <a:lnSpc>
                <a:spcPts val="4900"/>
              </a:lnSpc>
            </a:pPr>
            <a:r>
              <a:rPr lang="en-US" sz="3500">
                <a:solidFill>
                  <a:srgbClr val="000000"/>
                </a:solidFill>
                <a:latin typeface="Poppins"/>
                <a:ea typeface="Poppins"/>
                <a:cs typeface="Poppins"/>
                <a:sym typeface="Poppins"/>
              </a:rPr>
              <a:t>Let’s take a closer look at </a:t>
            </a:r>
            <a:r>
              <a:rPr lang="en-US" sz="3500" b="1">
                <a:solidFill>
                  <a:srgbClr val="000000"/>
                </a:solidFill>
                <a:latin typeface="Poppins Bold"/>
                <a:ea typeface="Poppins Bold"/>
                <a:cs typeface="Poppins Bold"/>
                <a:sym typeface="Poppins Bold"/>
              </a:rPr>
              <a:t>Warfarin</a:t>
            </a:r>
            <a:r>
              <a:rPr lang="en-US" sz="3500">
                <a:solidFill>
                  <a:srgbClr val="000000"/>
                </a:solidFill>
                <a:latin typeface="Poppins"/>
                <a:ea typeface="Poppins"/>
                <a:cs typeface="Poppins"/>
                <a:sym typeface="Poppins"/>
              </a:rPr>
              <a:t>: a drug used to treat </a:t>
            </a:r>
            <a:r>
              <a:rPr lang="en-US" sz="3500" b="1">
                <a:solidFill>
                  <a:srgbClr val="000000"/>
                </a:solidFill>
                <a:latin typeface="Poppins Bold"/>
                <a:ea typeface="Poppins Bold"/>
                <a:cs typeface="Poppins Bold"/>
                <a:sym typeface="Poppins Bold"/>
              </a:rPr>
              <a:t>blood clots</a:t>
            </a:r>
            <a:r>
              <a:rPr lang="en-US" sz="3500">
                <a:solidFill>
                  <a:srgbClr val="000000"/>
                </a:solidFill>
                <a:latin typeface="Poppins"/>
                <a:ea typeface="Poppins"/>
                <a:cs typeface="Poppins"/>
                <a:sym typeface="Poppins"/>
              </a:rPr>
              <a:t>.</a:t>
            </a:r>
          </a:p>
        </p:txBody>
      </p:sp>
      <p:sp>
        <p:nvSpPr>
          <p:cNvPr id="14" name="TextBox 14"/>
          <p:cNvSpPr txBox="1"/>
          <p:nvPr/>
        </p:nvSpPr>
        <p:spPr>
          <a:xfrm>
            <a:off x="8128559" y="3760003"/>
            <a:ext cx="9130741" cy="3381375"/>
          </a:xfrm>
          <a:prstGeom prst="rect">
            <a:avLst/>
          </a:prstGeom>
        </p:spPr>
        <p:txBody>
          <a:bodyPr lIns="0" tIns="0" rIns="0" bIns="0" rtlCol="0" anchor="t">
            <a:spAutoFit/>
          </a:bodyPr>
          <a:lstStyle/>
          <a:p>
            <a:pPr marL="647700" lvl="1" indent="-323850" algn="l">
              <a:lnSpc>
                <a:spcPts val="4200"/>
              </a:lnSpc>
              <a:buFont typeface="Arial"/>
              <a:buChar char="•"/>
            </a:pPr>
            <a:r>
              <a:rPr lang="en-US" sz="3000" b="1">
                <a:solidFill>
                  <a:srgbClr val="D6D6D6"/>
                </a:solidFill>
                <a:latin typeface="Poppins Bold"/>
                <a:ea typeface="Poppins Bold"/>
                <a:cs typeface="Poppins Bold"/>
                <a:sym typeface="Poppins Bold"/>
              </a:rPr>
              <a:t>How it works: </a:t>
            </a:r>
            <a:r>
              <a:rPr lang="en-US" sz="3000">
                <a:solidFill>
                  <a:srgbClr val="D6D6D6"/>
                </a:solidFill>
                <a:latin typeface="Poppins"/>
                <a:ea typeface="Poppins"/>
                <a:cs typeface="Poppins"/>
                <a:sym typeface="Poppins"/>
              </a:rPr>
              <a:t>It blocks the liver's ability to use Vitamin K, an essential nutrient for creating blood-clotting proteins.</a:t>
            </a:r>
          </a:p>
          <a:p>
            <a:pPr algn="l">
              <a:lnSpc>
                <a:spcPts val="1399"/>
              </a:lnSpc>
            </a:pPr>
            <a:endParaRPr lang="en-US" sz="3000">
              <a:solidFill>
                <a:srgbClr val="D6D6D6"/>
              </a:solidFill>
              <a:latin typeface="Poppins"/>
              <a:ea typeface="Poppins"/>
              <a:cs typeface="Poppins"/>
              <a:sym typeface="Poppins"/>
            </a:endParaRPr>
          </a:p>
          <a:p>
            <a:pPr marL="647700" lvl="1" indent="-323850" algn="l">
              <a:lnSpc>
                <a:spcPts val="4200"/>
              </a:lnSpc>
              <a:buFont typeface="Arial"/>
              <a:buChar char="•"/>
            </a:pPr>
            <a:r>
              <a:rPr lang="en-US" sz="3000" b="1">
                <a:solidFill>
                  <a:srgbClr val="000000"/>
                </a:solidFill>
                <a:latin typeface="Poppins Bold"/>
                <a:ea typeface="Poppins Bold"/>
                <a:cs typeface="Poppins Bold"/>
                <a:sym typeface="Poppins Bold"/>
              </a:rPr>
              <a:t>Dosing:</a:t>
            </a:r>
            <a:r>
              <a:rPr lang="en-US" sz="3000">
                <a:solidFill>
                  <a:srgbClr val="000000"/>
                </a:solidFill>
                <a:latin typeface="Poppins"/>
                <a:ea typeface="Poppins"/>
                <a:cs typeface="Poppins"/>
                <a:sym typeface="Poppins"/>
              </a:rPr>
              <a:t> If too high, it can cause dangerous bleeding. If too low, it won't be effective at preventing clots.</a:t>
            </a:r>
          </a:p>
        </p:txBody>
      </p:sp>
      <p:grpSp>
        <p:nvGrpSpPr>
          <p:cNvPr id="15" name="Group 15"/>
          <p:cNvGrpSpPr/>
          <p:nvPr/>
        </p:nvGrpSpPr>
        <p:grpSpPr>
          <a:xfrm>
            <a:off x="2138927" y="3572716"/>
            <a:ext cx="5206924" cy="5206924"/>
            <a:chOff x="0" y="0"/>
            <a:chExt cx="812800" cy="812800"/>
          </a:xfrm>
        </p:grpSpPr>
        <p:sp>
          <p:nvSpPr>
            <p:cNvPr id="16" name="Freeform 1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EAFA"/>
            </a:soli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456"/>
                </a:lnSpc>
              </a:pPr>
              <a:endParaRPr/>
            </a:p>
          </p:txBody>
        </p:sp>
      </p:grpSp>
      <p:sp>
        <p:nvSpPr>
          <p:cNvPr id="18" name="Freeform 18" descr="an illustration of red blood cells trapped in a blood vessel"/>
          <p:cNvSpPr/>
          <p:nvPr/>
        </p:nvSpPr>
        <p:spPr>
          <a:xfrm>
            <a:off x="1518545" y="4354706"/>
            <a:ext cx="6447687" cy="3642943"/>
          </a:xfrm>
          <a:custGeom>
            <a:avLst/>
            <a:gdLst/>
            <a:ahLst/>
            <a:cxnLst/>
            <a:rect l="l" t="t" r="r" b="b"/>
            <a:pathLst>
              <a:path w="6447687" h="3642943">
                <a:moveTo>
                  <a:pt x="0" y="0"/>
                </a:moveTo>
                <a:lnTo>
                  <a:pt x="6447688" y="0"/>
                </a:lnTo>
                <a:lnTo>
                  <a:pt x="6447688" y="3642944"/>
                </a:lnTo>
                <a:lnTo>
                  <a:pt x="0" y="3642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rot="-650159">
            <a:off x="14310232" y="8992131"/>
            <a:ext cx="5366649" cy="5366649"/>
            <a:chOff x="0" y="0"/>
            <a:chExt cx="812800" cy="812800"/>
          </a:xfrm>
        </p:grpSpPr>
        <p:sp>
          <p:nvSpPr>
            <p:cNvPr id="4" name="Freeform 4">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6" name="Group 6"/>
          <p:cNvGrpSpPr/>
          <p:nvPr/>
        </p:nvGrpSpPr>
        <p:grpSpPr>
          <a:xfrm>
            <a:off x="-620053" y="-222664"/>
            <a:ext cx="19281610" cy="406950"/>
            <a:chOff x="0" y="0"/>
            <a:chExt cx="5269612" cy="111218"/>
          </a:xfrm>
        </p:grpSpPr>
        <p:sp>
          <p:nvSpPr>
            <p:cNvPr id="7" name="Freeform 7">
              <a:extLst>
                <a:ext uri="{C183D7F6-B498-43B3-948B-1728B52AA6E4}">
                  <adec:decorative xmlns:adec="http://schemas.microsoft.com/office/drawing/2017/decorative" val="1"/>
                </a:ext>
              </a:extLst>
            </p:cNvPr>
            <p:cNvSpPr/>
            <p:nvPr/>
          </p:nvSpPr>
          <p:spPr>
            <a:xfrm>
              <a:off x="0" y="0"/>
              <a:ext cx="5269612" cy="111218"/>
            </a:xfrm>
            <a:custGeom>
              <a:avLst/>
              <a:gdLst/>
              <a:ahLst/>
              <a:cxnLst/>
              <a:rect l="l" t="t" r="r" b="b"/>
              <a:pathLst>
                <a:path w="5269612" h="111218">
                  <a:moveTo>
                    <a:pt x="0" y="0"/>
                  </a:moveTo>
                  <a:lnTo>
                    <a:pt x="5269612" y="0"/>
                  </a:lnTo>
                  <a:lnTo>
                    <a:pt x="5269612" y="111218"/>
                  </a:lnTo>
                  <a:lnTo>
                    <a:pt x="0" y="111218"/>
                  </a:lnTo>
                  <a:close/>
                </a:path>
              </a:pathLst>
            </a:custGeom>
            <a:solidFill>
              <a:srgbClr val="C6EAFA"/>
            </a:solidFill>
          </p:spPr>
          <p:txBody>
            <a:bodyPr/>
            <a:lstStyle/>
            <a:p>
              <a:endParaRPr lang="en-US"/>
            </a:p>
          </p:txBody>
        </p:sp>
        <p:sp>
          <p:nvSpPr>
            <p:cNvPr id="8" name="TextBox 8"/>
            <p:cNvSpPr txBox="1"/>
            <p:nvPr/>
          </p:nvSpPr>
          <p:spPr>
            <a:xfrm>
              <a:off x="0" y="-28575"/>
              <a:ext cx="5269612" cy="139793"/>
            </a:xfrm>
            <a:prstGeom prst="rect">
              <a:avLst/>
            </a:prstGeom>
          </p:spPr>
          <p:txBody>
            <a:bodyPr lIns="39414" tIns="39414" rIns="39414" bIns="39414" rtlCol="0" anchor="ctr"/>
            <a:lstStyle/>
            <a:p>
              <a:pPr algn="ctr">
                <a:lnSpc>
                  <a:spcPts val="2063"/>
                </a:lnSpc>
              </a:pPr>
              <a:endParaRPr/>
            </a:p>
          </p:txBody>
        </p:sp>
      </p:grpSp>
      <p:grpSp>
        <p:nvGrpSpPr>
          <p:cNvPr id="9" name="Group 9"/>
          <p:cNvGrpSpPr/>
          <p:nvPr/>
        </p:nvGrpSpPr>
        <p:grpSpPr>
          <a:xfrm rot="-10451634">
            <a:off x="13677534" y="-384521"/>
            <a:ext cx="844663" cy="844663"/>
            <a:chOff x="0" y="0"/>
            <a:chExt cx="812800" cy="812800"/>
          </a:xfrm>
        </p:grpSpPr>
        <p:sp>
          <p:nvSpPr>
            <p:cNvPr id="10" name="Freeform 1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2" name="TextBox 12"/>
          <p:cNvSpPr txBox="1"/>
          <p:nvPr/>
        </p:nvSpPr>
        <p:spPr>
          <a:xfrm>
            <a:off x="2153268" y="828675"/>
            <a:ext cx="14003742" cy="1293495"/>
          </a:xfrm>
          <a:prstGeom prst="rect">
            <a:avLst/>
          </a:prstGeom>
        </p:spPr>
        <p:txBody>
          <a:bodyPr lIns="0" tIns="0" rIns="0" bIns="0" rtlCol="0" anchor="t">
            <a:spAutoFit/>
          </a:bodyPr>
          <a:lstStyle/>
          <a:p>
            <a:pPr algn="ctr">
              <a:lnSpc>
                <a:spcPts val="10080"/>
              </a:lnSpc>
            </a:pPr>
            <a:r>
              <a:rPr lang="en-US" sz="7200" b="1">
                <a:solidFill>
                  <a:srgbClr val="212121"/>
                </a:solidFill>
                <a:latin typeface="Poppins Bold"/>
                <a:ea typeface="Poppins Bold"/>
                <a:cs typeface="Poppins Bold"/>
                <a:sym typeface="Poppins Bold"/>
              </a:rPr>
              <a:t>EXAMPLES OF MEDICATION</a:t>
            </a:r>
          </a:p>
        </p:txBody>
      </p:sp>
      <p:sp>
        <p:nvSpPr>
          <p:cNvPr id="13" name="TextBox 13"/>
          <p:cNvSpPr txBox="1"/>
          <p:nvPr/>
        </p:nvSpPr>
        <p:spPr>
          <a:xfrm>
            <a:off x="1294443" y="2485221"/>
            <a:ext cx="15699114" cy="635000"/>
          </a:xfrm>
          <a:prstGeom prst="rect">
            <a:avLst/>
          </a:prstGeom>
        </p:spPr>
        <p:txBody>
          <a:bodyPr lIns="0" tIns="0" rIns="0" bIns="0" rtlCol="0" anchor="t">
            <a:spAutoFit/>
          </a:bodyPr>
          <a:lstStyle/>
          <a:p>
            <a:pPr algn="ctr">
              <a:lnSpc>
                <a:spcPts val="4900"/>
              </a:lnSpc>
            </a:pPr>
            <a:r>
              <a:rPr lang="en-US" sz="3500">
                <a:solidFill>
                  <a:srgbClr val="000000"/>
                </a:solidFill>
                <a:latin typeface="Poppins"/>
                <a:ea typeface="Poppins"/>
                <a:cs typeface="Poppins"/>
                <a:sym typeface="Poppins"/>
              </a:rPr>
              <a:t>Let’s take a closer look at </a:t>
            </a:r>
            <a:r>
              <a:rPr lang="en-US" sz="3500" b="1">
                <a:solidFill>
                  <a:srgbClr val="000000"/>
                </a:solidFill>
                <a:latin typeface="Poppins Bold"/>
                <a:ea typeface="Poppins Bold"/>
                <a:cs typeface="Poppins Bold"/>
                <a:sym typeface="Poppins Bold"/>
              </a:rPr>
              <a:t>Warfarin</a:t>
            </a:r>
            <a:r>
              <a:rPr lang="en-US" sz="3500">
                <a:solidFill>
                  <a:srgbClr val="000000"/>
                </a:solidFill>
                <a:latin typeface="Poppins"/>
                <a:ea typeface="Poppins"/>
                <a:cs typeface="Poppins"/>
                <a:sym typeface="Poppins"/>
              </a:rPr>
              <a:t>: a drug used to treat </a:t>
            </a:r>
            <a:r>
              <a:rPr lang="en-US" sz="3500" b="1">
                <a:solidFill>
                  <a:srgbClr val="000000"/>
                </a:solidFill>
                <a:latin typeface="Poppins Bold"/>
                <a:ea typeface="Poppins Bold"/>
                <a:cs typeface="Poppins Bold"/>
                <a:sym typeface="Poppins Bold"/>
              </a:rPr>
              <a:t>blood clots</a:t>
            </a:r>
            <a:r>
              <a:rPr lang="en-US" sz="3500">
                <a:solidFill>
                  <a:srgbClr val="000000"/>
                </a:solidFill>
                <a:latin typeface="Poppins"/>
                <a:ea typeface="Poppins"/>
                <a:cs typeface="Poppins"/>
                <a:sym typeface="Poppins"/>
              </a:rPr>
              <a:t>.</a:t>
            </a:r>
          </a:p>
        </p:txBody>
      </p:sp>
      <p:sp>
        <p:nvSpPr>
          <p:cNvPr id="14" name="TextBox 14"/>
          <p:cNvSpPr txBox="1"/>
          <p:nvPr/>
        </p:nvSpPr>
        <p:spPr>
          <a:xfrm>
            <a:off x="8128559" y="3760003"/>
            <a:ext cx="9130741" cy="5153025"/>
          </a:xfrm>
          <a:prstGeom prst="rect">
            <a:avLst/>
          </a:prstGeom>
        </p:spPr>
        <p:txBody>
          <a:bodyPr lIns="0" tIns="0" rIns="0" bIns="0" rtlCol="0" anchor="t">
            <a:spAutoFit/>
          </a:bodyPr>
          <a:lstStyle/>
          <a:p>
            <a:pPr marL="647700" lvl="1" indent="-323850" algn="l">
              <a:lnSpc>
                <a:spcPts val="4200"/>
              </a:lnSpc>
              <a:buFont typeface="Arial"/>
              <a:buChar char="•"/>
            </a:pPr>
            <a:r>
              <a:rPr lang="en-US" sz="3000" b="1">
                <a:solidFill>
                  <a:srgbClr val="D6D6D6"/>
                </a:solidFill>
                <a:latin typeface="Poppins Bold"/>
                <a:ea typeface="Poppins Bold"/>
                <a:cs typeface="Poppins Bold"/>
                <a:sym typeface="Poppins Bold"/>
              </a:rPr>
              <a:t>How it works: </a:t>
            </a:r>
            <a:r>
              <a:rPr lang="en-US" sz="3000">
                <a:solidFill>
                  <a:srgbClr val="D6D6D6"/>
                </a:solidFill>
                <a:latin typeface="Poppins"/>
                <a:ea typeface="Poppins"/>
                <a:cs typeface="Poppins"/>
                <a:sym typeface="Poppins"/>
              </a:rPr>
              <a:t>It blocks the liver's ability to use Vitamin K, an essential nutrient for creating blood-clotting proteins.</a:t>
            </a:r>
          </a:p>
          <a:p>
            <a:pPr algn="l">
              <a:lnSpc>
                <a:spcPts val="1399"/>
              </a:lnSpc>
            </a:pPr>
            <a:endParaRPr lang="en-US" sz="3000">
              <a:solidFill>
                <a:srgbClr val="D6D6D6"/>
              </a:solidFill>
              <a:latin typeface="Poppins"/>
              <a:ea typeface="Poppins"/>
              <a:cs typeface="Poppins"/>
              <a:sym typeface="Poppins"/>
            </a:endParaRPr>
          </a:p>
          <a:p>
            <a:pPr marL="647700" lvl="1" indent="-323850" algn="l">
              <a:lnSpc>
                <a:spcPts val="4200"/>
              </a:lnSpc>
              <a:buFont typeface="Arial"/>
              <a:buChar char="•"/>
            </a:pPr>
            <a:r>
              <a:rPr lang="en-US" sz="3000" b="1">
                <a:solidFill>
                  <a:srgbClr val="D6D6D6"/>
                </a:solidFill>
                <a:latin typeface="Poppins Bold"/>
                <a:ea typeface="Poppins Bold"/>
                <a:cs typeface="Poppins Bold"/>
                <a:sym typeface="Poppins Bold"/>
              </a:rPr>
              <a:t>Dosing:</a:t>
            </a:r>
            <a:r>
              <a:rPr lang="en-US" sz="3000">
                <a:solidFill>
                  <a:srgbClr val="D6D6D6"/>
                </a:solidFill>
                <a:latin typeface="Poppins"/>
                <a:ea typeface="Poppins"/>
                <a:cs typeface="Poppins"/>
                <a:sym typeface="Poppins"/>
              </a:rPr>
              <a:t> If too high, it can cause dangerous bleeding. If too low, it won't be effective at preventing clots.</a:t>
            </a:r>
          </a:p>
          <a:p>
            <a:pPr algn="l">
              <a:lnSpc>
                <a:spcPts val="1399"/>
              </a:lnSpc>
            </a:pPr>
            <a:endParaRPr lang="en-US" sz="3000">
              <a:solidFill>
                <a:srgbClr val="D6D6D6"/>
              </a:solidFill>
              <a:latin typeface="Poppins"/>
              <a:ea typeface="Poppins"/>
              <a:cs typeface="Poppins"/>
              <a:sym typeface="Poppins"/>
            </a:endParaRPr>
          </a:p>
          <a:p>
            <a:pPr marL="647700" lvl="1" indent="-323850" algn="l">
              <a:lnSpc>
                <a:spcPts val="4200"/>
              </a:lnSpc>
              <a:buFont typeface="Arial"/>
              <a:buChar char="•"/>
            </a:pPr>
            <a:r>
              <a:rPr lang="en-US" sz="3000" b="1">
                <a:solidFill>
                  <a:srgbClr val="000000"/>
                </a:solidFill>
                <a:latin typeface="Poppins Bold"/>
                <a:ea typeface="Poppins Bold"/>
                <a:cs typeface="Poppins Bold"/>
                <a:sym typeface="Poppins Bold"/>
              </a:rPr>
              <a:t>Genetics: </a:t>
            </a:r>
            <a:r>
              <a:rPr lang="en-US" sz="3000">
                <a:solidFill>
                  <a:srgbClr val="000000"/>
                </a:solidFill>
                <a:latin typeface="Poppins"/>
                <a:ea typeface="Poppins"/>
                <a:cs typeface="Poppins"/>
                <a:sym typeface="Poppins"/>
              </a:rPr>
              <a:t>Variations in genes such as </a:t>
            </a:r>
            <a:r>
              <a:rPr lang="en-US" sz="3000" i="1">
                <a:solidFill>
                  <a:srgbClr val="000000"/>
                </a:solidFill>
                <a:latin typeface="Poppins Italics"/>
                <a:ea typeface="Poppins Italics"/>
                <a:cs typeface="Poppins Italics"/>
                <a:sym typeface="Poppins Italics"/>
              </a:rPr>
              <a:t>CYP2C9</a:t>
            </a:r>
            <a:r>
              <a:rPr lang="en-US" sz="3000">
                <a:solidFill>
                  <a:srgbClr val="000000"/>
                </a:solidFill>
                <a:latin typeface="Poppins"/>
                <a:ea typeface="Poppins"/>
                <a:cs typeface="Poppins"/>
                <a:sym typeface="Poppins"/>
              </a:rPr>
              <a:t> and </a:t>
            </a:r>
            <a:r>
              <a:rPr lang="en-US" sz="3000" i="1">
                <a:solidFill>
                  <a:srgbClr val="000000"/>
                </a:solidFill>
                <a:latin typeface="Poppins Italics"/>
                <a:ea typeface="Poppins Italics"/>
                <a:cs typeface="Poppins Italics"/>
                <a:sym typeface="Poppins Italics"/>
              </a:rPr>
              <a:t>VKORC1 </a:t>
            </a:r>
            <a:r>
              <a:rPr lang="en-US" sz="3000">
                <a:solidFill>
                  <a:srgbClr val="000000"/>
                </a:solidFill>
                <a:latin typeface="Poppins"/>
                <a:ea typeface="Poppins"/>
                <a:cs typeface="Poppins"/>
                <a:sym typeface="Poppins"/>
              </a:rPr>
              <a:t>influence how effective Warfarin will be in a person’s system.</a:t>
            </a:r>
          </a:p>
        </p:txBody>
      </p:sp>
      <p:grpSp>
        <p:nvGrpSpPr>
          <p:cNvPr id="15" name="Group 15"/>
          <p:cNvGrpSpPr/>
          <p:nvPr/>
        </p:nvGrpSpPr>
        <p:grpSpPr>
          <a:xfrm>
            <a:off x="2138927" y="3572716"/>
            <a:ext cx="5206924" cy="5206924"/>
            <a:chOff x="0" y="0"/>
            <a:chExt cx="812800" cy="812800"/>
          </a:xfrm>
        </p:grpSpPr>
        <p:sp>
          <p:nvSpPr>
            <p:cNvPr id="16" name="Freeform 1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EAFA"/>
            </a:soli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456"/>
                </a:lnSpc>
              </a:pPr>
              <a:endParaRPr/>
            </a:p>
          </p:txBody>
        </p:sp>
      </p:grpSp>
      <p:sp>
        <p:nvSpPr>
          <p:cNvPr id="18" name="Freeform 18" descr="an illustration of red blood cells trapped in a blood vessel"/>
          <p:cNvSpPr/>
          <p:nvPr/>
        </p:nvSpPr>
        <p:spPr>
          <a:xfrm>
            <a:off x="1518545" y="4354706"/>
            <a:ext cx="6447687" cy="3642943"/>
          </a:xfrm>
          <a:custGeom>
            <a:avLst/>
            <a:gdLst/>
            <a:ahLst/>
            <a:cxnLst/>
            <a:rect l="l" t="t" r="r" b="b"/>
            <a:pathLst>
              <a:path w="6447687" h="3642943">
                <a:moveTo>
                  <a:pt x="0" y="0"/>
                </a:moveTo>
                <a:lnTo>
                  <a:pt x="6447688" y="0"/>
                </a:lnTo>
                <a:lnTo>
                  <a:pt x="6447688" y="3642944"/>
                </a:lnTo>
                <a:lnTo>
                  <a:pt x="0" y="3642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629201" y="-8630099"/>
            <a:ext cx="1029597" cy="18288000"/>
            <a:chOff x="0" y="0"/>
            <a:chExt cx="271170" cy="4816593"/>
          </a:xfrm>
        </p:grpSpPr>
        <p:sp>
          <p:nvSpPr>
            <p:cNvPr id="3" name="Freeform 3">
              <a:extLst>
                <a:ext uri="{C183D7F6-B498-43B3-948B-1728B52AA6E4}">
                  <adec:decorative xmlns:adec="http://schemas.microsoft.com/office/drawing/2017/decorative" val="1"/>
                </a:ext>
              </a:extLst>
            </p:cNvPr>
            <p:cNvSpPr/>
            <p:nvPr/>
          </p:nvSpPr>
          <p:spPr>
            <a:xfrm>
              <a:off x="0" y="0"/>
              <a:ext cx="271170" cy="4816592"/>
            </a:xfrm>
            <a:custGeom>
              <a:avLst/>
              <a:gdLst/>
              <a:ahLst/>
              <a:cxnLst/>
              <a:rect l="l" t="t" r="r" b="b"/>
              <a:pathLst>
                <a:path w="271170" h="4816592">
                  <a:moveTo>
                    <a:pt x="0" y="0"/>
                  </a:moveTo>
                  <a:lnTo>
                    <a:pt x="271170" y="0"/>
                  </a:lnTo>
                  <a:lnTo>
                    <a:pt x="271170" y="4816592"/>
                  </a:lnTo>
                  <a:lnTo>
                    <a:pt x="0" y="4816592"/>
                  </a:lnTo>
                  <a:close/>
                </a:path>
              </a:pathLst>
            </a:custGeom>
            <a:solidFill>
              <a:srgbClr val="C6EAFA"/>
            </a:solidFill>
          </p:spPr>
          <p:txBody>
            <a:bodyPr/>
            <a:lstStyle/>
            <a:p>
              <a:endParaRPr lang="en-US"/>
            </a:p>
          </p:txBody>
        </p:sp>
        <p:sp>
          <p:nvSpPr>
            <p:cNvPr id="4" name="TextBox 4"/>
            <p:cNvSpPr txBox="1"/>
            <p:nvPr/>
          </p:nvSpPr>
          <p:spPr>
            <a:xfrm>
              <a:off x="0" y="-28575"/>
              <a:ext cx="271170" cy="4845168"/>
            </a:xfrm>
            <a:prstGeom prst="rect">
              <a:avLst/>
            </a:prstGeom>
          </p:spPr>
          <p:txBody>
            <a:bodyPr lIns="42726" tIns="42726" rIns="42726" bIns="42726" rtlCol="0" anchor="ctr"/>
            <a:lstStyle/>
            <a:p>
              <a:pPr algn="ctr">
                <a:lnSpc>
                  <a:spcPts val="2237"/>
                </a:lnSpc>
              </a:pPr>
              <a:endParaRPr/>
            </a:p>
          </p:txBody>
        </p:sp>
      </p:grpSp>
      <p:grpSp>
        <p:nvGrpSpPr>
          <p:cNvPr id="5" name="Group 5"/>
          <p:cNvGrpSpPr/>
          <p:nvPr/>
        </p:nvGrpSpPr>
        <p:grpSpPr>
          <a:xfrm rot="5400000">
            <a:off x="12605773" y="407801"/>
            <a:ext cx="844663" cy="844663"/>
            <a:chOff x="0" y="0"/>
            <a:chExt cx="812800" cy="812800"/>
          </a:xfrm>
        </p:grpSpPr>
        <p:sp>
          <p:nvSpPr>
            <p:cNvPr id="6" name="Freeform 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8" name="Group 8"/>
          <p:cNvGrpSpPr/>
          <p:nvPr/>
        </p:nvGrpSpPr>
        <p:grpSpPr>
          <a:xfrm rot="-1494771">
            <a:off x="13908742" y="-2275524"/>
            <a:ext cx="5366649" cy="5366649"/>
            <a:chOff x="0" y="0"/>
            <a:chExt cx="812800" cy="812800"/>
          </a:xfrm>
        </p:grpSpPr>
        <p:sp>
          <p:nvSpPr>
            <p:cNvPr id="9" name="Freeform 9">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p:cNvSpPr txBox="1"/>
          <p:nvPr/>
        </p:nvSpPr>
        <p:spPr>
          <a:xfrm>
            <a:off x="2030519" y="3812116"/>
            <a:ext cx="15228781" cy="10306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DO NOW: PHARMACOGENOMICS</a:t>
            </a:r>
          </a:p>
        </p:txBody>
      </p:sp>
      <p:sp>
        <p:nvSpPr>
          <p:cNvPr id="13" name="TextBox 13"/>
          <p:cNvSpPr txBox="1"/>
          <p:nvPr/>
        </p:nvSpPr>
        <p:spPr>
          <a:xfrm>
            <a:off x="2030519" y="5030885"/>
            <a:ext cx="15228781" cy="1254125"/>
          </a:xfrm>
          <a:prstGeom prst="rect">
            <a:avLst/>
          </a:prstGeom>
        </p:spPr>
        <p:txBody>
          <a:bodyPr lIns="0" tIns="0" rIns="0" bIns="0" rtlCol="0" anchor="t">
            <a:spAutoFit/>
          </a:bodyPr>
          <a:lstStyle/>
          <a:p>
            <a:pPr marL="755651" lvl="1" indent="-377825" algn="l">
              <a:lnSpc>
                <a:spcPts val="4900"/>
              </a:lnSpc>
              <a:buFont typeface="Arial"/>
              <a:buChar char="•"/>
            </a:pPr>
            <a:r>
              <a:rPr lang="en-US" sz="3500">
                <a:solidFill>
                  <a:srgbClr val="212121"/>
                </a:solidFill>
                <a:latin typeface="Poppins"/>
                <a:ea typeface="Poppins"/>
                <a:cs typeface="Poppins"/>
                <a:sym typeface="Poppins"/>
              </a:rPr>
              <a:t>Why might a person want to use genetic information to make decisions about which medications and treatments to receive?</a:t>
            </a:r>
          </a:p>
        </p:txBody>
      </p:sp>
      <p:grpSp>
        <p:nvGrpSpPr>
          <p:cNvPr id="14" name="Group 14"/>
          <p:cNvGrpSpPr/>
          <p:nvPr/>
        </p:nvGrpSpPr>
        <p:grpSpPr>
          <a:xfrm>
            <a:off x="1028700" y="0"/>
            <a:ext cx="2313016" cy="2846789"/>
            <a:chOff x="0" y="0"/>
            <a:chExt cx="660400" cy="812800"/>
          </a:xfrm>
        </p:grpSpPr>
        <p:sp>
          <p:nvSpPr>
            <p:cNvPr id="15" name="Freeform 15">
              <a:extLst>
                <a:ext uri="{C183D7F6-B498-43B3-948B-1728B52AA6E4}">
                  <adec:decorative xmlns:adec="http://schemas.microsoft.com/office/drawing/2017/decorative" val="1"/>
                </a:ext>
              </a:extLst>
            </p:cNvPr>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C6EAFA"/>
            </a:solidFill>
          </p:spPr>
          <p:txBody>
            <a:bodyPr/>
            <a:lstStyle/>
            <a:p>
              <a:endParaRPr lang="en-US"/>
            </a:p>
          </p:txBody>
        </p:sp>
        <p:sp>
          <p:nvSpPr>
            <p:cNvPr id="16" name="TextBox 16"/>
            <p:cNvSpPr txBox="1"/>
            <p:nvPr/>
          </p:nvSpPr>
          <p:spPr>
            <a:xfrm>
              <a:off x="0" y="-28575"/>
              <a:ext cx="660400" cy="714375"/>
            </a:xfrm>
            <a:prstGeom prst="rect">
              <a:avLst/>
            </a:prstGeom>
          </p:spPr>
          <p:txBody>
            <a:bodyPr lIns="50800" tIns="50800" rIns="50800" bIns="50800" rtlCol="0" anchor="ctr"/>
            <a:lstStyle/>
            <a:p>
              <a:pPr algn="ctr">
                <a:lnSpc>
                  <a:spcPts val="1995"/>
                </a:lnSpc>
              </a:pPr>
              <a:endParaRPr/>
            </a:p>
          </p:txBody>
        </p:sp>
      </p:grpSp>
      <p:sp>
        <p:nvSpPr>
          <p:cNvPr id="17" name="Freeform 17" descr="a blue and white stopwatch on a white background"/>
          <p:cNvSpPr/>
          <p:nvPr/>
        </p:nvSpPr>
        <p:spPr>
          <a:xfrm>
            <a:off x="1269659" y="513901"/>
            <a:ext cx="1831098" cy="2020522"/>
          </a:xfrm>
          <a:custGeom>
            <a:avLst/>
            <a:gdLst/>
            <a:ahLst/>
            <a:cxnLst/>
            <a:rect l="l" t="t" r="r" b="b"/>
            <a:pathLst>
              <a:path w="1831098" h="2020522">
                <a:moveTo>
                  <a:pt x="0" y="0"/>
                </a:moveTo>
                <a:lnTo>
                  <a:pt x="1831098" y="0"/>
                </a:lnTo>
                <a:lnTo>
                  <a:pt x="1831098" y="2020523"/>
                </a:lnTo>
                <a:lnTo>
                  <a:pt x="0" y="20205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9144000" y="-15833"/>
            <a:ext cx="9421814" cy="10302833"/>
            <a:chOff x="0" y="0"/>
            <a:chExt cx="2481466" cy="2713503"/>
          </a:xfrm>
        </p:grpSpPr>
        <p:sp>
          <p:nvSpPr>
            <p:cNvPr id="4" name="Freeform 4">
              <a:extLst>
                <a:ext uri="{C183D7F6-B498-43B3-948B-1728B52AA6E4}">
                  <adec:decorative xmlns:adec="http://schemas.microsoft.com/office/drawing/2017/decorative" val="1"/>
                </a:ext>
              </a:extLst>
            </p:cNvPr>
            <p:cNvSpPr/>
            <p:nvPr/>
          </p:nvSpPr>
          <p:spPr>
            <a:xfrm>
              <a:off x="0" y="0"/>
              <a:ext cx="2481466" cy="2713503"/>
            </a:xfrm>
            <a:custGeom>
              <a:avLst/>
              <a:gdLst/>
              <a:ahLst/>
              <a:cxnLst/>
              <a:rect l="l" t="t" r="r" b="b"/>
              <a:pathLst>
                <a:path w="2481466" h="2713503">
                  <a:moveTo>
                    <a:pt x="0" y="0"/>
                  </a:moveTo>
                  <a:lnTo>
                    <a:pt x="2481466" y="0"/>
                  </a:lnTo>
                  <a:lnTo>
                    <a:pt x="2481466" y="2713503"/>
                  </a:lnTo>
                  <a:lnTo>
                    <a:pt x="0" y="2713503"/>
                  </a:lnTo>
                  <a:close/>
                </a:path>
              </a:pathLst>
            </a:custGeom>
            <a:solidFill>
              <a:srgbClr val="C6EAFA"/>
            </a:solidFill>
          </p:spPr>
          <p:txBody>
            <a:bodyPr/>
            <a:lstStyle/>
            <a:p>
              <a:endParaRPr lang="en-US"/>
            </a:p>
          </p:txBody>
        </p:sp>
        <p:sp>
          <p:nvSpPr>
            <p:cNvPr id="5" name="TextBox 5"/>
            <p:cNvSpPr txBox="1"/>
            <p:nvPr/>
          </p:nvSpPr>
          <p:spPr>
            <a:xfrm>
              <a:off x="0" y="-28575"/>
              <a:ext cx="2481466" cy="2742078"/>
            </a:xfrm>
            <a:prstGeom prst="rect">
              <a:avLst/>
            </a:prstGeom>
          </p:spPr>
          <p:txBody>
            <a:bodyPr lIns="42726" tIns="42726" rIns="42726" bIns="42726" rtlCol="0" anchor="ctr"/>
            <a:lstStyle/>
            <a:p>
              <a:pPr algn="ctr">
                <a:lnSpc>
                  <a:spcPts val="2237"/>
                </a:lnSpc>
              </a:pPr>
              <a:endParaRPr/>
            </a:p>
          </p:txBody>
        </p:sp>
      </p:grpSp>
      <p:grpSp>
        <p:nvGrpSpPr>
          <p:cNvPr id="6" name="Group 6"/>
          <p:cNvGrpSpPr/>
          <p:nvPr/>
        </p:nvGrpSpPr>
        <p:grpSpPr>
          <a:xfrm rot="-1494771">
            <a:off x="-530346" y="-2064725"/>
            <a:ext cx="4097783" cy="4097783"/>
            <a:chOff x="0" y="0"/>
            <a:chExt cx="812800" cy="812800"/>
          </a:xfrm>
        </p:grpSpPr>
        <p:sp>
          <p:nvSpPr>
            <p:cNvPr id="7" name="Freeform 7">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9" name="Group 9"/>
          <p:cNvGrpSpPr/>
          <p:nvPr/>
        </p:nvGrpSpPr>
        <p:grpSpPr>
          <a:xfrm rot="5400000">
            <a:off x="8755309" y="8869609"/>
            <a:ext cx="777381" cy="777381"/>
            <a:chOff x="0" y="0"/>
            <a:chExt cx="812800" cy="812800"/>
          </a:xfrm>
        </p:grpSpPr>
        <p:sp>
          <p:nvSpPr>
            <p:cNvPr id="10" name="Freeform 1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2" name="TextBox 12"/>
          <p:cNvSpPr txBox="1"/>
          <p:nvPr/>
        </p:nvSpPr>
        <p:spPr>
          <a:xfrm>
            <a:off x="1028700" y="2399122"/>
            <a:ext cx="7460678" cy="28594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CASE STUDY:</a:t>
            </a:r>
          </a:p>
          <a:p>
            <a:pPr algn="l">
              <a:lnSpc>
                <a:spcPts val="7200"/>
              </a:lnSpc>
            </a:pPr>
            <a:r>
              <a:rPr lang="en-US" sz="7200">
                <a:solidFill>
                  <a:srgbClr val="212121"/>
                </a:solidFill>
                <a:latin typeface="Poppins"/>
                <a:ea typeface="Poppins"/>
                <a:cs typeface="Poppins"/>
                <a:sym typeface="Poppins"/>
              </a:rPr>
              <a:t>CYSTIC FIBROSIS &amp; TRIKAFTA</a:t>
            </a:r>
          </a:p>
        </p:txBody>
      </p:sp>
      <p:sp>
        <p:nvSpPr>
          <p:cNvPr id="13" name="TextBox 13"/>
          <p:cNvSpPr txBox="1"/>
          <p:nvPr/>
        </p:nvSpPr>
        <p:spPr>
          <a:xfrm>
            <a:off x="1028700" y="5497042"/>
            <a:ext cx="7726609" cy="1690370"/>
          </a:xfrm>
          <a:prstGeom prst="rect">
            <a:avLst/>
          </a:prstGeom>
        </p:spPr>
        <p:txBody>
          <a:bodyPr lIns="0" tIns="0" rIns="0" bIns="0" rtlCol="0" anchor="t">
            <a:spAutoFit/>
          </a:bodyPr>
          <a:lstStyle/>
          <a:p>
            <a:pPr algn="l">
              <a:lnSpc>
                <a:spcPts val="4480"/>
              </a:lnSpc>
            </a:pPr>
            <a:r>
              <a:rPr lang="en-US" sz="3200">
                <a:solidFill>
                  <a:srgbClr val="212121"/>
                </a:solidFill>
                <a:latin typeface="Poppins"/>
                <a:ea typeface="Poppins"/>
                <a:cs typeface="Poppins"/>
                <a:sym typeface="Poppins"/>
              </a:rPr>
              <a:t>Emily Trout was 26 years old when she was listed for a double-lung transplant due to her </a:t>
            </a:r>
            <a:r>
              <a:rPr lang="en-US" sz="3200" b="1">
                <a:solidFill>
                  <a:srgbClr val="212121"/>
                </a:solidFill>
                <a:latin typeface="Poppins Bold"/>
                <a:ea typeface="Poppins Bold"/>
                <a:cs typeface="Poppins Bold"/>
                <a:sym typeface="Poppins Bold"/>
              </a:rPr>
              <a:t>cystic fibrosis</a:t>
            </a:r>
            <a:r>
              <a:rPr lang="en-US" sz="3200">
                <a:solidFill>
                  <a:srgbClr val="212121"/>
                </a:solidFill>
                <a:latin typeface="Poppins"/>
                <a:ea typeface="Poppins"/>
                <a:cs typeface="Poppins"/>
                <a:sym typeface="Poppins"/>
              </a:rPr>
              <a:t>.</a:t>
            </a:r>
          </a:p>
        </p:txBody>
      </p:sp>
      <p:sp>
        <p:nvSpPr>
          <p:cNvPr id="14" name="Freeform 14" descr="Lungs with yellow mucus"/>
          <p:cNvSpPr/>
          <p:nvPr/>
        </p:nvSpPr>
        <p:spPr>
          <a:xfrm>
            <a:off x="9966433" y="1985737"/>
            <a:ext cx="6836115" cy="6545581"/>
          </a:xfrm>
          <a:custGeom>
            <a:avLst/>
            <a:gdLst/>
            <a:ahLst/>
            <a:cxnLst/>
            <a:rect l="l" t="t" r="r" b="b"/>
            <a:pathLst>
              <a:path w="6836115" h="6545581">
                <a:moveTo>
                  <a:pt x="0" y="0"/>
                </a:moveTo>
                <a:lnTo>
                  <a:pt x="6836115" y="0"/>
                </a:lnTo>
                <a:lnTo>
                  <a:pt x="6836115" y="6545580"/>
                </a:lnTo>
                <a:lnTo>
                  <a:pt x="0" y="6545580"/>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rot="-650159">
            <a:off x="14310232" y="8992131"/>
            <a:ext cx="5366649" cy="5366649"/>
            <a:chOff x="0" y="0"/>
            <a:chExt cx="812800" cy="812800"/>
          </a:xfrm>
        </p:grpSpPr>
        <p:sp>
          <p:nvSpPr>
            <p:cNvPr id="4" name="Freeform 4">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6" name="Group 6"/>
          <p:cNvGrpSpPr/>
          <p:nvPr/>
        </p:nvGrpSpPr>
        <p:grpSpPr>
          <a:xfrm>
            <a:off x="-620053" y="-222664"/>
            <a:ext cx="19281610" cy="406950"/>
            <a:chOff x="0" y="0"/>
            <a:chExt cx="5269612" cy="111218"/>
          </a:xfrm>
        </p:grpSpPr>
        <p:sp>
          <p:nvSpPr>
            <p:cNvPr id="7" name="Freeform 7">
              <a:extLst>
                <a:ext uri="{C183D7F6-B498-43B3-948B-1728B52AA6E4}">
                  <adec:decorative xmlns:adec="http://schemas.microsoft.com/office/drawing/2017/decorative" val="1"/>
                </a:ext>
              </a:extLst>
            </p:cNvPr>
            <p:cNvSpPr/>
            <p:nvPr/>
          </p:nvSpPr>
          <p:spPr>
            <a:xfrm>
              <a:off x="0" y="0"/>
              <a:ext cx="5269612" cy="111218"/>
            </a:xfrm>
            <a:custGeom>
              <a:avLst/>
              <a:gdLst/>
              <a:ahLst/>
              <a:cxnLst/>
              <a:rect l="l" t="t" r="r" b="b"/>
              <a:pathLst>
                <a:path w="5269612" h="111218">
                  <a:moveTo>
                    <a:pt x="0" y="0"/>
                  </a:moveTo>
                  <a:lnTo>
                    <a:pt x="5269612" y="0"/>
                  </a:lnTo>
                  <a:lnTo>
                    <a:pt x="5269612" y="111218"/>
                  </a:lnTo>
                  <a:lnTo>
                    <a:pt x="0" y="111218"/>
                  </a:lnTo>
                  <a:close/>
                </a:path>
              </a:pathLst>
            </a:custGeom>
            <a:solidFill>
              <a:srgbClr val="C6EAFA"/>
            </a:solidFill>
          </p:spPr>
          <p:txBody>
            <a:bodyPr/>
            <a:lstStyle/>
            <a:p>
              <a:endParaRPr lang="en-US"/>
            </a:p>
          </p:txBody>
        </p:sp>
        <p:sp>
          <p:nvSpPr>
            <p:cNvPr id="8" name="TextBox 8"/>
            <p:cNvSpPr txBox="1"/>
            <p:nvPr/>
          </p:nvSpPr>
          <p:spPr>
            <a:xfrm>
              <a:off x="0" y="-28575"/>
              <a:ext cx="5269612" cy="139793"/>
            </a:xfrm>
            <a:prstGeom prst="rect">
              <a:avLst/>
            </a:prstGeom>
          </p:spPr>
          <p:txBody>
            <a:bodyPr lIns="39414" tIns="39414" rIns="39414" bIns="39414" rtlCol="0" anchor="ctr"/>
            <a:lstStyle/>
            <a:p>
              <a:pPr algn="ctr">
                <a:lnSpc>
                  <a:spcPts val="2063"/>
                </a:lnSpc>
              </a:pPr>
              <a:endParaRPr/>
            </a:p>
          </p:txBody>
        </p:sp>
      </p:grpSp>
      <p:grpSp>
        <p:nvGrpSpPr>
          <p:cNvPr id="9" name="Group 9"/>
          <p:cNvGrpSpPr/>
          <p:nvPr/>
        </p:nvGrpSpPr>
        <p:grpSpPr>
          <a:xfrm rot="-10451634">
            <a:off x="13677534" y="-384521"/>
            <a:ext cx="844663" cy="844663"/>
            <a:chOff x="0" y="0"/>
            <a:chExt cx="812800" cy="812800"/>
          </a:xfrm>
        </p:grpSpPr>
        <p:sp>
          <p:nvSpPr>
            <p:cNvPr id="10" name="Freeform 1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2" name="Freeform 12" descr="an illustration of a person in a hospital bed with a mask on their face"/>
          <p:cNvSpPr/>
          <p:nvPr/>
        </p:nvSpPr>
        <p:spPr>
          <a:xfrm>
            <a:off x="7213087" y="2617179"/>
            <a:ext cx="3615331" cy="3181492"/>
          </a:xfrm>
          <a:custGeom>
            <a:avLst/>
            <a:gdLst/>
            <a:ahLst/>
            <a:cxnLst/>
            <a:rect l="l" t="t" r="r" b="b"/>
            <a:pathLst>
              <a:path w="3615331" h="3181492">
                <a:moveTo>
                  <a:pt x="0" y="0"/>
                </a:moveTo>
                <a:lnTo>
                  <a:pt x="3615331" y="0"/>
                </a:lnTo>
                <a:lnTo>
                  <a:pt x="3615331" y="3181492"/>
                </a:lnTo>
                <a:lnTo>
                  <a:pt x="0" y="3181492"/>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1028700" y="962025"/>
            <a:ext cx="16230600" cy="1162050"/>
          </a:xfrm>
          <a:prstGeom prst="rect">
            <a:avLst/>
          </a:prstGeom>
        </p:spPr>
        <p:txBody>
          <a:bodyPr lIns="0" tIns="0" rIns="0" bIns="0" rtlCol="0" anchor="t">
            <a:spAutoFit/>
          </a:bodyPr>
          <a:lstStyle/>
          <a:p>
            <a:pPr algn="ctr">
              <a:lnSpc>
                <a:spcPts val="8640"/>
              </a:lnSpc>
            </a:pPr>
            <a:r>
              <a:rPr lang="en-US" sz="7200" b="1">
                <a:solidFill>
                  <a:srgbClr val="212121"/>
                </a:solidFill>
                <a:latin typeface="Poppins Bold"/>
                <a:ea typeface="Poppins Bold"/>
                <a:cs typeface="Poppins Bold"/>
                <a:sym typeface="Poppins Bold"/>
              </a:rPr>
              <a:t>TRULY SICK ENOUGH FOR SURGERY?</a:t>
            </a:r>
          </a:p>
        </p:txBody>
      </p:sp>
      <p:sp>
        <p:nvSpPr>
          <p:cNvPr id="14" name="TextBox 14"/>
          <p:cNvSpPr txBox="1"/>
          <p:nvPr/>
        </p:nvSpPr>
        <p:spPr>
          <a:xfrm>
            <a:off x="1305582" y="6187001"/>
            <a:ext cx="15953718" cy="2492375"/>
          </a:xfrm>
          <a:prstGeom prst="rect">
            <a:avLst/>
          </a:prstGeom>
        </p:spPr>
        <p:txBody>
          <a:bodyPr lIns="0" tIns="0" rIns="0" bIns="0" rtlCol="0" anchor="t">
            <a:spAutoFit/>
          </a:bodyPr>
          <a:lstStyle/>
          <a:p>
            <a:pPr algn="l">
              <a:lnSpc>
                <a:spcPts val="4900"/>
              </a:lnSpc>
            </a:pPr>
            <a:r>
              <a:rPr lang="en-US" sz="3500">
                <a:solidFill>
                  <a:srgbClr val="000000"/>
                </a:solidFill>
                <a:latin typeface="Poppins"/>
                <a:ea typeface="Poppins"/>
                <a:cs typeface="Poppins"/>
                <a:sym typeface="Poppins"/>
              </a:rPr>
              <a:t>Emily spent two years on the waiting list, focused on surviving each day and hoping for a call. She had declined significantly in those two years, and “felt silly for ever questioning whether [she] was sick enough to require such a radical surgery”.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rot="-650159">
            <a:off x="14310232" y="8992131"/>
            <a:ext cx="5366649" cy="5366649"/>
            <a:chOff x="0" y="0"/>
            <a:chExt cx="812800" cy="812800"/>
          </a:xfrm>
        </p:grpSpPr>
        <p:sp>
          <p:nvSpPr>
            <p:cNvPr id="4" name="Freeform 4">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6" name="Group 6"/>
          <p:cNvGrpSpPr/>
          <p:nvPr/>
        </p:nvGrpSpPr>
        <p:grpSpPr>
          <a:xfrm>
            <a:off x="-620053" y="-222664"/>
            <a:ext cx="19281610" cy="406950"/>
            <a:chOff x="0" y="0"/>
            <a:chExt cx="5269612" cy="111218"/>
          </a:xfrm>
        </p:grpSpPr>
        <p:sp>
          <p:nvSpPr>
            <p:cNvPr id="7" name="Freeform 7">
              <a:extLst>
                <a:ext uri="{C183D7F6-B498-43B3-948B-1728B52AA6E4}">
                  <adec:decorative xmlns:adec="http://schemas.microsoft.com/office/drawing/2017/decorative" val="1"/>
                </a:ext>
              </a:extLst>
            </p:cNvPr>
            <p:cNvSpPr/>
            <p:nvPr/>
          </p:nvSpPr>
          <p:spPr>
            <a:xfrm>
              <a:off x="0" y="0"/>
              <a:ext cx="5269612" cy="111218"/>
            </a:xfrm>
            <a:custGeom>
              <a:avLst/>
              <a:gdLst/>
              <a:ahLst/>
              <a:cxnLst/>
              <a:rect l="l" t="t" r="r" b="b"/>
              <a:pathLst>
                <a:path w="5269612" h="111218">
                  <a:moveTo>
                    <a:pt x="0" y="0"/>
                  </a:moveTo>
                  <a:lnTo>
                    <a:pt x="5269612" y="0"/>
                  </a:lnTo>
                  <a:lnTo>
                    <a:pt x="5269612" y="111218"/>
                  </a:lnTo>
                  <a:lnTo>
                    <a:pt x="0" y="111218"/>
                  </a:lnTo>
                  <a:close/>
                </a:path>
              </a:pathLst>
            </a:custGeom>
            <a:solidFill>
              <a:srgbClr val="C6EAFA"/>
            </a:solidFill>
          </p:spPr>
          <p:txBody>
            <a:bodyPr/>
            <a:lstStyle/>
            <a:p>
              <a:endParaRPr lang="en-US"/>
            </a:p>
          </p:txBody>
        </p:sp>
        <p:sp>
          <p:nvSpPr>
            <p:cNvPr id="8" name="TextBox 8"/>
            <p:cNvSpPr txBox="1"/>
            <p:nvPr/>
          </p:nvSpPr>
          <p:spPr>
            <a:xfrm>
              <a:off x="0" y="-28575"/>
              <a:ext cx="5269612" cy="139793"/>
            </a:xfrm>
            <a:prstGeom prst="rect">
              <a:avLst/>
            </a:prstGeom>
          </p:spPr>
          <p:txBody>
            <a:bodyPr lIns="39414" tIns="39414" rIns="39414" bIns="39414" rtlCol="0" anchor="ctr"/>
            <a:lstStyle/>
            <a:p>
              <a:pPr algn="ctr">
                <a:lnSpc>
                  <a:spcPts val="2063"/>
                </a:lnSpc>
              </a:pPr>
              <a:endParaRPr/>
            </a:p>
          </p:txBody>
        </p:sp>
      </p:grpSp>
      <p:grpSp>
        <p:nvGrpSpPr>
          <p:cNvPr id="9" name="Group 9"/>
          <p:cNvGrpSpPr/>
          <p:nvPr/>
        </p:nvGrpSpPr>
        <p:grpSpPr>
          <a:xfrm rot="-10451634">
            <a:off x="13677534" y="-384521"/>
            <a:ext cx="844663" cy="844663"/>
            <a:chOff x="0" y="0"/>
            <a:chExt cx="812800" cy="812800"/>
          </a:xfrm>
        </p:grpSpPr>
        <p:sp>
          <p:nvSpPr>
            <p:cNvPr id="10" name="Freeform 1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2" name="Freeform 12" descr="a box of trikifeta tablets on a white background"/>
          <p:cNvSpPr/>
          <p:nvPr/>
        </p:nvSpPr>
        <p:spPr>
          <a:xfrm>
            <a:off x="5842273" y="2124075"/>
            <a:ext cx="6356958" cy="4014307"/>
          </a:xfrm>
          <a:custGeom>
            <a:avLst/>
            <a:gdLst/>
            <a:ahLst/>
            <a:cxnLst/>
            <a:rect l="l" t="t" r="r" b="b"/>
            <a:pathLst>
              <a:path w="6356958" h="4014307">
                <a:moveTo>
                  <a:pt x="0" y="0"/>
                </a:moveTo>
                <a:lnTo>
                  <a:pt x="6356959" y="0"/>
                </a:lnTo>
                <a:lnTo>
                  <a:pt x="6356959" y="4014307"/>
                </a:lnTo>
                <a:lnTo>
                  <a:pt x="0" y="4014307"/>
                </a:lnTo>
                <a:lnTo>
                  <a:pt x="0" y="0"/>
                </a:lnTo>
                <a:close/>
              </a:path>
            </a:pathLst>
          </a:custGeom>
          <a:blipFill>
            <a:blip r:embed="rId5"/>
            <a:stretch>
              <a:fillRect t="-29810" b="-28547"/>
            </a:stretch>
          </a:blipFill>
        </p:spPr>
        <p:txBody>
          <a:bodyPr/>
          <a:lstStyle/>
          <a:p>
            <a:endParaRPr lang="en-US"/>
          </a:p>
        </p:txBody>
      </p:sp>
      <p:sp>
        <p:nvSpPr>
          <p:cNvPr id="13" name="TextBox 13"/>
          <p:cNvSpPr txBox="1"/>
          <p:nvPr/>
        </p:nvSpPr>
        <p:spPr>
          <a:xfrm>
            <a:off x="2153268" y="962025"/>
            <a:ext cx="14003742" cy="1162050"/>
          </a:xfrm>
          <a:prstGeom prst="rect">
            <a:avLst/>
          </a:prstGeom>
        </p:spPr>
        <p:txBody>
          <a:bodyPr lIns="0" tIns="0" rIns="0" bIns="0" rtlCol="0" anchor="t">
            <a:spAutoFit/>
          </a:bodyPr>
          <a:lstStyle/>
          <a:p>
            <a:pPr algn="ctr">
              <a:lnSpc>
                <a:spcPts val="8640"/>
              </a:lnSpc>
            </a:pPr>
            <a:r>
              <a:rPr lang="en-US" sz="7200" b="1">
                <a:solidFill>
                  <a:srgbClr val="212121"/>
                </a:solidFill>
                <a:latin typeface="Poppins Bold"/>
                <a:ea typeface="Poppins Bold"/>
                <a:cs typeface="Poppins Bold"/>
                <a:sym typeface="Poppins Bold"/>
              </a:rPr>
              <a:t>COMPASSIONATE TREATMENT</a:t>
            </a:r>
          </a:p>
        </p:txBody>
      </p:sp>
      <p:sp>
        <p:nvSpPr>
          <p:cNvPr id="14" name="TextBox 14"/>
          <p:cNvSpPr txBox="1"/>
          <p:nvPr/>
        </p:nvSpPr>
        <p:spPr>
          <a:xfrm>
            <a:off x="1305582" y="6187001"/>
            <a:ext cx="15953718" cy="1873250"/>
          </a:xfrm>
          <a:prstGeom prst="rect">
            <a:avLst/>
          </a:prstGeom>
        </p:spPr>
        <p:txBody>
          <a:bodyPr lIns="0" tIns="0" rIns="0" bIns="0" rtlCol="0" anchor="t">
            <a:spAutoFit/>
          </a:bodyPr>
          <a:lstStyle/>
          <a:p>
            <a:pPr algn="l">
              <a:lnSpc>
                <a:spcPts val="4900"/>
              </a:lnSpc>
            </a:pPr>
            <a:r>
              <a:rPr lang="en-US" sz="3500">
                <a:solidFill>
                  <a:srgbClr val="000000"/>
                </a:solidFill>
                <a:latin typeface="Poppins"/>
                <a:ea typeface="Poppins"/>
                <a:cs typeface="Poppins"/>
                <a:sym typeface="Poppins"/>
              </a:rPr>
              <a:t>Emily was born with two </a:t>
            </a:r>
            <a:r>
              <a:rPr lang="en-US" sz="3500" b="1">
                <a:solidFill>
                  <a:srgbClr val="000000"/>
                </a:solidFill>
                <a:latin typeface="Poppins Bold"/>
                <a:ea typeface="Poppins Bold"/>
                <a:cs typeface="Poppins Bold"/>
                <a:sym typeface="Poppins Bold"/>
              </a:rPr>
              <a:t>rare CF gene variants</a:t>
            </a:r>
            <a:r>
              <a:rPr lang="en-US" sz="3500">
                <a:solidFill>
                  <a:srgbClr val="000000"/>
                </a:solidFill>
                <a:latin typeface="Poppins"/>
                <a:ea typeface="Poppins"/>
                <a:cs typeface="Poppins"/>
                <a:sym typeface="Poppins"/>
              </a:rPr>
              <a:t>. Doctors told her that the newest CF treatment, Trikafta, wasn’t designed for her variants. Though, a doctor offered to prescribe Trikafta for “compassionate use”.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rot="-650159">
            <a:off x="14310232" y="8992131"/>
            <a:ext cx="5366649" cy="5366649"/>
            <a:chOff x="0" y="0"/>
            <a:chExt cx="812800" cy="812800"/>
          </a:xfrm>
        </p:grpSpPr>
        <p:sp>
          <p:nvSpPr>
            <p:cNvPr id="4" name="Freeform 4">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6" name="Group 6"/>
          <p:cNvGrpSpPr/>
          <p:nvPr/>
        </p:nvGrpSpPr>
        <p:grpSpPr>
          <a:xfrm>
            <a:off x="-620053" y="-222664"/>
            <a:ext cx="19281610" cy="406950"/>
            <a:chOff x="0" y="0"/>
            <a:chExt cx="5269612" cy="111218"/>
          </a:xfrm>
        </p:grpSpPr>
        <p:sp>
          <p:nvSpPr>
            <p:cNvPr id="7" name="Freeform 7">
              <a:extLst>
                <a:ext uri="{C183D7F6-B498-43B3-948B-1728B52AA6E4}">
                  <adec:decorative xmlns:adec="http://schemas.microsoft.com/office/drawing/2017/decorative" val="1"/>
                </a:ext>
              </a:extLst>
            </p:cNvPr>
            <p:cNvSpPr/>
            <p:nvPr/>
          </p:nvSpPr>
          <p:spPr>
            <a:xfrm>
              <a:off x="0" y="0"/>
              <a:ext cx="5269612" cy="111218"/>
            </a:xfrm>
            <a:custGeom>
              <a:avLst/>
              <a:gdLst/>
              <a:ahLst/>
              <a:cxnLst/>
              <a:rect l="l" t="t" r="r" b="b"/>
              <a:pathLst>
                <a:path w="5269612" h="111218">
                  <a:moveTo>
                    <a:pt x="0" y="0"/>
                  </a:moveTo>
                  <a:lnTo>
                    <a:pt x="5269612" y="0"/>
                  </a:lnTo>
                  <a:lnTo>
                    <a:pt x="5269612" y="111218"/>
                  </a:lnTo>
                  <a:lnTo>
                    <a:pt x="0" y="111218"/>
                  </a:lnTo>
                  <a:close/>
                </a:path>
              </a:pathLst>
            </a:custGeom>
            <a:solidFill>
              <a:srgbClr val="C6EAFA"/>
            </a:solidFill>
          </p:spPr>
          <p:txBody>
            <a:bodyPr/>
            <a:lstStyle/>
            <a:p>
              <a:endParaRPr lang="en-US"/>
            </a:p>
          </p:txBody>
        </p:sp>
        <p:sp>
          <p:nvSpPr>
            <p:cNvPr id="8" name="TextBox 8"/>
            <p:cNvSpPr txBox="1"/>
            <p:nvPr/>
          </p:nvSpPr>
          <p:spPr>
            <a:xfrm>
              <a:off x="0" y="-28575"/>
              <a:ext cx="5269612" cy="139793"/>
            </a:xfrm>
            <a:prstGeom prst="rect">
              <a:avLst/>
            </a:prstGeom>
          </p:spPr>
          <p:txBody>
            <a:bodyPr lIns="39414" tIns="39414" rIns="39414" bIns="39414" rtlCol="0" anchor="ctr"/>
            <a:lstStyle/>
            <a:p>
              <a:pPr algn="ctr">
                <a:lnSpc>
                  <a:spcPts val="2063"/>
                </a:lnSpc>
              </a:pPr>
              <a:endParaRPr/>
            </a:p>
          </p:txBody>
        </p:sp>
      </p:grpSp>
      <p:grpSp>
        <p:nvGrpSpPr>
          <p:cNvPr id="9" name="Group 9"/>
          <p:cNvGrpSpPr/>
          <p:nvPr/>
        </p:nvGrpSpPr>
        <p:grpSpPr>
          <a:xfrm rot="-10451634">
            <a:off x="13677534" y="-384521"/>
            <a:ext cx="844663" cy="844663"/>
            <a:chOff x="0" y="0"/>
            <a:chExt cx="812800" cy="812800"/>
          </a:xfrm>
        </p:grpSpPr>
        <p:sp>
          <p:nvSpPr>
            <p:cNvPr id="10" name="Freeform 1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2" name="Freeform 12" descr="An illustration of a doctor talking to a patient in a hospital bed"/>
          <p:cNvSpPr/>
          <p:nvPr/>
        </p:nvSpPr>
        <p:spPr>
          <a:xfrm>
            <a:off x="6819282" y="2564160"/>
            <a:ext cx="4402941" cy="3287530"/>
          </a:xfrm>
          <a:custGeom>
            <a:avLst/>
            <a:gdLst/>
            <a:ahLst/>
            <a:cxnLst/>
            <a:rect l="l" t="t" r="r" b="b"/>
            <a:pathLst>
              <a:path w="4402941" h="3287530">
                <a:moveTo>
                  <a:pt x="0" y="0"/>
                </a:moveTo>
                <a:lnTo>
                  <a:pt x="4402941" y="0"/>
                </a:lnTo>
                <a:lnTo>
                  <a:pt x="4402941" y="3287530"/>
                </a:lnTo>
                <a:lnTo>
                  <a:pt x="0" y="3287530"/>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2153268" y="962025"/>
            <a:ext cx="14003742" cy="1162050"/>
          </a:xfrm>
          <a:prstGeom prst="rect">
            <a:avLst/>
          </a:prstGeom>
        </p:spPr>
        <p:txBody>
          <a:bodyPr lIns="0" tIns="0" rIns="0" bIns="0" rtlCol="0" anchor="t">
            <a:spAutoFit/>
          </a:bodyPr>
          <a:lstStyle/>
          <a:p>
            <a:pPr algn="ctr">
              <a:lnSpc>
                <a:spcPts val="8640"/>
              </a:lnSpc>
            </a:pPr>
            <a:r>
              <a:rPr lang="en-US" sz="7200" b="1">
                <a:solidFill>
                  <a:srgbClr val="212121"/>
                </a:solidFill>
                <a:latin typeface="Poppins Bold"/>
                <a:ea typeface="Poppins Bold"/>
                <a:cs typeface="Poppins Bold"/>
                <a:sym typeface="Poppins Bold"/>
              </a:rPr>
              <a:t>NO LONGER ON THE LIST</a:t>
            </a:r>
          </a:p>
        </p:txBody>
      </p:sp>
      <p:sp>
        <p:nvSpPr>
          <p:cNvPr id="14" name="TextBox 14"/>
          <p:cNvSpPr txBox="1"/>
          <p:nvPr/>
        </p:nvSpPr>
        <p:spPr>
          <a:xfrm>
            <a:off x="1305582" y="6187001"/>
            <a:ext cx="15953718" cy="1873250"/>
          </a:xfrm>
          <a:prstGeom prst="rect">
            <a:avLst/>
          </a:prstGeom>
        </p:spPr>
        <p:txBody>
          <a:bodyPr lIns="0" tIns="0" rIns="0" bIns="0" rtlCol="0" anchor="t">
            <a:spAutoFit/>
          </a:bodyPr>
          <a:lstStyle/>
          <a:p>
            <a:pPr algn="l">
              <a:lnSpc>
                <a:spcPts val="4900"/>
              </a:lnSpc>
            </a:pPr>
            <a:r>
              <a:rPr lang="en-US" sz="3500">
                <a:solidFill>
                  <a:srgbClr val="000000"/>
                </a:solidFill>
                <a:latin typeface="Poppins"/>
                <a:ea typeface="Poppins"/>
                <a:cs typeface="Poppins"/>
                <a:sym typeface="Poppins"/>
              </a:rPr>
              <a:t>Within five days, Emily was out of the hospital. She stopped coughing to the point of turning purple. When her lung function increased by about 35%, she was taken off the transplant list.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77667"/>
            <a:chOff x="0" y="0"/>
            <a:chExt cx="4816593" cy="231155"/>
          </a:xfrm>
        </p:grpSpPr>
        <p:sp>
          <p:nvSpPr>
            <p:cNvPr id="3" name="Freeform 3">
              <a:extLst>
                <a:ext uri="{C183D7F6-B498-43B3-948B-1728B52AA6E4}">
                  <adec:decorative xmlns:adec="http://schemas.microsoft.com/office/drawing/2017/decorative" val="1"/>
                </a:ext>
              </a:extLst>
            </p:cNvPr>
            <p:cNvSpPr/>
            <p:nvPr/>
          </p:nvSpPr>
          <p:spPr>
            <a:xfrm>
              <a:off x="0" y="0"/>
              <a:ext cx="4816592" cy="231155"/>
            </a:xfrm>
            <a:custGeom>
              <a:avLst/>
              <a:gdLst/>
              <a:ahLst/>
              <a:cxnLst/>
              <a:rect l="l" t="t" r="r" b="b"/>
              <a:pathLst>
                <a:path w="4816592" h="231155">
                  <a:moveTo>
                    <a:pt x="0" y="0"/>
                  </a:moveTo>
                  <a:lnTo>
                    <a:pt x="4816592" y="0"/>
                  </a:lnTo>
                  <a:lnTo>
                    <a:pt x="4816592" y="231155"/>
                  </a:lnTo>
                  <a:lnTo>
                    <a:pt x="0" y="231155"/>
                  </a:lnTo>
                  <a:close/>
                </a:path>
              </a:pathLst>
            </a:custGeom>
            <a:solidFill>
              <a:srgbClr val="C6EAFA"/>
            </a:solidFill>
          </p:spPr>
          <p:txBody>
            <a:bodyPr/>
            <a:lstStyle/>
            <a:p>
              <a:endParaRPr lang="en-US"/>
            </a:p>
          </p:txBody>
        </p:sp>
        <p:sp>
          <p:nvSpPr>
            <p:cNvPr id="4" name="TextBox 4"/>
            <p:cNvSpPr txBox="1"/>
            <p:nvPr/>
          </p:nvSpPr>
          <p:spPr>
            <a:xfrm>
              <a:off x="0" y="-38100"/>
              <a:ext cx="4816593" cy="269255"/>
            </a:xfrm>
            <a:prstGeom prst="rect">
              <a:avLst/>
            </a:prstGeom>
          </p:spPr>
          <p:txBody>
            <a:bodyPr lIns="50800" tIns="50800" rIns="50800" bIns="50800" rtlCol="0" anchor="ctr"/>
            <a:lstStyle/>
            <a:p>
              <a:pPr algn="ctr">
                <a:lnSpc>
                  <a:spcPts val="2456"/>
                </a:lnSpc>
              </a:pPr>
              <a:endParaRPr/>
            </a:p>
          </p:txBody>
        </p:sp>
      </p:grpSp>
      <p:grpSp>
        <p:nvGrpSpPr>
          <p:cNvPr id="5" name="Group 5"/>
          <p:cNvGrpSpPr/>
          <p:nvPr/>
        </p:nvGrpSpPr>
        <p:grpSpPr>
          <a:xfrm rot="5795701">
            <a:off x="7927726" y="-2455463"/>
            <a:ext cx="14967259" cy="14967259"/>
            <a:chOff x="0" y="0"/>
            <a:chExt cx="812800" cy="812800"/>
          </a:xfrm>
        </p:grpSpPr>
        <p:sp>
          <p:nvSpPr>
            <p:cNvPr id="6" name="Freeform 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28575"/>
              <a:ext cx="660400" cy="708025"/>
            </a:xfrm>
            <a:prstGeom prst="rect">
              <a:avLst/>
            </a:prstGeom>
          </p:spPr>
          <p:txBody>
            <a:bodyPr lIns="43567" tIns="43567" rIns="43567" bIns="43567" rtlCol="0" anchor="ctr"/>
            <a:lstStyle/>
            <a:p>
              <a:pPr algn="ctr">
                <a:lnSpc>
                  <a:spcPts val="3499"/>
                </a:lnSpc>
              </a:pPr>
              <a:endParaRPr/>
            </a:p>
          </p:txBody>
        </p:sp>
      </p:grpSp>
      <p:grpSp>
        <p:nvGrpSpPr>
          <p:cNvPr id="8" name="Group 8"/>
          <p:cNvGrpSpPr/>
          <p:nvPr/>
        </p:nvGrpSpPr>
        <p:grpSpPr>
          <a:xfrm>
            <a:off x="7399189" y="772979"/>
            <a:ext cx="2608563" cy="2608552"/>
            <a:chOff x="0" y="0"/>
            <a:chExt cx="6350000" cy="6349975"/>
          </a:xfrm>
        </p:grpSpPr>
        <p:sp>
          <p:nvSpPr>
            <p:cNvPr id="9" name="Freeform 9">
              <a:extLst>
                <a:ext uri="{C183D7F6-B498-43B3-948B-1728B52AA6E4}">
                  <adec:decorative xmlns:adec="http://schemas.microsoft.com/office/drawing/2017/decorative" val="1"/>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D6D6D6"/>
            </a:solidFill>
            <a:ln w="12700">
              <a:noFill/>
            </a:ln>
          </p:spPr>
          <p:txBody>
            <a:bodyPr/>
            <a:lstStyle/>
            <a:p>
              <a:endParaRPr lang="en-US"/>
            </a:p>
          </p:txBody>
        </p:sp>
      </p:grpSp>
      <p:grpSp>
        <p:nvGrpSpPr>
          <p:cNvPr id="10" name="Group 10"/>
          <p:cNvGrpSpPr/>
          <p:nvPr/>
        </p:nvGrpSpPr>
        <p:grpSpPr>
          <a:xfrm>
            <a:off x="6597730" y="3935909"/>
            <a:ext cx="2608563" cy="2608552"/>
            <a:chOff x="0" y="0"/>
            <a:chExt cx="6350000" cy="6349975"/>
          </a:xfrm>
        </p:grpSpPr>
        <p:sp>
          <p:nvSpPr>
            <p:cNvPr id="11" name="Freeform 11">
              <a:extLst>
                <a:ext uri="{C183D7F6-B498-43B3-948B-1728B52AA6E4}">
                  <adec:decorative xmlns:adec="http://schemas.microsoft.com/office/drawing/2017/decorative" val="1"/>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D6D6D6"/>
            </a:solidFill>
            <a:ln w="12700">
              <a:noFill/>
            </a:ln>
          </p:spPr>
          <p:txBody>
            <a:bodyPr/>
            <a:lstStyle/>
            <a:p>
              <a:endParaRPr lang="en-US"/>
            </a:p>
          </p:txBody>
        </p:sp>
      </p:grpSp>
      <p:grpSp>
        <p:nvGrpSpPr>
          <p:cNvPr id="12" name="Group 12"/>
          <p:cNvGrpSpPr/>
          <p:nvPr/>
        </p:nvGrpSpPr>
        <p:grpSpPr>
          <a:xfrm>
            <a:off x="7399189" y="7104317"/>
            <a:ext cx="2608563" cy="2608552"/>
            <a:chOff x="0" y="0"/>
            <a:chExt cx="6350000" cy="6349975"/>
          </a:xfrm>
        </p:grpSpPr>
        <p:sp>
          <p:nvSpPr>
            <p:cNvPr id="13" name="Freeform 13">
              <a:extLst>
                <a:ext uri="{C183D7F6-B498-43B3-948B-1728B52AA6E4}">
                  <adec:decorative xmlns:adec="http://schemas.microsoft.com/office/drawing/2017/decorative" val="1"/>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72C2AA"/>
            </a:solidFill>
            <a:ln w="12700">
              <a:noFill/>
            </a:ln>
          </p:spPr>
          <p:txBody>
            <a:bodyPr/>
            <a:lstStyle/>
            <a:p>
              <a:endParaRPr lang="en-US"/>
            </a:p>
          </p:txBody>
        </p:sp>
      </p:grpSp>
      <p:sp>
        <p:nvSpPr>
          <p:cNvPr id="14" name="Freeform 14">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5" name="Group 15"/>
          <p:cNvGrpSpPr/>
          <p:nvPr/>
        </p:nvGrpSpPr>
        <p:grpSpPr>
          <a:xfrm rot="10041329">
            <a:off x="17599807" y="9061293"/>
            <a:ext cx="844663" cy="844663"/>
            <a:chOff x="0" y="0"/>
            <a:chExt cx="812800" cy="812800"/>
          </a:xfrm>
        </p:grpSpPr>
        <p:sp>
          <p:nvSpPr>
            <p:cNvPr id="16" name="Freeform 1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7" name="TextBox 1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8" name="TextBox 18"/>
          <p:cNvSpPr txBox="1"/>
          <p:nvPr/>
        </p:nvSpPr>
        <p:spPr>
          <a:xfrm>
            <a:off x="10041885" y="1526413"/>
            <a:ext cx="1385964" cy="863037"/>
          </a:xfrm>
          <a:prstGeom prst="rect">
            <a:avLst/>
          </a:prstGeom>
        </p:spPr>
        <p:txBody>
          <a:bodyPr lIns="0" tIns="0" rIns="0" bIns="0" rtlCol="0" anchor="t">
            <a:spAutoFit/>
          </a:bodyPr>
          <a:lstStyle/>
          <a:p>
            <a:pPr marL="0" lvl="1" indent="0" algn="ctr">
              <a:lnSpc>
                <a:spcPts val="6914"/>
              </a:lnSpc>
              <a:spcBef>
                <a:spcPct val="0"/>
              </a:spcBef>
            </a:pPr>
            <a:r>
              <a:rPr lang="en-US" sz="4609" b="1">
                <a:solidFill>
                  <a:srgbClr val="D6D6D6"/>
                </a:solidFill>
                <a:latin typeface="Poppins Bold"/>
                <a:ea typeface="Poppins Bold"/>
                <a:cs typeface="Poppins Bold"/>
                <a:sym typeface="Poppins Bold"/>
              </a:rPr>
              <a:t>01</a:t>
            </a:r>
          </a:p>
        </p:txBody>
      </p:sp>
      <p:sp>
        <p:nvSpPr>
          <p:cNvPr id="19" name="TextBox 19"/>
          <p:cNvSpPr txBox="1"/>
          <p:nvPr/>
        </p:nvSpPr>
        <p:spPr>
          <a:xfrm>
            <a:off x="11460781" y="1526413"/>
            <a:ext cx="7268180" cy="863037"/>
          </a:xfrm>
          <a:prstGeom prst="rect">
            <a:avLst/>
          </a:prstGeom>
        </p:spPr>
        <p:txBody>
          <a:bodyPr lIns="0" tIns="0" rIns="0" bIns="0" rtlCol="0" anchor="t">
            <a:spAutoFit/>
          </a:bodyPr>
          <a:lstStyle/>
          <a:p>
            <a:pPr marL="0" lvl="1" indent="0" algn="l">
              <a:lnSpc>
                <a:spcPts val="6914"/>
              </a:lnSpc>
              <a:spcBef>
                <a:spcPct val="0"/>
              </a:spcBef>
            </a:pPr>
            <a:r>
              <a:rPr lang="en-US" sz="4609" b="1">
                <a:solidFill>
                  <a:srgbClr val="D6D6D6"/>
                </a:solidFill>
                <a:latin typeface="Poppins Bold"/>
                <a:ea typeface="Poppins Bold"/>
                <a:cs typeface="Poppins Bold"/>
                <a:sym typeface="Poppins Bold"/>
              </a:rPr>
              <a:t>GENOME SEQUENCING</a:t>
            </a:r>
          </a:p>
        </p:txBody>
      </p:sp>
      <p:sp>
        <p:nvSpPr>
          <p:cNvPr id="20" name="TextBox 20"/>
          <p:cNvSpPr txBox="1"/>
          <p:nvPr/>
        </p:nvSpPr>
        <p:spPr>
          <a:xfrm>
            <a:off x="9314769" y="4550039"/>
            <a:ext cx="1385964" cy="863037"/>
          </a:xfrm>
          <a:prstGeom prst="rect">
            <a:avLst/>
          </a:prstGeom>
        </p:spPr>
        <p:txBody>
          <a:bodyPr lIns="0" tIns="0" rIns="0" bIns="0" rtlCol="0" anchor="t">
            <a:spAutoFit/>
          </a:bodyPr>
          <a:lstStyle/>
          <a:p>
            <a:pPr marL="0" lvl="1" indent="0" algn="ctr">
              <a:lnSpc>
                <a:spcPts val="6914"/>
              </a:lnSpc>
              <a:spcBef>
                <a:spcPct val="0"/>
              </a:spcBef>
            </a:pPr>
            <a:r>
              <a:rPr lang="en-US" sz="4609" b="1">
                <a:solidFill>
                  <a:srgbClr val="D6D6D6"/>
                </a:solidFill>
                <a:latin typeface="Poppins Bold"/>
                <a:ea typeface="Poppins Bold"/>
                <a:cs typeface="Poppins Bold"/>
                <a:sym typeface="Poppins Bold"/>
              </a:rPr>
              <a:t>02</a:t>
            </a:r>
          </a:p>
        </p:txBody>
      </p:sp>
      <p:sp>
        <p:nvSpPr>
          <p:cNvPr id="21" name="TextBox 21"/>
          <p:cNvSpPr txBox="1"/>
          <p:nvPr/>
        </p:nvSpPr>
        <p:spPr>
          <a:xfrm>
            <a:off x="10911981" y="4550039"/>
            <a:ext cx="7235500" cy="863037"/>
          </a:xfrm>
          <a:prstGeom prst="rect">
            <a:avLst/>
          </a:prstGeom>
        </p:spPr>
        <p:txBody>
          <a:bodyPr lIns="0" tIns="0" rIns="0" bIns="0" rtlCol="0" anchor="t">
            <a:spAutoFit/>
          </a:bodyPr>
          <a:lstStyle/>
          <a:p>
            <a:pPr marL="0" lvl="1" indent="0" algn="l">
              <a:lnSpc>
                <a:spcPts val="6914"/>
              </a:lnSpc>
              <a:spcBef>
                <a:spcPct val="0"/>
              </a:spcBef>
            </a:pPr>
            <a:r>
              <a:rPr lang="en-US" sz="4609" b="1">
                <a:solidFill>
                  <a:srgbClr val="D6D6D6"/>
                </a:solidFill>
                <a:latin typeface="Poppins Bold"/>
                <a:ea typeface="Poppins Bold"/>
                <a:cs typeface="Poppins Bold"/>
                <a:sym typeface="Poppins Bold"/>
              </a:rPr>
              <a:t>PHARMACOGENOMICS</a:t>
            </a:r>
          </a:p>
        </p:txBody>
      </p:sp>
      <p:sp>
        <p:nvSpPr>
          <p:cNvPr id="22" name="TextBox 22"/>
          <p:cNvSpPr txBox="1"/>
          <p:nvPr/>
        </p:nvSpPr>
        <p:spPr>
          <a:xfrm>
            <a:off x="10007751" y="7590016"/>
            <a:ext cx="1385964" cy="863037"/>
          </a:xfrm>
          <a:prstGeom prst="rect">
            <a:avLst/>
          </a:prstGeom>
        </p:spPr>
        <p:txBody>
          <a:bodyPr lIns="0" tIns="0" rIns="0" bIns="0" rtlCol="0" anchor="t">
            <a:spAutoFit/>
          </a:bodyPr>
          <a:lstStyle/>
          <a:p>
            <a:pPr marL="0" lvl="1" indent="0" algn="ctr">
              <a:lnSpc>
                <a:spcPts val="6914"/>
              </a:lnSpc>
              <a:spcBef>
                <a:spcPct val="0"/>
              </a:spcBef>
            </a:pPr>
            <a:r>
              <a:rPr lang="en-US" sz="4609" b="1">
                <a:solidFill>
                  <a:srgbClr val="000000"/>
                </a:solidFill>
                <a:latin typeface="Poppins Bold"/>
                <a:ea typeface="Poppins Bold"/>
                <a:cs typeface="Poppins Bold"/>
                <a:sym typeface="Poppins Bold"/>
              </a:rPr>
              <a:t>03</a:t>
            </a:r>
          </a:p>
        </p:txBody>
      </p:sp>
      <p:sp>
        <p:nvSpPr>
          <p:cNvPr id="23" name="TextBox 23"/>
          <p:cNvSpPr txBox="1"/>
          <p:nvPr/>
        </p:nvSpPr>
        <p:spPr>
          <a:xfrm>
            <a:off x="11460781" y="7545556"/>
            <a:ext cx="4984532" cy="863037"/>
          </a:xfrm>
          <a:prstGeom prst="rect">
            <a:avLst/>
          </a:prstGeom>
        </p:spPr>
        <p:txBody>
          <a:bodyPr lIns="0" tIns="0" rIns="0" bIns="0" rtlCol="0" anchor="t">
            <a:spAutoFit/>
          </a:bodyPr>
          <a:lstStyle/>
          <a:p>
            <a:pPr marL="0" lvl="1" indent="0" algn="l">
              <a:lnSpc>
                <a:spcPts val="6914"/>
              </a:lnSpc>
              <a:spcBef>
                <a:spcPct val="0"/>
              </a:spcBef>
            </a:pPr>
            <a:r>
              <a:rPr lang="en-US" sz="4609" b="1">
                <a:solidFill>
                  <a:srgbClr val="000000"/>
                </a:solidFill>
                <a:latin typeface="Poppins Bold"/>
                <a:ea typeface="Poppins Bold"/>
                <a:cs typeface="Poppins Bold"/>
                <a:sym typeface="Poppins Bold"/>
              </a:rPr>
              <a:t>GENOME EDITING</a:t>
            </a:r>
          </a:p>
        </p:txBody>
      </p:sp>
      <p:sp>
        <p:nvSpPr>
          <p:cNvPr id="24" name="TextBox 24"/>
          <p:cNvSpPr txBox="1"/>
          <p:nvPr/>
        </p:nvSpPr>
        <p:spPr>
          <a:xfrm>
            <a:off x="1028700" y="3433763"/>
            <a:ext cx="6543225" cy="3352800"/>
          </a:xfrm>
          <a:prstGeom prst="rect">
            <a:avLst/>
          </a:prstGeom>
        </p:spPr>
        <p:txBody>
          <a:bodyPr lIns="0" tIns="0" rIns="0" bIns="0" rtlCol="0" anchor="t">
            <a:spAutoFit/>
          </a:bodyPr>
          <a:lstStyle/>
          <a:p>
            <a:pPr marL="0" lvl="1" indent="0" algn="l">
              <a:lnSpc>
                <a:spcPts val="8640"/>
              </a:lnSpc>
            </a:pPr>
            <a:r>
              <a:rPr lang="en-US" sz="7200" b="1">
                <a:solidFill>
                  <a:srgbClr val="212121"/>
                </a:solidFill>
                <a:latin typeface="Poppins Bold"/>
                <a:ea typeface="Poppins Bold"/>
                <a:cs typeface="Poppins Bold"/>
                <a:sym typeface="Poppins Bold"/>
              </a:rPr>
              <a:t>GENETICS &amp; PRECISION MEDICINE</a:t>
            </a:r>
          </a:p>
        </p:txBody>
      </p:sp>
      <p:sp>
        <p:nvSpPr>
          <p:cNvPr id="25" name="Freeform 25" descr="pills"/>
          <p:cNvSpPr/>
          <p:nvPr/>
        </p:nvSpPr>
        <p:spPr>
          <a:xfrm>
            <a:off x="7114130" y="4379012"/>
            <a:ext cx="1575763" cy="1722345"/>
          </a:xfrm>
          <a:custGeom>
            <a:avLst/>
            <a:gdLst/>
            <a:ahLst/>
            <a:cxnLst/>
            <a:rect l="l" t="t" r="r" b="b"/>
            <a:pathLst>
              <a:path w="1575763" h="1722345">
                <a:moveTo>
                  <a:pt x="0" y="0"/>
                </a:moveTo>
                <a:lnTo>
                  <a:pt x="1575763" y="0"/>
                </a:lnTo>
                <a:lnTo>
                  <a:pt x="1575763" y="1722345"/>
                </a:lnTo>
                <a:lnTo>
                  <a:pt x="0" y="17223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6" name="Freeform 26" descr="DNA being cut with scissors"/>
          <p:cNvSpPr/>
          <p:nvPr/>
        </p:nvSpPr>
        <p:spPr>
          <a:xfrm rot="5400000">
            <a:off x="7881176" y="7586517"/>
            <a:ext cx="1617434" cy="1644151"/>
          </a:xfrm>
          <a:custGeom>
            <a:avLst/>
            <a:gdLst/>
            <a:ahLst/>
            <a:cxnLst/>
            <a:rect l="l" t="t" r="r" b="b"/>
            <a:pathLst>
              <a:path w="1617434" h="1644151">
                <a:moveTo>
                  <a:pt x="0" y="0"/>
                </a:moveTo>
                <a:lnTo>
                  <a:pt x="1617434" y="0"/>
                </a:lnTo>
                <a:lnTo>
                  <a:pt x="1617434" y="1644152"/>
                </a:lnTo>
                <a:lnTo>
                  <a:pt x="0" y="1644152"/>
                </a:lnTo>
                <a:lnTo>
                  <a:pt x="0" y="0"/>
                </a:lnTo>
                <a:close/>
              </a:path>
            </a:pathLst>
          </a:custGeom>
          <a:blipFill>
            <a:blip r:embed="rId6">
              <a:extLst>
                <a:ext uri="{96DAC541-7B7A-43D3-8B79-37D633B846F1}">
                  <asvg:svgBlip xmlns:asvg="http://schemas.microsoft.com/office/drawing/2016/SVG/main" r:embed="rId7"/>
                </a:ext>
              </a:extLst>
            </a:blip>
            <a:stretch>
              <a:fillRect/>
            </a:stretch>
          </a:blipFill>
          <a:ln>
            <a:noFill/>
          </a:ln>
        </p:spPr>
        <p:txBody>
          <a:bodyPr/>
          <a:lstStyle/>
          <a:p>
            <a:endParaRPr lang="en-US" dirty="0"/>
          </a:p>
        </p:txBody>
      </p:sp>
      <p:sp>
        <p:nvSpPr>
          <p:cNvPr id="27" name="Freeform 27" descr="searching for DNA"/>
          <p:cNvSpPr/>
          <p:nvPr/>
        </p:nvSpPr>
        <p:spPr>
          <a:xfrm>
            <a:off x="7850297" y="1206160"/>
            <a:ext cx="1679191" cy="1674993"/>
          </a:xfrm>
          <a:custGeom>
            <a:avLst/>
            <a:gdLst/>
            <a:ahLst/>
            <a:cxnLst/>
            <a:rect l="l" t="t" r="r" b="b"/>
            <a:pathLst>
              <a:path w="1679191" h="1674993">
                <a:moveTo>
                  <a:pt x="0" y="0"/>
                </a:moveTo>
                <a:lnTo>
                  <a:pt x="1679192" y="0"/>
                </a:lnTo>
                <a:lnTo>
                  <a:pt x="1679192" y="1674993"/>
                </a:lnTo>
                <a:lnTo>
                  <a:pt x="0" y="16749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629201" y="-8630099"/>
            <a:ext cx="1029597" cy="18288000"/>
            <a:chOff x="0" y="0"/>
            <a:chExt cx="271170" cy="4816593"/>
          </a:xfrm>
        </p:grpSpPr>
        <p:sp>
          <p:nvSpPr>
            <p:cNvPr id="3" name="Freeform 3">
              <a:extLst>
                <a:ext uri="{C183D7F6-B498-43B3-948B-1728B52AA6E4}">
                  <adec:decorative xmlns:adec="http://schemas.microsoft.com/office/drawing/2017/decorative" val="1"/>
                </a:ext>
              </a:extLst>
            </p:cNvPr>
            <p:cNvSpPr/>
            <p:nvPr/>
          </p:nvSpPr>
          <p:spPr>
            <a:xfrm>
              <a:off x="0" y="0"/>
              <a:ext cx="271170" cy="4816592"/>
            </a:xfrm>
            <a:custGeom>
              <a:avLst/>
              <a:gdLst/>
              <a:ahLst/>
              <a:cxnLst/>
              <a:rect l="l" t="t" r="r" b="b"/>
              <a:pathLst>
                <a:path w="271170" h="4816592">
                  <a:moveTo>
                    <a:pt x="0" y="0"/>
                  </a:moveTo>
                  <a:lnTo>
                    <a:pt x="271170" y="0"/>
                  </a:lnTo>
                  <a:lnTo>
                    <a:pt x="271170" y="4816592"/>
                  </a:lnTo>
                  <a:lnTo>
                    <a:pt x="0" y="4816592"/>
                  </a:lnTo>
                  <a:close/>
                </a:path>
              </a:pathLst>
            </a:custGeom>
            <a:solidFill>
              <a:srgbClr val="C6EAFA"/>
            </a:solidFill>
          </p:spPr>
          <p:txBody>
            <a:bodyPr/>
            <a:lstStyle/>
            <a:p>
              <a:endParaRPr lang="en-US"/>
            </a:p>
          </p:txBody>
        </p:sp>
        <p:sp>
          <p:nvSpPr>
            <p:cNvPr id="4" name="TextBox 4"/>
            <p:cNvSpPr txBox="1"/>
            <p:nvPr/>
          </p:nvSpPr>
          <p:spPr>
            <a:xfrm>
              <a:off x="0" y="-28575"/>
              <a:ext cx="271170" cy="4845168"/>
            </a:xfrm>
            <a:prstGeom prst="rect">
              <a:avLst/>
            </a:prstGeom>
          </p:spPr>
          <p:txBody>
            <a:bodyPr lIns="42726" tIns="42726" rIns="42726" bIns="42726" rtlCol="0" anchor="ctr"/>
            <a:lstStyle/>
            <a:p>
              <a:pPr algn="ctr">
                <a:lnSpc>
                  <a:spcPts val="2237"/>
                </a:lnSpc>
              </a:pPr>
              <a:endParaRPr/>
            </a:p>
          </p:txBody>
        </p:sp>
      </p:grpSp>
      <p:grpSp>
        <p:nvGrpSpPr>
          <p:cNvPr id="5" name="Group 5"/>
          <p:cNvGrpSpPr/>
          <p:nvPr/>
        </p:nvGrpSpPr>
        <p:grpSpPr>
          <a:xfrm rot="5400000">
            <a:off x="12605773" y="407801"/>
            <a:ext cx="844663" cy="844663"/>
            <a:chOff x="0" y="0"/>
            <a:chExt cx="812800" cy="812800"/>
          </a:xfrm>
        </p:grpSpPr>
        <p:sp>
          <p:nvSpPr>
            <p:cNvPr id="6" name="Freeform 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8" name="Group 8"/>
          <p:cNvGrpSpPr/>
          <p:nvPr/>
        </p:nvGrpSpPr>
        <p:grpSpPr>
          <a:xfrm rot="-1494771">
            <a:off x="13908742" y="-2275524"/>
            <a:ext cx="5366649" cy="5366649"/>
            <a:chOff x="0" y="0"/>
            <a:chExt cx="812800" cy="812800"/>
          </a:xfrm>
        </p:grpSpPr>
        <p:sp>
          <p:nvSpPr>
            <p:cNvPr id="9" name="Freeform 9">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p:cNvSpPr txBox="1"/>
          <p:nvPr/>
        </p:nvSpPr>
        <p:spPr>
          <a:xfrm>
            <a:off x="2030519" y="3812116"/>
            <a:ext cx="13915685" cy="10306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DO NOW: WARM UP</a:t>
            </a:r>
          </a:p>
        </p:txBody>
      </p:sp>
      <p:sp>
        <p:nvSpPr>
          <p:cNvPr id="13" name="TextBox 13"/>
          <p:cNvSpPr txBox="1"/>
          <p:nvPr/>
        </p:nvSpPr>
        <p:spPr>
          <a:xfrm>
            <a:off x="2030519" y="5030885"/>
            <a:ext cx="15228781" cy="635000"/>
          </a:xfrm>
          <a:prstGeom prst="rect">
            <a:avLst/>
          </a:prstGeom>
        </p:spPr>
        <p:txBody>
          <a:bodyPr lIns="0" tIns="0" rIns="0" bIns="0" rtlCol="0" anchor="t">
            <a:spAutoFit/>
          </a:bodyPr>
          <a:lstStyle/>
          <a:p>
            <a:pPr marL="755651" lvl="1" indent="-377825" algn="l">
              <a:lnSpc>
                <a:spcPts val="4900"/>
              </a:lnSpc>
              <a:buFont typeface="Arial"/>
              <a:buChar char="•"/>
            </a:pPr>
            <a:r>
              <a:rPr lang="en-US" sz="3500">
                <a:solidFill>
                  <a:srgbClr val="212121"/>
                </a:solidFill>
                <a:latin typeface="Poppins"/>
                <a:ea typeface="Poppins"/>
                <a:cs typeface="Poppins"/>
                <a:sym typeface="Poppins"/>
              </a:rPr>
              <a:t>What are the goals of medicine?</a:t>
            </a:r>
          </a:p>
        </p:txBody>
      </p:sp>
      <p:grpSp>
        <p:nvGrpSpPr>
          <p:cNvPr id="14" name="Group 14"/>
          <p:cNvGrpSpPr/>
          <p:nvPr/>
        </p:nvGrpSpPr>
        <p:grpSpPr>
          <a:xfrm>
            <a:off x="1028700" y="0"/>
            <a:ext cx="2313016" cy="2846789"/>
            <a:chOff x="0" y="0"/>
            <a:chExt cx="660400" cy="812800"/>
          </a:xfrm>
        </p:grpSpPr>
        <p:sp>
          <p:nvSpPr>
            <p:cNvPr id="15" name="Freeform 15">
              <a:extLst>
                <a:ext uri="{C183D7F6-B498-43B3-948B-1728B52AA6E4}">
                  <adec:decorative xmlns:adec="http://schemas.microsoft.com/office/drawing/2017/decorative" val="1"/>
                </a:ext>
              </a:extLst>
            </p:cNvPr>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C6EAFA"/>
            </a:solidFill>
          </p:spPr>
          <p:txBody>
            <a:bodyPr/>
            <a:lstStyle/>
            <a:p>
              <a:endParaRPr lang="en-US"/>
            </a:p>
          </p:txBody>
        </p:sp>
        <p:sp>
          <p:nvSpPr>
            <p:cNvPr id="16" name="TextBox 16"/>
            <p:cNvSpPr txBox="1"/>
            <p:nvPr/>
          </p:nvSpPr>
          <p:spPr>
            <a:xfrm>
              <a:off x="0" y="-28575"/>
              <a:ext cx="660400" cy="714375"/>
            </a:xfrm>
            <a:prstGeom prst="rect">
              <a:avLst/>
            </a:prstGeom>
          </p:spPr>
          <p:txBody>
            <a:bodyPr lIns="50800" tIns="50800" rIns="50800" bIns="50800" rtlCol="0" anchor="ctr"/>
            <a:lstStyle/>
            <a:p>
              <a:pPr algn="ctr">
                <a:lnSpc>
                  <a:spcPts val="1995"/>
                </a:lnSpc>
              </a:pPr>
              <a:endParaRPr/>
            </a:p>
          </p:txBody>
        </p:sp>
      </p:grpSp>
      <p:sp>
        <p:nvSpPr>
          <p:cNvPr id="17" name="Freeform 17" descr="a blue and white stopwatch on a white background"/>
          <p:cNvSpPr/>
          <p:nvPr/>
        </p:nvSpPr>
        <p:spPr>
          <a:xfrm>
            <a:off x="1269659" y="513901"/>
            <a:ext cx="1831098" cy="2020522"/>
          </a:xfrm>
          <a:custGeom>
            <a:avLst/>
            <a:gdLst/>
            <a:ahLst/>
            <a:cxnLst/>
            <a:rect l="l" t="t" r="r" b="b"/>
            <a:pathLst>
              <a:path w="1831098" h="2020522">
                <a:moveTo>
                  <a:pt x="0" y="0"/>
                </a:moveTo>
                <a:lnTo>
                  <a:pt x="1831098" y="0"/>
                </a:lnTo>
                <a:lnTo>
                  <a:pt x="1831098" y="2020523"/>
                </a:lnTo>
                <a:lnTo>
                  <a:pt x="0" y="20205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82250" y="-174165"/>
            <a:ext cx="8763236" cy="10708349"/>
            <a:chOff x="0" y="0"/>
            <a:chExt cx="2333353" cy="2851271"/>
          </a:xfrm>
        </p:grpSpPr>
        <p:sp>
          <p:nvSpPr>
            <p:cNvPr id="3" name="Freeform 3">
              <a:extLst>
                <a:ext uri="{C183D7F6-B498-43B3-948B-1728B52AA6E4}">
                  <adec:decorative xmlns:adec="http://schemas.microsoft.com/office/drawing/2017/decorative" val="1"/>
                </a:ext>
              </a:extLst>
            </p:cNvPr>
            <p:cNvSpPr/>
            <p:nvPr/>
          </p:nvSpPr>
          <p:spPr>
            <a:xfrm>
              <a:off x="0" y="0"/>
              <a:ext cx="2333353" cy="2851271"/>
            </a:xfrm>
            <a:custGeom>
              <a:avLst/>
              <a:gdLst/>
              <a:ahLst/>
              <a:cxnLst/>
              <a:rect l="l" t="t" r="r" b="b"/>
              <a:pathLst>
                <a:path w="2333353" h="2851271">
                  <a:moveTo>
                    <a:pt x="0" y="0"/>
                  </a:moveTo>
                  <a:lnTo>
                    <a:pt x="2333353" y="0"/>
                  </a:lnTo>
                  <a:lnTo>
                    <a:pt x="2333353" y="2851271"/>
                  </a:lnTo>
                  <a:lnTo>
                    <a:pt x="0" y="2851271"/>
                  </a:lnTo>
                  <a:close/>
                </a:path>
              </a:pathLst>
            </a:custGeom>
            <a:solidFill>
              <a:srgbClr val="C6EAFA"/>
            </a:solidFill>
          </p:spPr>
          <p:txBody>
            <a:bodyPr/>
            <a:lstStyle/>
            <a:p>
              <a:endParaRPr lang="en-US"/>
            </a:p>
          </p:txBody>
        </p:sp>
        <p:sp>
          <p:nvSpPr>
            <p:cNvPr id="4" name="TextBox 4"/>
            <p:cNvSpPr txBox="1"/>
            <p:nvPr/>
          </p:nvSpPr>
          <p:spPr>
            <a:xfrm>
              <a:off x="0" y="-19050"/>
              <a:ext cx="2333353" cy="2870321"/>
            </a:xfrm>
            <a:prstGeom prst="rect">
              <a:avLst/>
            </a:prstGeom>
          </p:spPr>
          <p:txBody>
            <a:bodyPr lIns="38100" tIns="38100" rIns="38100" bIns="38100" rtlCol="0" anchor="ctr"/>
            <a:lstStyle/>
            <a:p>
              <a:pPr algn="ctr">
                <a:lnSpc>
                  <a:spcPts val="1994"/>
                </a:lnSpc>
              </a:pPr>
              <a:endParaRPr/>
            </a:p>
          </p:txBody>
        </p:sp>
      </p:grpSp>
      <p:grpSp>
        <p:nvGrpSpPr>
          <p:cNvPr id="5" name="Group 5"/>
          <p:cNvGrpSpPr/>
          <p:nvPr/>
        </p:nvGrpSpPr>
        <p:grpSpPr>
          <a:xfrm rot="5400000">
            <a:off x="17442925" y="9483624"/>
            <a:ext cx="1102561" cy="1102561"/>
            <a:chOff x="0" y="0"/>
            <a:chExt cx="812800" cy="812800"/>
          </a:xfrm>
        </p:grpSpPr>
        <p:sp>
          <p:nvSpPr>
            <p:cNvPr id="6" name="Freeform 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8" name="Group 8"/>
          <p:cNvGrpSpPr/>
          <p:nvPr/>
        </p:nvGrpSpPr>
        <p:grpSpPr>
          <a:xfrm rot="-1494771">
            <a:off x="9540791" y="-1675226"/>
            <a:ext cx="3350451" cy="3350451"/>
            <a:chOff x="0" y="0"/>
            <a:chExt cx="812800" cy="812800"/>
          </a:xfrm>
        </p:grpSpPr>
        <p:sp>
          <p:nvSpPr>
            <p:cNvPr id="9" name="Freeform 9">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47625"/>
              <a:ext cx="660400" cy="688975"/>
            </a:xfrm>
            <a:prstGeom prst="rect">
              <a:avLst/>
            </a:prstGeom>
          </p:spPr>
          <p:txBody>
            <a:bodyPr lIns="38100" tIns="38100" rIns="38100" bIns="38100" rtlCol="0" anchor="ctr"/>
            <a:lstStyle/>
            <a:p>
              <a:pPr algn="ctr">
                <a:lnSpc>
                  <a:spcPts val="1994"/>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2" name="Group 12"/>
          <p:cNvGrpSpPr/>
          <p:nvPr/>
        </p:nvGrpSpPr>
        <p:grpSpPr>
          <a:xfrm rot="-5863999">
            <a:off x="-1622763" y="5440652"/>
            <a:ext cx="2243501" cy="2243501"/>
            <a:chOff x="0" y="0"/>
            <a:chExt cx="812800" cy="812800"/>
          </a:xfrm>
        </p:grpSpPr>
        <p:sp>
          <p:nvSpPr>
            <p:cNvPr id="13" name="Freeform 13">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4" name="TextBox 14"/>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5" name="TextBox 15"/>
          <p:cNvSpPr txBox="1"/>
          <p:nvPr/>
        </p:nvSpPr>
        <p:spPr>
          <a:xfrm>
            <a:off x="1028700" y="3429328"/>
            <a:ext cx="8115300" cy="4109720"/>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rgbClr val="212121"/>
                </a:solidFill>
                <a:latin typeface="Poppins"/>
                <a:ea typeface="Poppins"/>
                <a:cs typeface="Poppins"/>
                <a:sym typeface="Poppins"/>
              </a:rPr>
              <a:t>Scientists are developing gene editing tools for certain genetic conditions that ease symptoms by targeting the underlying genetic cause.</a:t>
            </a:r>
          </a:p>
          <a:p>
            <a:pPr algn="l">
              <a:lnSpc>
                <a:spcPts val="1399"/>
              </a:lnSpc>
            </a:pPr>
            <a:endParaRPr lang="en-US" sz="3200">
              <a:solidFill>
                <a:srgbClr val="212121"/>
              </a:solidFill>
              <a:latin typeface="Poppins"/>
              <a:ea typeface="Poppins"/>
              <a:cs typeface="Poppins"/>
              <a:sym typeface="Poppins"/>
            </a:endParaRPr>
          </a:p>
          <a:p>
            <a:pPr marL="690881" lvl="1" indent="-345440" algn="l">
              <a:lnSpc>
                <a:spcPts val="4480"/>
              </a:lnSpc>
              <a:buFont typeface="Arial"/>
              <a:buChar char="•"/>
            </a:pPr>
            <a:r>
              <a:rPr lang="en-US" sz="3200">
                <a:solidFill>
                  <a:srgbClr val="212121"/>
                </a:solidFill>
                <a:latin typeface="Poppins"/>
                <a:ea typeface="Poppins"/>
                <a:cs typeface="Poppins"/>
                <a:sym typeface="Poppins"/>
              </a:rPr>
              <a:t>Only a few gene editing treatments have been approved for clinical use.</a:t>
            </a:r>
          </a:p>
        </p:txBody>
      </p:sp>
      <p:sp>
        <p:nvSpPr>
          <p:cNvPr id="16" name="TextBox 16"/>
          <p:cNvSpPr txBox="1"/>
          <p:nvPr/>
        </p:nvSpPr>
        <p:spPr>
          <a:xfrm>
            <a:off x="1028700" y="1982770"/>
            <a:ext cx="8115300" cy="10306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GENOME EDITING</a:t>
            </a:r>
          </a:p>
        </p:txBody>
      </p:sp>
      <p:grpSp>
        <p:nvGrpSpPr>
          <p:cNvPr id="17" name="Group 17"/>
          <p:cNvGrpSpPr/>
          <p:nvPr/>
        </p:nvGrpSpPr>
        <p:grpSpPr>
          <a:xfrm>
            <a:off x="9144000" y="2030118"/>
            <a:ext cx="8850205" cy="8850170"/>
            <a:chOff x="0" y="0"/>
            <a:chExt cx="6350000" cy="6349975"/>
          </a:xfrm>
        </p:grpSpPr>
        <p:sp>
          <p:nvSpPr>
            <p:cNvPr id="18" name="Freeform 18" descr="an image of a dna strand broken on one strand"/>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a:ln w="209550" cap="sq">
              <a:solidFill>
                <a:srgbClr val="C6EAFA"/>
              </a:solidFill>
              <a:prstDash val="solid"/>
              <a:miter/>
            </a:ln>
          </p:spPr>
          <p:txBody>
            <a:bodyPr/>
            <a:lstStyle/>
            <a:p>
              <a:endParaRPr lang="en-US"/>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629201" y="-8630099"/>
            <a:ext cx="1029597" cy="18288000"/>
            <a:chOff x="0" y="0"/>
            <a:chExt cx="271170" cy="4816593"/>
          </a:xfrm>
        </p:grpSpPr>
        <p:sp>
          <p:nvSpPr>
            <p:cNvPr id="3" name="Freeform 3">
              <a:extLst>
                <a:ext uri="{C183D7F6-B498-43B3-948B-1728B52AA6E4}">
                  <adec:decorative xmlns:adec="http://schemas.microsoft.com/office/drawing/2017/decorative" val="1"/>
                </a:ext>
              </a:extLst>
            </p:cNvPr>
            <p:cNvSpPr/>
            <p:nvPr/>
          </p:nvSpPr>
          <p:spPr>
            <a:xfrm>
              <a:off x="0" y="0"/>
              <a:ext cx="271170" cy="4816592"/>
            </a:xfrm>
            <a:custGeom>
              <a:avLst/>
              <a:gdLst/>
              <a:ahLst/>
              <a:cxnLst/>
              <a:rect l="l" t="t" r="r" b="b"/>
              <a:pathLst>
                <a:path w="271170" h="4816592">
                  <a:moveTo>
                    <a:pt x="0" y="0"/>
                  </a:moveTo>
                  <a:lnTo>
                    <a:pt x="271170" y="0"/>
                  </a:lnTo>
                  <a:lnTo>
                    <a:pt x="271170" y="4816592"/>
                  </a:lnTo>
                  <a:lnTo>
                    <a:pt x="0" y="4816592"/>
                  </a:lnTo>
                  <a:close/>
                </a:path>
              </a:pathLst>
            </a:custGeom>
            <a:solidFill>
              <a:srgbClr val="C6EAFA"/>
            </a:solidFill>
          </p:spPr>
          <p:txBody>
            <a:bodyPr/>
            <a:lstStyle/>
            <a:p>
              <a:endParaRPr lang="en-US"/>
            </a:p>
          </p:txBody>
        </p:sp>
        <p:sp>
          <p:nvSpPr>
            <p:cNvPr id="4" name="TextBox 4"/>
            <p:cNvSpPr txBox="1"/>
            <p:nvPr/>
          </p:nvSpPr>
          <p:spPr>
            <a:xfrm>
              <a:off x="0" y="-28575"/>
              <a:ext cx="271170" cy="4845168"/>
            </a:xfrm>
            <a:prstGeom prst="rect">
              <a:avLst/>
            </a:prstGeom>
          </p:spPr>
          <p:txBody>
            <a:bodyPr lIns="42726" tIns="42726" rIns="42726" bIns="42726" rtlCol="0" anchor="ctr"/>
            <a:lstStyle/>
            <a:p>
              <a:pPr algn="ctr">
                <a:lnSpc>
                  <a:spcPts val="2237"/>
                </a:lnSpc>
              </a:pPr>
              <a:endParaRPr/>
            </a:p>
          </p:txBody>
        </p:sp>
      </p:grpSp>
      <p:grpSp>
        <p:nvGrpSpPr>
          <p:cNvPr id="5" name="Group 5"/>
          <p:cNvGrpSpPr/>
          <p:nvPr/>
        </p:nvGrpSpPr>
        <p:grpSpPr>
          <a:xfrm rot="5400000">
            <a:off x="12605773" y="407801"/>
            <a:ext cx="844663" cy="844663"/>
            <a:chOff x="0" y="0"/>
            <a:chExt cx="812800" cy="812800"/>
          </a:xfrm>
        </p:grpSpPr>
        <p:sp>
          <p:nvSpPr>
            <p:cNvPr id="6" name="Freeform 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8" name="Group 8"/>
          <p:cNvGrpSpPr/>
          <p:nvPr/>
        </p:nvGrpSpPr>
        <p:grpSpPr>
          <a:xfrm rot="-1494771">
            <a:off x="13908742" y="-2275524"/>
            <a:ext cx="5366649" cy="5366649"/>
            <a:chOff x="0" y="0"/>
            <a:chExt cx="812800" cy="812800"/>
          </a:xfrm>
        </p:grpSpPr>
        <p:sp>
          <p:nvSpPr>
            <p:cNvPr id="9" name="Freeform 9">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2" name="Group 12"/>
          <p:cNvGrpSpPr/>
          <p:nvPr/>
        </p:nvGrpSpPr>
        <p:grpSpPr>
          <a:xfrm>
            <a:off x="1028700" y="0"/>
            <a:ext cx="2313016" cy="2846789"/>
            <a:chOff x="0" y="0"/>
            <a:chExt cx="660400" cy="812800"/>
          </a:xfrm>
        </p:grpSpPr>
        <p:sp>
          <p:nvSpPr>
            <p:cNvPr id="13" name="Freeform 13">
              <a:extLst>
                <a:ext uri="{C183D7F6-B498-43B3-948B-1728B52AA6E4}">
                  <adec:decorative xmlns:adec="http://schemas.microsoft.com/office/drawing/2017/decorative" val="1"/>
                </a:ext>
              </a:extLst>
            </p:cNvPr>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C6EAFA"/>
            </a:solidFill>
          </p:spPr>
          <p:txBody>
            <a:bodyPr/>
            <a:lstStyle/>
            <a:p>
              <a:endParaRPr lang="en-US"/>
            </a:p>
          </p:txBody>
        </p:sp>
        <p:sp>
          <p:nvSpPr>
            <p:cNvPr id="14" name="TextBox 14"/>
            <p:cNvSpPr txBox="1"/>
            <p:nvPr/>
          </p:nvSpPr>
          <p:spPr>
            <a:xfrm>
              <a:off x="0" y="-28575"/>
              <a:ext cx="660400" cy="714375"/>
            </a:xfrm>
            <a:prstGeom prst="rect">
              <a:avLst/>
            </a:prstGeom>
          </p:spPr>
          <p:txBody>
            <a:bodyPr lIns="50800" tIns="50800" rIns="50800" bIns="50800" rtlCol="0" anchor="ctr"/>
            <a:lstStyle/>
            <a:p>
              <a:pPr algn="ctr">
                <a:lnSpc>
                  <a:spcPts val="1995"/>
                </a:lnSpc>
              </a:pPr>
              <a:endParaRPr/>
            </a:p>
          </p:txBody>
        </p:sp>
      </p:grpSp>
      <p:sp>
        <p:nvSpPr>
          <p:cNvPr id="15" name="Freeform 15" descr="a blue and white stopwatch on a white background"/>
          <p:cNvSpPr/>
          <p:nvPr/>
        </p:nvSpPr>
        <p:spPr>
          <a:xfrm>
            <a:off x="1269659" y="513901"/>
            <a:ext cx="1831098" cy="2020522"/>
          </a:xfrm>
          <a:custGeom>
            <a:avLst/>
            <a:gdLst/>
            <a:ahLst/>
            <a:cxnLst/>
            <a:rect l="l" t="t" r="r" b="b"/>
            <a:pathLst>
              <a:path w="1831098" h="2020522">
                <a:moveTo>
                  <a:pt x="0" y="0"/>
                </a:moveTo>
                <a:lnTo>
                  <a:pt x="1831098" y="0"/>
                </a:lnTo>
                <a:lnTo>
                  <a:pt x="1831098" y="2020523"/>
                </a:lnTo>
                <a:lnTo>
                  <a:pt x="0" y="20205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6"/>
          <p:cNvSpPr txBox="1"/>
          <p:nvPr/>
        </p:nvSpPr>
        <p:spPr>
          <a:xfrm>
            <a:off x="2030519" y="3812116"/>
            <a:ext cx="13915685" cy="10306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DO NOW: </a:t>
            </a:r>
            <a:r>
              <a:rPr lang="en-US" sz="7200">
                <a:solidFill>
                  <a:srgbClr val="212121"/>
                </a:solidFill>
                <a:latin typeface="Poppins"/>
                <a:ea typeface="Poppins"/>
                <a:cs typeface="Poppins"/>
                <a:sym typeface="Poppins"/>
              </a:rPr>
              <a:t>GENOME EDITING</a:t>
            </a:r>
          </a:p>
        </p:txBody>
      </p:sp>
      <p:sp>
        <p:nvSpPr>
          <p:cNvPr id="17" name="TextBox 17"/>
          <p:cNvSpPr txBox="1"/>
          <p:nvPr/>
        </p:nvSpPr>
        <p:spPr>
          <a:xfrm>
            <a:off x="2030519" y="5030885"/>
            <a:ext cx="13915685" cy="1873250"/>
          </a:xfrm>
          <a:prstGeom prst="rect">
            <a:avLst/>
          </a:prstGeom>
        </p:spPr>
        <p:txBody>
          <a:bodyPr lIns="0" tIns="0" rIns="0" bIns="0" rtlCol="0" anchor="t">
            <a:spAutoFit/>
          </a:bodyPr>
          <a:lstStyle/>
          <a:p>
            <a:pPr marL="755651" lvl="1" indent="-377825" algn="l">
              <a:lnSpc>
                <a:spcPts val="4900"/>
              </a:lnSpc>
              <a:buFont typeface="Arial"/>
              <a:buChar char="•"/>
            </a:pPr>
            <a:r>
              <a:rPr lang="en-US" sz="3500">
                <a:solidFill>
                  <a:srgbClr val="212121"/>
                </a:solidFill>
                <a:latin typeface="Poppins"/>
                <a:ea typeface="Poppins"/>
                <a:cs typeface="Poppins"/>
                <a:sym typeface="Poppins"/>
              </a:rPr>
              <a:t>If you were offered a </a:t>
            </a:r>
            <a:r>
              <a:rPr lang="en-US" sz="3500" b="1">
                <a:solidFill>
                  <a:srgbClr val="212121"/>
                </a:solidFill>
                <a:latin typeface="Poppins Bold"/>
                <a:ea typeface="Poppins Bold"/>
                <a:cs typeface="Poppins Bold"/>
                <a:sym typeface="Poppins Bold"/>
              </a:rPr>
              <a:t>genome editing-based treatment</a:t>
            </a:r>
            <a:r>
              <a:rPr lang="en-US" sz="3500">
                <a:solidFill>
                  <a:srgbClr val="212121"/>
                </a:solidFill>
                <a:latin typeface="Poppins"/>
                <a:ea typeface="Poppins"/>
                <a:cs typeface="Poppins"/>
                <a:sym typeface="Poppins"/>
              </a:rPr>
              <a:t> for a health condition, what questions would you have for your doctor?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9144000" y="-15833"/>
            <a:ext cx="9421814" cy="10302833"/>
            <a:chOff x="0" y="0"/>
            <a:chExt cx="2481466" cy="2713503"/>
          </a:xfrm>
        </p:grpSpPr>
        <p:sp>
          <p:nvSpPr>
            <p:cNvPr id="4" name="Freeform 4">
              <a:extLst>
                <a:ext uri="{C183D7F6-B498-43B3-948B-1728B52AA6E4}">
                  <adec:decorative xmlns:adec="http://schemas.microsoft.com/office/drawing/2017/decorative" val="1"/>
                </a:ext>
              </a:extLst>
            </p:cNvPr>
            <p:cNvSpPr/>
            <p:nvPr/>
          </p:nvSpPr>
          <p:spPr>
            <a:xfrm>
              <a:off x="0" y="0"/>
              <a:ext cx="2481466" cy="2713503"/>
            </a:xfrm>
            <a:custGeom>
              <a:avLst/>
              <a:gdLst/>
              <a:ahLst/>
              <a:cxnLst/>
              <a:rect l="l" t="t" r="r" b="b"/>
              <a:pathLst>
                <a:path w="2481466" h="2713503">
                  <a:moveTo>
                    <a:pt x="0" y="0"/>
                  </a:moveTo>
                  <a:lnTo>
                    <a:pt x="2481466" y="0"/>
                  </a:lnTo>
                  <a:lnTo>
                    <a:pt x="2481466" y="2713503"/>
                  </a:lnTo>
                  <a:lnTo>
                    <a:pt x="0" y="2713503"/>
                  </a:lnTo>
                  <a:close/>
                </a:path>
              </a:pathLst>
            </a:custGeom>
            <a:solidFill>
              <a:srgbClr val="C6EAFA"/>
            </a:solidFill>
          </p:spPr>
          <p:txBody>
            <a:bodyPr/>
            <a:lstStyle/>
            <a:p>
              <a:endParaRPr lang="en-US"/>
            </a:p>
          </p:txBody>
        </p:sp>
        <p:sp>
          <p:nvSpPr>
            <p:cNvPr id="5" name="TextBox 5"/>
            <p:cNvSpPr txBox="1"/>
            <p:nvPr/>
          </p:nvSpPr>
          <p:spPr>
            <a:xfrm>
              <a:off x="0" y="-28575"/>
              <a:ext cx="2481466" cy="2742078"/>
            </a:xfrm>
            <a:prstGeom prst="rect">
              <a:avLst/>
            </a:prstGeom>
          </p:spPr>
          <p:txBody>
            <a:bodyPr lIns="42726" tIns="42726" rIns="42726" bIns="42726" rtlCol="0" anchor="ctr"/>
            <a:lstStyle/>
            <a:p>
              <a:pPr algn="ctr">
                <a:lnSpc>
                  <a:spcPts val="2237"/>
                </a:lnSpc>
              </a:pPr>
              <a:endParaRPr/>
            </a:p>
          </p:txBody>
        </p:sp>
      </p:grpSp>
      <p:grpSp>
        <p:nvGrpSpPr>
          <p:cNvPr id="6" name="Group 6"/>
          <p:cNvGrpSpPr/>
          <p:nvPr/>
        </p:nvGrpSpPr>
        <p:grpSpPr>
          <a:xfrm rot="-1494771">
            <a:off x="-530346" y="-2064725"/>
            <a:ext cx="4097783" cy="4097783"/>
            <a:chOff x="0" y="0"/>
            <a:chExt cx="812800" cy="812800"/>
          </a:xfrm>
        </p:grpSpPr>
        <p:sp>
          <p:nvSpPr>
            <p:cNvPr id="7" name="Freeform 7">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9" name="Group 9"/>
          <p:cNvGrpSpPr/>
          <p:nvPr/>
        </p:nvGrpSpPr>
        <p:grpSpPr>
          <a:xfrm rot="5400000">
            <a:off x="8755309" y="8869609"/>
            <a:ext cx="777381" cy="777381"/>
            <a:chOff x="0" y="0"/>
            <a:chExt cx="812800" cy="812800"/>
          </a:xfrm>
        </p:grpSpPr>
        <p:sp>
          <p:nvSpPr>
            <p:cNvPr id="10" name="Freeform 1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2" name="Freeform 12" descr="sickle cell patient's success with gene editing raises hopes and questions"/>
          <p:cNvSpPr/>
          <p:nvPr/>
        </p:nvSpPr>
        <p:spPr>
          <a:xfrm>
            <a:off x="9748595" y="1028700"/>
            <a:ext cx="7726609" cy="1941311"/>
          </a:xfrm>
          <a:custGeom>
            <a:avLst/>
            <a:gdLst/>
            <a:ahLst/>
            <a:cxnLst/>
            <a:rect l="l" t="t" r="r" b="b"/>
            <a:pathLst>
              <a:path w="7726609" h="1941311">
                <a:moveTo>
                  <a:pt x="0" y="0"/>
                </a:moveTo>
                <a:lnTo>
                  <a:pt x="7726609" y="0"/>
                </a:lnTo>
                <a:lnTo>
                  <a:pt x="7726609" y="1941311"/>
                </a:lnTo>
                <a:lnTo>
                  <a:pt x="0" y="1941311"/>
                </a:lnTo>
                <a:lnTo>
                  <a:pt x="0" y="0"/>
                </a:lnTo>
                <a:close/>
              </a:path>
            </a:pathLst>
          </a:custGeom>
          <a:blipFill>
            <a:blip r:embed="rId5"/>
            <a:stretch>
              <a:fillRect/>
            </a:stretch>
          </a:blipFill>
          <a:ln w="19050" cap="sq">
            <a:solidFill>
              <a:srgbClr val="D6D6D6"/>
            </a:solidFill>
            <a:prstDash val="solid"/>
            <a:miter/>
          </a:ln>
        </p:spPr>
        <p:txBody>
          <a:bodyPr/>
          <a:lstStyle/>
          <a:p>
            <a:endParaRPr lang="en-US"/>
          </a:p>
        </p:txBody>
      </p:sp>
      <p:sp>
        <p:nvSpPr>
          <p:cNvPr id="13" name="Freeform 13"/>
          <p:cNvSpPr/>
          <p:nvPr/>
        </p:nvSpPr>
        <p:spPr>
          <a:xfrm>
            <a:off x="10716323" y="3317664"/>
            <a:ext cx="6277168" cy="6165961"/>
          </a:xfrm>
          <a:custGeom>
            <a:avLst/>
            <a:gdLst/>
            <a:ahLst/>
            <a:cxnLst/>
            <a:rect l="l" t="t" r="r" b="b"/>
            <a:pathLst>
              <a:path w="6277168" h="6165961">
                <a:moveTo>
                  <a:pt x="0" y="0"/>
                </a:moveTo>
                <a:lnTo>
                  <a:pt x="6277168" y="0"/>
                </a:lnTo>
                <a:lnTo>
                  <a:pt x="6277168" y="6165960"/>
                </a:lnTo>
                <a:lnTo>
                  <a:pt x="0" y="6165960"/>
                </a:lnTo>
                <a:lnTo>
                  <a:pt x="0" y="0"/>
                </a:lnTo>
                <a:close/>
              </a:path>
            </a:pathLst>
          </a:custGeom>
          <a:blipFill>
            <a:blip r:embed="rId6"/>
            <a:stretch>
              <a:fillRect l="-8931" t="-27952" r="-15878" b="-62640"/>
            </a:stretch>
          </a:blipFill>
        </p:spPr>
        <p:txBody>
          <a:bodyPr/>
          <a:lstStyle/>
          <a:p>
            <a:endParaRPr lang="en-US"/>
          </a:p>
        </p:txBody>
      </p:sp>
      <p:sp>
        <p:nvSpPr>
          <p:cNvPr id="14" name="TextBox 14"/>
          <p:cNvSpPr txBox="1"/>
          <p:nvPr/>
        </p:nvSpPr>
        <p:spPr>
          <a:xfrm>
            <a:off x="1028700" y="2145419"/>
            <a:ext cx="7460678" cy="28594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CASE STUDY:</a:t>
            </a:r>
          </a:p>
          <a:p>
            <a:pPr algn="l">
              <a:lnSpc>
                <a:spcPts val="7200"/>
              </a:lnSpc>
            </a:pPr>
            <a:r>
              <a:rPr lang="en-US" sz="7200">
                <a:solidFill>
                  <a:srgbClr val="212121"/>
                </a:solidFill>
                <a:latin typeface="Poppins"/>
                <a:ea typeface="Poppins"/>
                <a:cs typeface="Poppins"/>
                <a:sym typeface="Poppins"/>
              </a:rPr>
              <a:t>SICKLE CELL DISEASE</a:t>
            </a:r>
          </a:p>
        </p:txBody>
      </p:sp>
      <p:sp>
        <p:nvSpPr>
          <p:cNvPr id="15" name="TextBox 15"/>
          <p:cNvSpPr txBox="1"/>
          <p:nvPr/>
        </p:nvSpPr>
        <p:spPr>
          <a:xfrm>
            <a:off x="1028700" y="5171152"/>
            <a:ext cx="7726609" cy="2916555"/>
          </a:xfrm>
          <a:prstGeom prst="rect">
            <a:avLst/>
          </a:prstGeom>
        </p:spPr>
        <p:txBody>
          <a:bodyPr lIns="0" tIns="0" rIns="0" bIns="0" rtlCol="0" anchor="t">
            <a:spAutoFit/>
          </a:bodyPr>
          <a:lstStyle/>
          <a:p>
            <a:pPr algn="l">
              <a:lnSpc>
                <a:spcPts val="4620"/>
              </a:lnSpc>
            </a:pPr>
            <a:r>
              <a:rPr lang="en-US" sz="3300">
                <a:solidFill>
                  <a:srgbClr val="212121"/>
                </a:solidFill>
                <a:latin typeface="Poppins"/>
                <a:ea typeface="Poppins"/>
                <a:cs typeface="Poppins"/>
                <a:sym typeface="Poppins"/>
              </a:rPr>
              <a:t>In 2019, Victoria Gray became the first person to undergo a clinical trial using gene editing to modify her red blood cells to treat </a:t>
            </a:r>
            <a:r>
              <a:rPr lang="en-US" sz="3300" b="1">
                <a:solidFill>
                  <a:srgbClr val="212121"/>
                </a:solidFill>
                <a:latin typeface="Poppins Bold"/>
                <a:ea typeface="Poppins Bold"/>
                <a:cs typeface="Poppins Bold"/>
                <a:sym typeface="Poppins Bold"/>
              </a:rPr>
              <a:t>sickle cell disease</a:t>
            </a:r>
            <a:r>
              <a:rPr lang="en-US" sz="3300">
                <a:solidFill>
                  <a:srgbClr val="212121"/>
                </a:solidFill>
                <a:latin typeface="Poppins"/>
                <a:ea typeface="Poppins"/>
                <a:cs typeface="Poppins"/>
                <a:sym typeface="Poppins"/>
              </a:rPr>
              <a:t> (SCD).</a:t>
            </a:r>
          </a:p>
        </p:txBody>
      </p:sp>
      <p:sp>
        <p:nvSpPr>
          <p:cNvPr id="16" name="TextBox 16"/>
          <p:cNvSpPr txBox="1"/>
          <p:nvPr/>
        </p:nvSpPr>
        <p:spPr>
          <a:xfrm>
            <a:off x="16781706" y="2577882"/>
            <a:ext cx="613924" cy="283508"/>
          </a:xfrm>
          <a:prstGeom prst="rect">
            <a:avLst/>
          </a:prstGeom>
        </p:spPr>
        <p:txBody>
          <a:bodyPr lIns="0" tIns="0" rIns="0" bIns="0" rtlCol="0" anchor="t">
            <a:spAutoFit/>
          </a:bodyPr>
          <a:lstStyle/>
          <a:p>
            <a:pPr algn="l">
              <a:lnSpc>
                <a:spcPts val="2007"/>
              </a:lnSpc>
            </a:pPr>
            <a:r>
              <a:rPr lang="en-US" sz="1672" b="1" spc="130">
                <a:solidFill>
                  <a:srgbClr val="333333"/>
                </a:solidFill>
                <a:latin typeface="Poppins Bold"/>
                <a:ea typeface="Poppins Bold"/>
                <a:cs typeface="Poppins Bold"/>
                <a:sym typeface="Poppins Bold"/>
              </a:rPr>
              <a:t>NPR</a:t>
            </a:r>
          </a:p>
        </p:txBody>
      </p:sp>
      <p:sp>
        <p:nvSpPr>
          <p:cNvPr id="17" name="TextBox 17"/>
          <p:cNvSpPr txBox="1"/>
          <p:nvPr/>
        </p:nvSpPr>
        <p:spPr>
          <a:xfrm>
            <a:off x="10716323" y="9568522"/>
            <a:ext cx="6277168" cy="207645"/>
          </a:xfrm>
          <a:prstGeom prst="rect">
            <a:avLst/>
          </a:prstGeom>
        </p:spPr>
        <p:txBody>
          <a:bodyPr lIns="0" tIns="0" rIns="0" bIns="0" rtlCol="0" anchor="t">
            <a:spAutoFit/>
          </a:bodyPr>
          <a:lstStyle/>
          <a:p>
            <a:pPr algn="l">
              <a:lnSpc>
                <a:spcPts val="1679"/>
              </a:lnSpc>
            </a:pPr>
            <a:r>
              <a:rPr lang="en-US" sz="1199">
                <a:solidFill>
                  <a:srgbClr val="737373"/>
                </a:solidFill>
                <a:latin typeface="Poppins"/>
                <a:ea typeface="Poppins"/>
                <a:cs typeface="Poppins"/>
                <a:sym typeface="Poppins"/>
              </a:rPr>
              <a:t>Image credit: Victoria Gray (2026)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rot="-650159">
            <a:off x="14310232" y="8992131"/>
            <a:ext cx="5366649" cy="5366649"/>
            <a:chOff x="0" y="0"/>
            <a:chExt cx="812800" cy="812800"/>
          </a:xfrm>
        </p:grpSpPr>
        <p:sp>
          <p:nvSpPr>
            <p:cNvPr id="4" name="Freeform 4">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6" name="Group 6"/>
          <p:cNvGrpSpPr/>
          <p:nvPr/>
        </p:nvGrpSpPr>
        <p:grpSpPr>
          <a:xfrm>
            <a:off x="-620053" y="-222664"/>
            <a:ext cx="19281610" cy="406950"/>
            <a:chOff x="0" y="0"/>
            <a:chExt cx="5269612" cy="111218"/>
          </a:xfrm>
        </p:grpSpPr>
        <p:sp>
          <p:nvSpPr>
            <p:cNvPr id="7" name="Freeform 7">
              <a:extLst>
                <a:ext uri="{C183D7F6-B498-43B3-948B-1728B52AA6E4}">
                  <adec:decorative xmlns:adec="http://schemas.microsoft.com/office/drawing/2017/decorative" val="1"/>
                </a:ext>
              </a:extLst>
            </p:cNvPr>
            <p:cNvSpPr/>
            <p:nvPr/>
          </p:nvSpPr>
          <p:spPr>
            <a:xfrm>
              <a:off x="0" y="0"/>
              <a:ext cx="5269612" cy="111218"/>
            </a:xfrm>
            <a:custGeom>
              <a:avLst/>
              <a:gdLst/>
              <a:ahLst/>
              <a:cxnLst/>
              <a:rect l="l" t="t" r="r" b="b"/>
              <a:pathLst>
                <a:path w="5269612" h="111218">
                  <a:moveTo>
                    <a:pt x="0" y="0"/>
                  </a:moveTo>
                  <a:lnTo>
                    <a:pt x="5269612" y="0"/>
                  </a:lnTo>
                  <a:lnTo>
                    <a:pt x="5269612" y="111218"/>
                  </a:lnTo>
                  <a:lnTo>
                    <a:pt x="0" y="111218"/>
                  </a:lnTo>
                  <a:close/>
                </a:path>
              </a:pathLst>
            </a:custGeom>
            <a:solidFill>
              <a:srgbClr val="C6EAFA"/>
            </a:solidFill>
          </p:spPr>
          <p:txBody>
            <a:bodyPr/>
            <a:lstStyle/>
            <a:p>
              <a:endParaRPr lang="en-US"/>
            </a:p>
          </p:txBody>
        </p:sp>
        <p:sp>
          <p:nvSpPr>
            <p:cNvPr id="8" name="TextBox 8"/>
            <p:cNvSpPr txBox="1"/>
            <p:nvPr/>
          </p:nvSpPr>
          <p:spPr>
            <a:xfrm>
              <a:off x="0" y="-28575"/>
              <a:ext cx="5269612" cy="139793"/>
            </a:xfrm>
            <a:prstGeom prst="rect">
              <a:avLst/>
            </a:prstGeom>
          </p:spPr>
          <p:txBody>
            <a:bodyPr lIns="39414" tIns="39414" rIns="39414" bIns="39414" rtlCol="0" anchor="ctr"/>
            <a:lstStyle/>
            <a:p>
              <a:pPr algn="ctr">
                <a:lnSpc>
                  <a:spcPts val="2063"/>
                </a:lnSpc>
              </a:pPr>
              <a:endParaRPr/>
            </a:p>
          </p:txBody>
        </p:sp>
      </p:grpSp>
      <p:grpSp>
        <p:nvGrpSpPr>
          <p:cNvPr id="9" name="Group 9"/>
          <p:cNvGrpSpPr/>
          <p:nvPr/>
        </p:nvGrpSpPr>
        <p:grpSpPr>
          <a:xfrm rot="-10451634">
            <a:off x="13677534" y="-384521"/>
            <a:ext cx="844663" cy="844663"/>
            <a:chOff x="0" y="0"/>
            <a:chExt cx="812800" cy="812800"/>
          </a:xfrm>
        </p:grpSpPr>
        <p:sp>
          <p:nvSpPr>
            <p:cNvPr id="10" name="Freeform 1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2" name="TextBox 12"/>
          <p:cNvSpPr txBox="1"/>
          <p:nvPr/>
        </p:nvSpPr>
        <p:spPr>
          <a:xfrm>
            <a:off x="2153268" y="962025"/>
            <a:ext cx="14003742" cy="1162050"/>
          </a:xfrm>
          <a:prstGeom prst="rect">
            <a:avLst/>
          </a:prstGeom>
        </p:spPr>
        <p:txBody>
          <a:bodyPr lIns="0" tIns="0" rIns="0" bIns="0" rtlCol="0" anchor="t">
            <a:spAutoFit/>
          </a:bodyPr>
          <a:lstStyle/>
          <a:p>
            <a:pPr algn="ctr">
              <a:lnSpc>
                <a:spcPts val="8640"/>
              </a:lnSpc>
            </a:pPr>
            <a:r>
              <a:rPr lang="en-US" sz="7200" b="1">
                <a:solidFill>
                  <a:srgbClr val="212121"/>
                </a:solidFill>
                <a:latin typeface="Poppins Bold"/>
                <a:ea typeface="Poppins Bold"/>
                <a:cs typeface="Poppins Bold"/>
                <a:sym typeface="Poppins Bold"/>
              </a:rPr>
              <a:t>SICKLE CELL DIAGNOSIS</a:t>
            </a:r>
          </a:p>
        </p:txBody>
      </p:sp>
      <p:sp>
        <p:nvSpPr>
          <p:cNvPr id="13" name="TextBox 13"/>
          <p:cNvSpPr txBox="1"/>
          <p:nvPr/>
        </p:nvSpPr>
        <p:spPr>
          <a:xfrm>
            <a:off x="1305582" y="6187001"/>
            <a:ext cx="15953718" cy="2492375"/>
          </a:xfrm>
          <a:prstGeom prst="rect">
            <a:avLst/>
          </a:prstGeom>
        </p:spPr>
        <p:txBody>
          <a:bodyPr lIns="0" tIns="0" rIns="0" bIns="0" rtlCol="0" anchor="t">
            <a:spAutoFit/>
          </a:bodyPr>
          <a:lstStyle/>
          <a:p>
            <a:pPr algn="l">
              <a:lnSpc>
                <a:spcPts val="4900"/>
              </a:lnSpc>
            </a:pPr>
            <a:r>
              <a:rPr lang="en-US" sz="3500">
                <a:solidFill>
                  <a:srgbClr val="000000"/>
                </a:solidFill>
                <a:latin typeface="Poppins"/>
                <a:ea typeface="Poppins"/>
                <a:cs typeface="Poppins"/>
                <a:sym typeface="Poppins"/>
              </a:rPr>
              <a:t>Victoria was diagnosed with </a:t>
            </a:r>
            <a:r>
              <a:rPr lang="en-US" sz="3500" b="1">
                <a:solidFill>
                  <a:srgbClr val="000000"/>
                </a:solidFill>
                <a:latin typeface="Poppins Bold"/>
                <a:ea typeface="Poppins Bold"/>
                <a:cs typeface="Poppins Bold"/>
                <a:sym typeface="Poppins Bold"/>
              </a:rPr>
              <a:t>sickle cell disease</a:t>
            </a:r>
            <a:r>
              <a:rPr lang="en-US" sz="3500">
                <a:solidFill>
                  <a:srgbClr val="000000"/>
                </a:solidFill>
                <a:latin typeface="Poppins"/>
                <a:ea typeface="Poppins"/>
                <a:cs typeface="Poppins"/>
                <a:sym typeface="Poppins"/>
              </a:rPr>
              <a:t> at 3 months old, when she experienced her first pain crisis. These sickle cell crises continued to occur and worsen throughout Victoria’s life. Eventually, Victoria experienced a crisis that left her unable to use her arms and legs.</a:t>
            </a:r>
          </a:p>
        </p:txBody>
      </p:sp>
      <p:sp>
        <p:nvSpPr>
          <p:cNvPr id="14" name="Freeform 14" descr="an illustration of red blood cell in a vessel"/>
          <p:cNvSpPr/>
          <p:nvPr/>
        </p:nvSpPr>
        <p:spPr>
          <a:xfrm>
            <a:off x="4508293" y="2879045"/>
            <a:ext cx="8115300" cy="2657761"/>
          </a:xfrm>
          <a:custGeom>
            <a:avLst/>
            <a:gdLst/>
            <a:ahLst/>
            <a:cxnLst/>
            <a:rect l="l" t="t" r="r" b="b"/>
            <a:pathLst>
              <a:path w="8115300" h="2657761">
                <a:moveTo>
                  <a:pt x="0" y="0"/>
                </a:moveTo>
                <a:lnTo>
                  <a:pt x="8115300" y="0"/>
                </a:lnTo>
                <a:lnTo>
                  <a:pt x="8115300" y="2657761"/>
                </a:lnTo>
                <a:lnTo>
                  <a:pt x="0" y="2657761"/>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rot="-650159">
            <a:off x="14310232" y="8992131"/>
            <a:ext cx="5366649" cy="5366649"/>
            <a:chOff x="0" y="0"/>
            <a:chExt cx="812800" cy="812800"/>
          </a:xfrm>
        </p:grpSpPr>
        <p:sp>
          <p:nvSpPr>
            <p:cNvPr id="4" name="Freeform 4">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6" name="Group 6"/>
          <p:cNvGrpSpPr/>
          <p:nvPr/>
        </p:nvGrpSpPr>
        <p:grpSpPr>
          <a:xfrm>
            <a:off x="-620053" y="-222664"/>
            <a:ext cx="19281610" cy="406950"/>
            <a:chOff x="0" y="0"/>
            <a:chExt cx="5269612" cy="111218"/>
          </a:xfrm>
        </p:grpSpPr>
        <p:sp>
          <p:nvSpPr>
            <p:cNvPr id="7" name="Freeform 7">
              <a:extLst>
                <a:ext uri="{C183D7F6-B498-43B3-948B-1728B52AA6E4}">
                  <adec:decorative xmlns:adec="http://schemas.microsoft.com/office/drawing/2017/decorative" val="1"/>
                </a:ext>
              </a:extLst>
            </p:cNvPr>
            <p:cNvSpPr/>
            <p:nvPr/>
          </p:nvSpPr>
          <p:spPr>
            <a:xfrm>
              <a:off x="0" y="0"/>
              <a:ext cx="5269612" cy="111218"/>
            </a:xfrm>
            <a:custGeom>
              <a:avLst/>
              <a:gdLst/>
              <a:ahLst/>
              <a:cxnLst/>
              <a:rect l="l" t="t" r="r" b="b"/>
              <a:pathLst>
                <a:path w="5269612" h="111218">
                  <a:moveTo>
                    <a:pt x="0" y="0"/>
                  </a:moveTo>
                  <a:lnTo>
                    <a:pt x="5269612" y="0"/>
                  </a:lnTo>
                  <a:lnTo>
                    <a:pt x="5269612" y="111218"/>
                  </a:lnTo>
                  <a:lnTo>
                    <a:pt x="0" y="111218"/>
                  </a:lnTo>
                  <a:close/>
                </a:path>
              </a:pathLst>
            </a:custGeom>
            <a:solidFill>
              <a:srgbClr val="C6EAFA"/>
            </a:solidFill>
          </p:spPr>
          <p:txBody>
            <a:bodyPr/>
            <a:lstStyle/>
            <a:p>
              <a:endParaRPr lang="en-US"/>
            </a:p>
          </p:txBody>
        </p:sp>
        <p:sp>
          <p:nvSpPr>
            <p:cNvPr id="8" name="TextBox 8"/>
            <p:cNvSpPr txBox="1"/>
            <p:nvPr/>
          </p:nvSpPr>
          <p:spPr>
            <a:xfrm>
              <a:off x="0" y="-28575"/>
              <a:ext cx="5269612" cy="139793"/>
            </a:xfrm>
            <a:prstGeom prst="rect">
              <a:avLst/>
            </a:prstGeom>
          </p:spPr>
          <p:txBody>
            <a:bodyPr lIns="39414" tIns="39414" rIns="39414" bIns="39414" rtlCol="0" anchor="ctr"/>
            <a:lstStyle/>
            <a:p>
              <a:pPr algn="ctr">
                <a:lnSpc>
                  <a:spcPts val="2063"/>
                </a:lnSpc>
              </a:pPr>
              <a:endParaRPr/>
            </a:p>
          </p:txBody>
        </p:sp>
      </p:grpSp>
      <p:grpSp>
        <p:nvGrpSpPr>
          <p:cNvPr id="9" name="Group 9"/>
          <p:cNvGrpSpPr/>
          <p:nvPr/>
        </p:nvGrpSpPr>
        <p:grpSpPr>
          <a:xfrm rot="-10451634">
            <a:off x="13677534" y="-384521"/>
            <a:ext cx="844663" cy="844663"/>
            <a:chOff x="0" y="0"/>
            <a:chExt cx="812800" cy="812800"/>
          </a:xfrm>
        </p:grpSpPr>
        <p:sp>
          <p:nvSpPr>
            <p:cNvPr id="10" name="Freeform 1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2" name="Freeform 12" descr="an illustration of a test tube with red blood cells"/>
          <p:cNvSpPr/>
          <p:nvPr/>
        </p:nvSpPr>
        <p:spPr>
          <a:xfrm>
            <a:off x="6049452" y="2447155"/>
            <a:ext cx="2971301" cy="3521542"/>
          </a:xfrm>
          <a:custGeom>
            <a:avLst/>
            <a:gdLst/>
            <a:ahLst/>
            <a:cxnLst/>
            <a:rect l="l" t="t" r="r" b="b"/>
            <a:pathLst>
              <a:path w="2971301" h="3521542">
                <a:moveTo>
                  <a:pt x="0" y="0"/>
                </a:moveTo>
                <a:lnTo>
                  <a:pt x="2971301" y="0"/>
                </a:lnTo>
                <a:lnTo>
                  <a:pt x="2971301" y="3521541"/>
                </a:lnTo>
                <a:lnTo>
                  <a:pt x="0" y="3521541"/>
                </a:lnTo>
                <a:lnTo>
                  <a:pt x="0" y="0"/>
                </a:lnTo>
                <a:close/>
              </a:path>
            </a:pathLst>
          </a:custGeom>
          <a:blipFill>
            <a:blip r:embed="rId5"/>
            <a:stretch>
              <a:fillRect/>
            </a:stretch>
          </a:blipFill>
        </p:spPr>
        <p:txBody>
          <a:bodyPr/>
          <a:lstStyle/>
          <a:p>
            <a:endParaRPr lang="en-US"/>
          </a:p>
        </p:txBody>
      </p:sp>
      <p:sp>
        <p:nvSpPr>
          <p:cNvPr id="13" name="Freeform 13">
            <a:extLst>
              <a:ext uri="{C183D7F6-B498-43B3-948B-1728B52AA6E4}">
                <adec:decorative xmlns:adec="http://schemas.microsoft.com/office/drawing/2017/decorative" val="1"/>
              </a:ext>
            </a:extLst>
          </p:cNvPr>
          <p:cNvSpPr/>
          <p:nvPr/>
        </p:nvSpPr>
        <p:spPr>
          <a:xfrm rot="3882991">
            <a:off x="9276428" y="2609830"/>
            <a:ext cx="2211422" cy="3552486"/>
          </a:xfrm>
          <a:custGeom>
            <a:avLst/>
            <a:gdLst/>
            <a:ahLst/>
            <a:cxnLst/>
            <a:rect l="l" t="t" r="r" b="b"/>
            <a:pathLst>
              <a:path w="2211422" h="3552486">
                <a:moveTo>
                  <a:pt x="0" y="0"/>
                </a:moveTo>
                <a:lnTo>
                  <a:pt x="2211422" y="0"/>
                </a:lnTo>
                <a:lnTo>
                  <a:pt x="2211422" y="3552486"/>
                </a:lnTo>
                <a:lnTo>
                  <a:pt x="0" y="35524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4" name="Group 14"/>
          <p:cNvGrpSpPr/>
          <p:nvPr/>
        </p:nvGrpSpPr>
        <p:grpSpPr>
          <a:xfrm rot="3882991">
            <a:off x="10312383" y="3346880"/>
            <a:ext cx="1456373" cy="145637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EAFA"/>
            </a:solidFill>
          </p:spPr>
          <p:txBody>
            <a:bodyPr/>
            <a:lstStyle/>
            <a:p>
              <a:endParaRPr lang="en-US"/>
            </a:p>
          </p:txBody>
        </p:sp>
        <p:sp>
          <p:nvSpPr>
            <p:cNvPr id="16" name="TextBox 16"/>
            <p:cNvSpPr txBox="1"/>
            <p:nvPr/>
          </p:nvSpPr>
          <p:spPr>
            <a:xfrm>
              <a:off x="76200" y="38100"/>
              <a:ext cx="660400" cy="698500"/>
            </a:xfrm>
            <a:prstGeom prst="rect">
              <a:avLst/>
            </a:prstGeom>
          </p:spPr>
          <p:txBody>
            <a:bodyPr lIns="43858" tIns="43858" rIns="43858" bIns="43858" rtlCol="0" anchor="ctr"/>
            <a:lstStyle/>
            <a:p>
              <a:pPr algn="ctr">
                <a:lnSpc>
                  <a:spcPts val="2456"/>
                </a:lnSpc>
              </a:pPr>
              <a:endParaRPr/>
            </a:p>
          </p:txBody>
        </p:sp>
      </p:grpSp>
      <p:sp>
        <p:nvSpPr>
          <p:cNvPr id="17" name="Freeform 17" descr="a pair of scissors cutting a strand of dna"/>
          <p:cNvSpPr/>
          <p:nvPr/>
        </p:nvSpPr>
        <p:spPr>
          <a:xfrm>
            <a:off x="10382139" y="3376323"/>
            <a:ext cx="1418841" cy="1442278"/>
          </a:xfrm>
          <a:custGeom>
            <a:avLst/>
            <a:gdLst/>
            <a:ahLst/>
            <a:cxnLst/>
            <a:rect l="l" t="t" r="r" b="b"/>
            <a:pathLst>
              <a:path w="1418841" h="1442278">
                <a:moveTo>
                  <a:pt x="0" y="0"/>
                </a:moveTo>
                <a:lnTo>
                  <a:pt x="1418840" y="0"/>
                </a:lnTo>
                <a:lnTo>
                  <a:pt x="1418840" y="1442278"/>
                </a:lnTo>
                <a:lnTo>
                  <a:pt x="0" y="14422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8"/>
          <p:cNvSpPr txBox="1"/>
          <p:nvPr/>
        </p:nvSpPr>
        <p:spPr>
          <a:xfrm>
            <a:off x="2153268" y="962025"/>
            <a:ext cx="14003742" cy="1162050"/>
          </a:xfrm>
          <a:prstGeom prst="rect">
            <a:avLst/>
          </a:prstGeom>
        </p:spPr>
        <p:txBody>
          <a:bodyPr lIns="0" tIns="0" rIns="0" bIns="0" rtlCol="0" anchor="t">
            <a:spAutoFit/>
          </a:bodyPr>
          <a:lstStyle/>
          <a:p>
            <a:pPr algn="ctr">
              <a:lnSpc>
                <a:spcPts val="8640"/>
              </a:lnSpc>
            </a:pPr>
            <a:r>
              <a:rPr lang="en-US" sz="7200" b="1">
                <a:solidFill>
                  <a:srgbClr val="212121"/>
                </a:solidFill>
                <a:latin typeface="Poppins Bold"/>
                <a:ea typeface="Poppins Bold"/>
                <a:cs typeface="Poppins Bold"/>
                <a:sym typeface="Poppins Bold"/>
              </a:rPr>
              <a:t>CRISPR GENE THERAPY</a:t>
            </a:r>
          </a:p>
        </p:txBody>
      </p:sp>
      <p:sp>
        <p:nvSpPr>
          <p:cNvPr id="19" name="TextBox 19"/>
          <p:cNvSpPr txBox="1"/>
          <p:nvPr/>
        </p:nvSpPr>
        <p:spPr>
          <a:xfrm>
            <a:off x="1305582" y="6187001"/>
            <a:ext cx="15953718" cy="3111500"/>
          </a:xfrm>
          <a:prstGeom prst="rect">
            <a:avLst/>
          </a:prstGeom>
        </p:spPr>
        <p:txBody>
          <a:bodyPr lIns="0" tIns="0" rIns="0" bIns="0" rtlCol="0" anchor="t">
            <a:spAutoFit/>
          </a:bodyPr>
          <a:lstStyle/>
          <a:p>
            <a:pPr algn="l">
              <a:lnSpc>
                <a:spcPts val="4900"/>
              </a:lnSpc>
            </a:pPr>
            <a:r>
              <a:rPr lang="en-US" sz="3500">
                <a:solidFill>
                  <a:srgbClr val="000000"/>
                </a:solidFill>
                <a:latin typeface="Poppins"/>
                <a:ea typeface="Poppins"/>
                <a:cs typeface="Poppins"/>
                <a:sym typeface="Poppins"/>
              </a:rPr>
              <a:t>After over 30 years of crises and severe pain, Victoria prayed for something to change. She was prepared to undergo a bone marrow transplant using stem cells from her brother. She was in the hospital when a doctor asked if she had ever heard of </a:t>
            </a:r>
            <a:r>
              <a:rPr lang="en-US" sz="3500" b="1">
                <a:solidFill>
                  <a:srgbClr val="000000"/>
                </a:solidFill>
                <a:latin typeface="Poppins Bold"/>
                <a:ea typeface="Poppins Bold"/>
                <a:cs typeface="Poppins Bold"/>
                <a:sym typeface="Poppins Bold"/>
              </a:rPr>
              <a:t>CRISPR gene therapy</a:t>
            </a:r>
            <a:r>
              <a:rPr lang="en-US" sz="3500">
                <a:solidFill>
                  <a:srgbClr val="000000"/>
                </a:solidFill>
                <a:latin typeface="Poppins"/>
                <a:ea typeface="Poppins"/>
                <a:cs typeface="Poppins"/>
                <a:sym typeface="Poppins"/>
              </a:rPr>
              <a:t>.</a:t>
            </a:r>
          </a:p>
          <a:p>
            <a:pPr algn="l">
              <a:lnSpc>
                <a:spcPts val="4900"/>
              </a:lnSpc>
            </a:pPr>
            <a:endParaRPr lang="en-US" sz="3500">
              <a:solidFill>
                <a:srgbClr val="000000"/>
              </a:solidFill>
              <a:latin typeface="Poppins"/>
              <a:ea typeface="Poppins"/>
              <a:cs typeface="Poppins"/>
              <a:sym typeface="Poppi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rot="-650159">
            <a:off x="14310232" y="8992131"/>
            <a:ext cx="5366649" cy="5366649"/>
            <a:chOff x="0" y="0"/>
            <a:chExt cx="812800" cy="812800"/>
          </a:xfrm>
        </p:grpSpPr>
        <p:sp>
          <p:nvSpPr>
            <p:cNvPr id="4" name="Freeform 4">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6" name="Group 6"/>
          <p:cNvGrpSpPr/>
          <p:nvPr/>
        </p:nvGrpSpPr>
        <p:grpSpPr>
          <a:xfrm>
            <a:off x="-620053" y="-222664"/>
            <a:ext cx="19281610" cy="406950"/>
            <a:chOff x="0" y="0"/>
            <a:chExt cx="5269612" cy="111218"/>
          </a:xfrm>
        </p:grpSpPr>
        <p:sp>
          <p:nvSpPr>
            <p:cNvPr id="7" name="Freeform 7">
              <a:extLst>
                <a:ext uri="{C183D7F6-B498-43B3-948B-1728B52AA6E4}">
                  <adec:decorative xmlns:adec="http://schemas.microsoft.com/office/drawing/2017/decorative" val="1"/>
                </a:ext>
              </a:extLst>
            </p:cNvPr>
            <p:cNvSpPr/>
            <p:nvPr/>
          </p:nvSpPr>
          <p:spPr>
            <a:xfrm>
              <a:off x="0" y="0"/>
              <a:ext cx="5269612" cy="111218"/>
            </a:xfrm>
            <a:custGeom>
              <a:avLst/>
              <a:gdLst/>
              <a:ahLst/>
              <a:cxnLst/>
              <a:rect l="l" t="t" r="r" b="b"/>
              <a:pathLst>
                <a:path w="5269612" h="111218">
                  <a:moveTo>
                    <a:pt x="0" y="0"/>
                  </a:moveTo>
                  <a:lnTo>
                    <a:pt x="5269612" y="0"/>
                  </a:lnTo>
                  <a:lnTo>
                    <a:pt x="5269612" y="111218"/>
                  </a:lnTo>
                  <a:lnTo>
                    <a:pt x="0" y="111218"/>
                  </a:lnTo>
                  <a:close/>
                </a:path>
              </a:pathLst>
            </a:custGeom>
            <a:solidFill>
              <a:srgbClr val="C6EAFA"/>
            </a:solidFill>
          </p:spPr>
          <p:txBody>
            <a:bodyPr/>
            <a:lstStyle/>
            <a:p>
              <a:endParaRPr lang="en-US"/>
            </a:p>
          </p:txBody>
        </p:sp>
        <p:sp>
          <p:nvSpPr>
            <p:cNvPr id="8" name="TextBox 8"/>
            <p:cNvSpPr txBox="1"/>
            <p:nvPr/>
          </p:nvSpPr>
          <p:spPr>
            <a:xfrm>
              <a:off x="0" y="-28575"/>
              <a:ext cx="5269612" cy="139793"/>
            </a:xfrm>
            <a:prstGeom prst="rect">
              <a:avLst/>
            </a:prstGeom>
          </p:spPr>
          <p:txBody>
            <a:bodyPr lIns="39414" tIns="39414" rIns="39414" bIns="39414" rtlCol="0" anchor="ctr"/>
            <a:lstStyle/>
            <a:p>
              <a:pPr algn="ctr">
                <a:lnSpc>
                  <a:spcPts val="2063"/>
                </a:lnSpc>
              </a:pPr>
              <a:endParaRPr/>
            </a:p>
          </p:txBody>
        </p:sp>
      </p:grpSp>
      <p:grpSp>
        <p:nvGrpSpPr>
          <p:cNvPr id="9" name="Group 9"/>
          <p:cNvGrpSpPr/>
          <p:nvPr/>
        </p:nvGrpSpPr>
        <p:grpSpPr>
          <a:xfrm rot="-10451634">
            <a:off x="13677534" y="-384521"/>
            <a:ext cx="844663" cy="844663"/>
            <a:chOff x="0" y="0"/>
            <a:chExt cx="812800" cy="812800"/>
          </a:xfrm>
        </p:grpSpPr>
        <p:sp>
          <p:nvSpPr>
            <p:cNvPr id="10" name="Freeform 1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12" name="Group 12"/>
          <p:cNvGrpSpPr/>
          <p:nvPr/>
        </p:nvGrpSpPr>
        <p:grpSpPr>
          <a:xfrm>
            <a:off x="4338705" y="2407128"/>
            <a:ext cx="9364096" cy="3601595"/>
            <a:chOff x="0" y="0"/>
            <a:chExt cx="2466264" cy="948568"/>
          </a:xfrm>
        </p:grpSpPr>
        <p:sp>
          <p:nvSpPr>
            <p:cNvPr id="13" name="Freeform 13">
              <a:extLst>
                <a:ext uri="{C183D7F6-B498-43B3-948B-1728B52AA6E4}">
                  <adec:decorative xmlns:adec="http://schemas.microsoft.com/office/drawing/2017/decorative" val="1"/>
                </a:ext>
              </a:extLst>
            </p:cNvPr>
            <p:cNvSpPr/>
            <p:nvPr/>
          </p:nvSpPr>
          <p:spPr>
            <a:xfrm>
              <a:off x="0" y="0"/>
              <a:ext cx="2466264" cy="948568"/>
            </a:xfrm>
            <a:custGeom>
              <a:avLst/>
              <a:gdLst/>
              <a:ahLst/>
              <a:cxnLst/>
              <a:rect l="l" t="t" r="r" b="b"/>
              <a:pathLst>
                <a:path w="2466264" h="948568">
                  <a:moveTo>
                    <a:pt x="0" y="0"/>
                  </a:moveTo>
                  <a:lnTo>
                    <a:pt x="2466264" y="0"/>
                  </a:lnTo>
                  <a:lnTo>
                    <a:pt x="2466264" y="948568"/>
                  </a:lnTo>
                  <a:lnTo>
                    <a:pt x="0" y="948568"/>
                  </a:lnTo>
                  <a:close/>
                </a:path>
              </a:pathLst>
            </a:custGeom>
            <a:solidFill>
              <a:srgbClr val="C6EAFA"/>
            </a:solidFill>
          </p:spPr>
          <p:txBody>
            <a:bodyPr/>
            <a:lstStyle/>
            <a:p>
              <a:endParaRPr lang="en-US"/>
            </a:p>
          </p:txBody>
        </p:sp>
        <p:sp>
          <p:nvSpPr>
            <p:cNvPr id="14" name="TextBox 14"/>
            <p:cNvSpPr txBox="1"/>
            <p:nvPr/>
          </p:nvSpPr>
          <p:spPr>
            <a:xfrm>
              <a:off x="0" y="-38100"/>
              <a:ext cx="2466264" cy="986668"/>
            </a:xfrm>
            <a:prstGeom prst="rect">
              <a:avLst/>
            </a:prstGeom>
          </p:spPr>
          <p:txBody>
            <a:bodyPr lIns="50800" tIns="50800" rIns="50800" bIns="50800" rtlCol="0" anchor="ctr"/>
            <a:lstStyle/>
            <a:p>
              <a:pPr algn="ctr">
                <a:lnSpc>
                  <a:spcPts val="2456"/>
                </a:lnSpc>
              </a:pPr>
              <a:endParaRPr/>
            </a:p>
          </p:txBody>
        </p:sp>
      </p:grpSp>
      <p:sp>
        <p:nvSpPr>
          <p:cNvPr id="15" name="TextBox 15"/>
          <p:cNvSpPr txBox="1"/>
          <p:nvPr/>
        </p:nvSpPr>
        <p:spPr>
          <a:xfrm>
            <a:off x="2153268" y="962025"/>
            <a:ext cx="14003742" cy="1162050"/>
          </a:xfrm>
          <a:prstGeom prst="rect">
            <a:avLst/>
          </a:prstGeom>
        </p:spPr>
        <p:txBody>
          <a:bodyPr lIns="0" tIns="0" rIns="0" bIns="0" rtlCol="0" anchor="t">
            <a:spAutoFit/>
          </a:bodyPr>
          <a:lstStyle/>
          <a:p>
            <a:pPr algn="ctr">
              <a:lnSpc>
                <a:spcPts val="8640"/>
              </a:lnSpc>
            </a:pPr>
            <a:r>
              <a:rPr lang="en-US" sz="7200" b="1">
                <a:solidFill>
                  <a:srgbClr val="212121"/>
                </a:solidFill>
                <a:latin typeface="Poppins Bold"/>
                <a:ea typeface="Poppins Bold"/>
                <a:cs typeface="Poppins Bold"/>
                <a:sym typeface="Poppins Bold"/>
              </a:rPr>
              <a:t>PAIN-FREE</a:t>
            </a:r>
          </a:p>
        </p:txBody>
      </p:sp>
      <p:sp>
        <p:nvSpPr>
          <p:cNvPr id="16" name="TextBox 16"/>
          <p:cNvSpPr txBox="1"/>
          <p:nvPr/>
        </p:nvSpPr>
        <p:spPr>
          <a:xfrm>
            <a:off x="1305582" y="6187001"/>
            <a:ext cx="15953718" cy="1873250"/>
          </a:xfrm>
          <a:prstGeom prst="rect">
            <a:avLst/>
          </a:prstGeom>
        </p:spPr>
        <p:txBody>
          <a:bodyPr lIns="0" tIns="0" rIns="0" bIns="0" rtlCol="0" anchor="t">
            <a:spAutoFit/>
          </a:bodyPr>
          <a:lstStyle/>
          <a:p>
            <a:pPr algn="l">
              <a:lnSpc>
                <a:spcPts val="4900"/>
              </a:lnSpc>
            </a:pPr>
            <a:r>
              <a:rPr lang="en-US" sz="3500">
                <a:solidFill>
                  <a:srgbClr val="000000"/>
                </a:solidFill>
                <a:latin typeface="Poppins"/>
                <a:ea typeface="Poppins"/>
                <a:cs typeface="Poppins"/>
                <a:sym typeface="Poppins"/>
              </a:rPr>
              <a:t>After months of an experimental cell treatment, four rounds of chemotherapy, and blood transfusions, Victoria woke up pain-free after 34 years of sickle cell pain and crises.</a:t>
            </a:r>
          </a:p>
        </p:txBody>
      </p:sp>
      <p:sp>
        <p:nvSpPr>
          <p:cNvPr id="17" name="TextBox 17"/>
          <p:cNvSpPr txBox="1"/>
          <p:nvPr/>
        </p:nvSpPr>
        <p:spPr>
          <a:xfrm>
            <a:off x="4926993" y="2826800"/>
            <a:ext cx="8187519" cy="2676525"/>
          </a:xfrm>
          <a:prstGeom prst="rect">
            <a:avLst/>
          </a:prstGeom>
        </p:spPr>
        <p:txBody>
          <a:bodyPr lIns="0" tIns="0" rIns="0" bIns="0" rtlCol="0" anchor="t">
            <a:spAutoFit/>
          </a:bodyPr>
          <a:lstStyle/>
          <a:p>
            <a:pPr algn="l">
              <a:lnSpc>
                <a:spcPts val="4200"/>
              </a:lnSpc>
            </a:pPr>
            <a:r>
              <a:rPr lang="en-US" sz="3000">
                <a:solidFill>
                  <a:srgbClr val="212121"/>
                </a:solidFill>
                <a:latin typeface="Poppins"/>
                <a:ea typeface="Poppins"/>
                <a:cs typeface="Poppins"/>
                <a:sym typeface="Poppins"/>
              </a:rPr>
              <a:t>“I would never have been able to walk this long before... It's a huge difference — night and day. I feel like I got a second chance."</a:t>
            </a:r>
          </a:p>
          <a:p>
            <a:pPr algn="l">
              <a:lnSpc>
                <a:spcPts val="4200"/>
              </a:lnSpc>
            </a:pPr>
            <a:endParaRPr lang="en-US" sz="3000">
              <a:solidFill>
                <a:srgbClr val="212121"/>
              </a:solidFill>
              <a:latin typeface="Poppins"/>
              <a:ea typeface="Poppins"/>
              <a:cs typeface="Poppins"/>
              <a:sym typeface="Poppins"/>
            </a:endParaRPr>
          </a:p>
          <a:p>
            <a:pPr algn="l">
              <a:lnSpc>
                <a:spcPts val="4200"/>
              </a:lnSpc>
            </a:pPr>
            <a:r>
              <a:rPr lang="en-US" sz="3000">
                <a:solidFill>
                  <a:srgbClr val="212121"/>
                </a:solidFill>
                <a:latin typeface="Poppins"/>
                <a:ea typeface="Poppins"/>
                <a:cs typeface="Poppins"/>
                <a:sym typeface="Poppins"/>
              </a:rPr>
              <a:t>2023 NPR interview</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629201" y="-8630099"/>
            <a:ext cx="1029597" cy="18288000"/>
            <a:chOff x="0" y="0"/>
            <a:chExt cx="271170" cy="4816593"/>
          </a:xfrm>
        </p:grpSpPr>
        <p:sp>
          <p:nvSpPr>
            <p:cNvPr id="3" name="Freeform 3">
              <a:extLst>
                <a:ext uri="{C183D7F6-B498-43B3-948B-1728B52AA6E4}">
                  <adec:decorative xmlns:adec="http://schemas.microsoft.com/office/drawing/2017/decorative" val="1"/>
                </a:ext>
              </a:extLst>
            </p:cNvPr>
            <p:cNvSpPr/>
            <p:nvPr/>
          </p:nvSpPr>
          <p:spPr>
            <a:xfrm>
              <a:off x="0" y="0"/>
              <a:ext cx="271170" cy="4816592"/>
            </a:xfrm>
            <a:custGeom>
              <a:avLst/>
              <a:gdLst/>
              <a:ahLst/>
              <a:cxnLst/>
              <a:rect l="l" t="t" r="r" b="b"/>
              <a:pathLst>
                <a:path w="271170" h="4816592">
                  <a:moveTo>
                    <a:pt x="0" y="0"/>
                  </a:moveTo>
                  <a:lnTo>
                    <a:pt x="271170" y="0"/>
                  </a:lnTo>
                  <a:lnTo>
                    <a:pt x="271170" y="4816592"/>
                  </a:lnTo>
                  <a:lnTo>
                    <a:pt x="0" y="4816592"/>
                  </a:lnTo>
                  <a:close/>
                </a:path>
              </a:pathLst>
            </a:custGeom>
            <a:solidFill>
              <a:srgbClr val="C6EAFA"/>
            </a:solidFill>
          </p:spPr>
          <p:txBody>
            <a:bodyPr/>
            <a:lstStyle/>
            <a:p>
              <a:endParaRPr lang="en-US"/>
            </a:p>
          </p:txBody>
        </p:sp>
        <p:sp>
          <p:nvSpPr>
            <p:cNvPr id="4" name="TextBox 4"/>
            <p:cNvSpPr txBox="1"/>
            <p:nvPr/>
          </p:nvSpPr>
          <p:spPr>
            <a:xfrm>
              <a:off x="0" y="-28575"/>
              <a:ext cx="271170" cy="4845168"/>
            </a:xfrm>
            <a:prstGeom prst="rect">
              <a:avLst/>
            </a:prstGeom>
          </p:spPr>
          <p:txBody>
            <a:bodyPr lIns="42726" tIns="42726" rIns="42726" bIns="42726" rtlCol="0" anchor="ctr"/>
            <a:lstStyle/>
            <a:p>
              <a:pPr algn="ctr">
                <a:lnSpc>
                  <a:spcPts val="2237"/>
                </a:lnSpc>
              </a:pPr>
              <a:endParaRPr/>
            </a:p>
          </p:txBody>
        </p:sp>
      </p:grpSp>
      <p:grpSp>
        <p:nvGrpSpPr>
          <p:cNvPr id="5" name="Group 5"/>
          <p:cNvGrpSpPr/>
          <p:nvPr/>
        </p:nvGrpSpPr>
        <p:grpSpPr>
          <a:xfrm rot="5400000">
            <a:off x="12605773" y="407801"/>
            <a:ext cx="844663" cy="844663"/>
            <a:chOff x="0" y="0"/>
            <a:chExt cx="812800" cy="812800"/>
          </a:xfrm>
        </p:grpSpPr>
        <p:sp>
          <p:nvSpPr>
            <p:cNvPr id="6" name="Freeform 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8" name="Group 8"/>
          <p:cNvGrpSpPr/>
          <p:nvPr/>
        </p:nvGrpSpPr>
        <p:grpSpPr>
          <a:xfrm rot="-1494771">
            <a:off x="13908742" y="-2275524"/>
            <a:ext cx="5366649" cy="5366649"/>
            <a:chOff x="0" y="0"/>
            <a:chExt cx="812800" cy="812800"/>
          </a:xfrm>
        </p:grpSpPr>
        <p:sp>
          <p:nvSpPr>
            <p:cNvPr id="9" name="Freeform 9">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2" name="Group 12"/>
          <p:cNvGrpSpPr/>
          <p:nvPr/>
        </p:nvGrpSpPr>
        <p:grpSpPr>
          <a:xfrm>
            <a:off x="1028700" y="0"/>
            <a:ext cx="2313016" cy="2846789"/>
            <a:chOff x="0" y="0"/>
            <a:chExt cx="660400" cy="812800"/>
          </a:xfrm>
        </p:grpSpPr>
        <p:sp>
          <p:nvSpPr>
            <p:cNvPr id="13" name="Freeform 13">
              <a:extLst>
                <a:ext uri="{C183D7F6-B498-43B3-948B-1728B52AA6E4}">
                  <adec:decorative xmlns:adec="http://schemas.microsoft.com/office/drawing/2017/decorative" val="1"/>
                </a:ext>
              </a:extLst>
            </p:cNvPr>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C6EAFA"/>
            </a:solidFill>
          </p:spPr>
          <p:txBody>
            <a:bodyPr/>
            <a:lstStyle/>
            <a:p>
              <a:endParaRPr lang="en-US"/>
            </a:p>
          </p:txBody>
        </p:sp>
        <p:sp>
          <p:nvSpPr>
            <p:cNvPr id="14" name="TextBox 14"/>
            <p:cNvSpPr txBox="1"/>
            <p:nvPr/>
          </p:nvSpPr>
          <p:spPr>
            <a:xfrm>
              <a:off x="0" y="-28575"/>
              <a:ext cx="660400" cy="714375"/>
            </a:xfrm>
            <a:prstGeom prst="rect">
              <a:avLst/>
            </a:prstGeom>
          </p:spPr>
          <p:txBody>
            <a:bodyPr lIns="50800" tIns="50800" rIns="50800" bIns="50800" rtlCol="0" anchor="ctr"/>
            <a:lstStyle/>
            <a:p>
              <a:pPr algn="ctr">
                <a:lnSpc>
                  <a:spcPts val="1995"/>
                </a:lnSpc>
              </a:pPr>
              <a:endParaRPr/>
            </a:p>
          </p:txBody>
        </p:sp>
      </p:grpSp>
      <p:sp>
        <p:nvSpPr>
          <p:cNvPr id="15" name="Freeform 15" descr="a blue and white stopwatch on a white background"/>
          <p:cNvSpPr/>
          <p:nvPr/>
        </p:nvSpPr>
        <p:spPr>
          <a:xfrm>
            <a:off x="1269659" y="513901"/>
            <a:ext cx="1831098" cy="2020522"/>
          </a:xfrm>
          <a:custGeom>
            <a:avLst/>
            <a:gdLst/>
            <a:ahLst/>
            <a:cxnLst/>
            <a:rect l="l" t="t" r="r" b="b"/>
            <a:pathLst>
              <a:path w="1831098" h="2020522">
                <a:moveTo>
                  <a:pt x="0" y="0"/>
                </a:moveTo>
                <a:lnTo>
                  <a:pt x="1831098" y="0"/>
                </a:lnTo>
                <a:lnTo>
                  <a:pt x="1831098" y="2020523"/>
                </a:lnTo>
                <a:lnTo>
                  <a:pt x="0" y="20205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6"/>
          <p:cNvSpPr txBox="1"/>
          <p:nvPr/>
        </p:nvSpPr>
        <p:spPr>
          <a:xfrm>
            <a:off x="2030519" y="3812116"/>
            <a:ext cx="13915685" cy="10306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DO NOW: </a:t>
            </a:r>
            <a:r>
              <a:rPr lang="en-US" sz="7200">
                <a:solidFill>
                  <a:srgbClr val="212121"/>
                </a:solidFill>
                <a:latin typeface="Poppins"/>
                <a:ea typeface="Poppins"/>
                <a:cs typeface="Poppins"/>
                <a:sym typeface="Poppins"/>
              </a:rPr>
              <a:t>SUMMARY</a:t>
            </a:r>
          </a:p>
        </p:txBody>
      </p:sp>
      <p:sp>
        <p:nvSpPr>
          <p:cNvPr id="17" name="TextBox 17"/>
          <p:cNvSpPr txBox="1"/>
          <p:nvPr/>
        </p:nvSpPr>
        <p:spPr>
          <a:xfrm>
            <a:off x="2030519" y="5030885"/>
            <a:ext cx="14248184" cy="2044700"/>
          </a:xfrm>
          <a:prstGeom prst="rect">
            <a:avLst/>
          </a:prstGeom>
        </p:spPr>
        <p:txBody>
          <a:bodyPr lIns="0" tIns="0" rIns="0" bIns="0" rtlCol="0" anchor="t">
            <a:spAutoFit/>
          </a:bodyPr>
          <a:lstStyle/>
          <a:p>
            <a:pPr marL="755651" lvl="1" indent="-377825" algn="l">
              <a:lnSpc>
                <a:spcPts val="4900"/>
              </a:lnSpc>
              <a:buFont typeface="Arial"/>
              <a:buChar char="•"/>
            </a:pPr>
            <a:r>
              <a:rPr lang="en-US" sz="3500">
                <a:solidFill>
                  <a:srgbClr val="212121"/>
                </a:solidFill>
                <a:latin typeface="Poppins"/>
                <a:ea typeface="Poppins"/>
                <a:cs typeface="Poppins"/>
                <a:sym typeface="Poppins"/>
              </a:rPr>
              <a:t>How is “treating the patient” different from “treating the condition”?</a:t>
            </a:r>
          </a:p>
          <a:p>
            <a:pPr algn="l">
              <a:lnSpc>
                <a:spcPts val="1399"/>
              </a:lnSpc>
            </a:pPr>
            <a:endParaRPr lang="en-US" sz="3500">
              <a:solidFill>
                <a:srgbClr val="212121"/>
              </a:solidFill>
              <a:latin typeface="Poppins"/>
              <a:ea typeface="Poppins"/>
              <a:cs typeface="Poppins"/>
              <a:sym typeface="Poppins"/>
            </a:endParaRPr>
          </a:p>
          <a:p>
            <a:pPr marL="755651" lvl="1" indent="-377825" algn="l">
              <a:lnSpc>
                <a:spcPts val="4900"/>
              </a:lnSpc>
              <a:buFont typeface="Arial"/>
              <a:buChar char="•"/>
            </a:pPr>
            <a:r>
              <a:rPr lang="en-US" sz="3500">
                <a:solidFill>
                  <a:srgbClr val="212121"/>
                </a:solidFill>
                <a:latin typeface="Poppins"/>
                <a:ea typeface="Poppins"/>
                <a:cs typeface="Poppins"/>
                <a:sym typeface="Poppins"/>
              </a:rPr>
              <a:t>How might precision medicine change the future of health?</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629201" y="-8630099"/>
            <a:ext cx="1029597" cy="18288000"/>
            <a:chOff x="0" y="0"/>
            <a:chExt cx="271170" cy="4816593"/>
          </a:xfrm>
        </p:grpSpPr>
        <p:sp>
          <p:nvSpPr>
            <p:cNvPr id="3" name="Freeform 3">
              <a:extLst>
                <a:ext uri="{C183D7F6-B498-43B3-948B-1728B52AA6E4}">
                  <adec:decorative xmlns:adec="http://schemas.microsoft.com/office/drawing/2017/decorative" val="1"/>
                </a:ext>
              </a:extLst>
            </p:cNvPr>
            <p:cNvSpPr/>
            <p:nvPr/>
          </p:nvSpPr>
          <p:spPr>
            <a:xfrm>
              <a:off x="0" y="0"/>
              <a:ext cx="271170" cy="4816592"/>
            </a:xfrm>
            <a:custGeom>
              <a:avLst/>
              <a:gdLst/>
              <a:ahLst/>
              <a:cxnLst/>
              <a:rect l="l" t="t" r="r" b="b"/>
              <a:pathLst>
                <a:path w="271170" h="4816592">
                  <a:moveTo>
                    <a:pt x="0" y="0"/>
                  </a:moveTo>
                  <a:lnTo>
                    <a:pt x="271170" y="0"/>
                  </a:lnTo>
                  <a:lnTo>
                    <a:pt x="271170" y="4816592"/>
                  </a:lnTo>
                  <a:lnTo>
                    <a:pt x="0" y="4816592"/>
                  </a:lnTo>
                  <a:close/>
                </a:path>
              </a:pathLst>
            </a:custGeom>
            <a:solidFill>
              <a:srgbClr val="C6EAFA"/>
            </a:solidFill>
          </p:spPr>
          <p:txBody>
            <a:bodyPr/>
            <a:lstStyle/>
            <a:p>
              <a:endParaRPr lang="en-US"/>
            </a:p>
          </p:txBody>
        </p:sp>
        <p:sp>
          <p:nvSpPr>
            <p:cNvPr id="4" name="TextBox 4"/>
            <p:cNvSpPr txBox="1"/>
            <p:nvPr/>
          </p:nvSpPr>
          <p:spPr>
            <a:xfrm>
              <a:off x="0" y="-28575"/>
              <a:ext cx="271170" cy="4845168"/>
            </a:xfrm>
            <a:prstGeom prst="rect">
              <a:avLst/>
            </a:prstGeom>
          </p:spPr>
          <p:txBody>
            <a:bodyPr lIns="42726" tIns="42726" rIns="42726" bIns="42726" rtlCol="0" anchor="ctr"/>
            <a:lstStyle/>
            <a:p>
              <a:pPr algn="ctr">
                <a:lnSpc>
                  <a:spcPts val="2237"/>
                </a:lnSpc>
              </a:pPr>
              <a:endParaRPr/>
            </a:p>
          </p:txBody>
        </p:sp>
      </p:grpSp>
      <p:grpSp>
        <p:nvGrpSpPr>
          <p:cNvPr id="5" name="Group 5"/>
          <p:cNvGrpSpPr/>
          <p:nvPr/>
        </p:nvGrpSpPr>
        <p:grpSpPr>
          <a:xfrm rot="5400000">
            <a:off x="12605773" y="407801"/>
            <a:ext cx="844663" cy="844663"/>
            <a:chOff x="0" y="0"/>
            <a:chExt cx="812800" cy="812800"/>
          </a:xfrm>
        </p:grpSpPr>
        <p:sp>
          <p:nvSpPr>
            <p:cNvPr id="6" name="Freeform 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8" name="Group 8"/>
          <p:cNvGrpSpPr/>
          <p:nvPr/>
        </p:nvGrpSpPr>
        <p:grpSpPr>
          <a:xfrm rot="-1494771">
            <a:off x="13908742" y="-2275524"/>
            <a:ext cx="5366649" cy="5366649"/>
            <a:chOff x="0" y="0"/>
            <a:chExt cx="812800" cy="812800"/>
          </a:xfrm>
        </p:grpSpPr>
        <p:sp>
          <p:nvSpPr>
            <p:cNvPr id="9" name="Freeform 9">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p:cNvSpPr txBox="1"/>
          <p:nvPr/>
        </p:nvSpPr>
        <p:spPr>
          <a:xfrm>
            <a:off x="1028700" y="2112255"/>
            <a:ext cx="9929391" cy="10306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REFLECTION ACTIVITY</a:t>
            </a:r>
          </a:p>
        </p:txBody>
      </p:sp>
      <p:sp>
        <p:nvSpPr>
          <p:cNvPr id="13" name="TextBox 13"/>
          <p:cNvSpPr txBox="1"/>
          <p:nvPr/>
        </p:nvSpPr>
        <p:spPr>
          <a:xfrm>
            <a:off x="1028700" y="3427346"/>
            <a:ext cx="16230600" cy="4864100"/>
          </a:xfrm>
          <a:prstGeom prst="rect">
            <a:avLst/>
          </a:prstGeom>
        </p:spPr>
        <p:txBody>
          <a:bodyPr lIns="0" tIns="0" rIns="0" bIns="0" rtlCol="0" anchor="t">
            <a:spAutoFit/>
          </a:bodyPr>
          <a:lstStyle/>
          <a:p>
            <a:pPr algn="l">
              <a:lnSpc>
                <a:spcPts val="4900"/>
              </a:lnSpc>
            </a:pPr>
            <a:r>
              <a:rPr lang="en-US" sz="3500" b="1">
                <a:solidFill>
                  <a:srgbClr val="212121"/>
                </a:solidFill>
                <a:latin typeface="Poppins Bold"/>
                <a:ea typeface="Poppins Bold"/>
                <a:cs typeface="Poppins Bold"/>
                <a:sym typeface="Poppins Bold"/>
              </a:rPr>
              <a:t>Reflect on what you’ve learned about precision medicine during class.</a:t>
            </a:r>
          </a:p>
          <a:p>
            <a:pPr algn="l">
              <a:lnSpc>
                <a:spcPts val="1399"/>
              </a:lnSpc>
            </a:pPr>
            <a:endParaRPr lang="en-US" sz="3500" b="1">
              <a:solidFill>
                <a:srgbClr val="212121"/>
              </a:solidFill>
              <a:latin typeface="Poppins Bold"/>
              <a:ea typeface="Poppins Bold"/>
              <a:cs typeface="Poppins Bold"/>
              <a:sym typeface="Poppins Bold"/>
            </a:endParaRPr>
          </a:p>
          <a:p>
            <a:pPr marL="755651" lvl="1" indent="-377825" algn="l">
              <a:lnSpc>
                <a:spcPts val="4900"/>
              </a:lnSpc>
              <a:buFont typeface="Arial"/>
              <a:buChar char="•"/>
            </a:pPr>
            <a:r>
              <a:rPr lang="en-US" sz="3500">
                <a:solidFill>
                  <a:srgbClr val="212121"/>
                </a:solidFill>
                <a:latin typeface="Poppins"/>
                <a:ea typeface="Poppins"/>
                <a:cs typeface="Poppins"/>
                <a:sym typeface="Poppins"/>
              </a:rPr>
              <a:t>List one</a:t>
            </a:r>
            <a:r>
              <a:rPr lang="en-US" sz="3500" b="1">
                <a:solidFill>
                  <a:srgbClr val="212121"/>
                </a:solidFill>
                <a:latin typeface="Poppins Bold"/>
                <a:ea typeface="Poppins Bold"/>
                <a:cs typeface="Poppins Bold"/>
                <a:sym typeface="Poppins Bold"/>
              </a:rPr>
              <a:t> benefit</a:t>
            </a:r>
            <a:r>
              <a:rPr lang="en-US" sz="3500">
                <a:solidFill>
                  <a:srgbClr val="212121"/>
                </a:solidFill>
                <a:latin typeface="Poppins"/>
                <a:ea typeface="Poppins"/>
                <a:cs typeface="Poppins"/>
                <a:sym typeface="Poppins"/>
              </a:rPr>
              <a:t> and one</a:t>
            </a:r>
            <a:r>
              <a:rPr lang="en-US" sz="3500" b="1">
                <a:solidFill>
                  <a:srgbClr val="212121"/>
                </a:solidFill>
                <a:latin typeface="Poppins Bold"/>
                <a:ea typeface="Poppins Bold"/>
                <a:cs typeface="Poppins Bold"/>
                <a:sym typeface="Poppins Bold"/>
              </a:rPr>
              <a:t> risk</a:t>
            </a:r>
            <a:r>
              <a:rPr lang="en-US" sz="3500">
                <a:solidFill>
                  <a:srgbClr val="212121"/>
                </a:solidFill>
                <a:latin typeface="Poppins"/>
                <a:ea typeface="Poppins"/>
                <a:cs typeface="Poppins"/>
                <a:sym typeface="Poppins"/>
              </a:rPr>
              <a:t> of delivering precision medicine.</a:t>
            </a:r>
          </a:p>
          <a:p>
            <a:pPr algn="l">
              <a:lnSpc>
                <a:spcPts val="1399"/>
              </a:lnSpc>
            </a:pPr>
            <a:endParaRPr lang="en-US" sz="3500">
              <a:solidFill>
                <a:srgbClr val="212121"/>
              </a:solidFill>
              <a:latin typeface="Poppins"/>
              <a:ea typeface="Poppins"/>
              <a:cs typeface="Poppins"/>
              <a:sym typeface="Poppins"/>
            </a:endParaRPr>
          </a:p>
          <a:p>
            <a:pPr marL="755651" lvl="1" indent="-377825" algn="l">
              <a:lnSpc>
                <a:spcPts val="4900"/>
              </a:lnSpc>
              <a:buFont typeface="Arial"/>
              <a:buChar char="•"/>
            </a:pPr>
            <a:r>
              <a:rPr lang="en-US" sz="3500">
                <a:solidFill>
                  <a:srgbClr val="212121"/>
                </a:solidFill>
                <a:latin typeface="Poppins"/>
                <a:ea typeface="Poppins"/>
                <a:cs typeface="Poppins"/>
                <a:sym typeface="Poppins"/>
              </a:rPr>
              <a:t>What </a:t>
            </a:r>
            <a:r>
              <a:rPr lang="en-US" sz="3500" b="1">
                <a:solidFill>
                  <a:srgbClr val="212121"/>
                </a:solidFill>
                <a:latin typeface="Poppins Bold"/>
                <a:ea typeface="Poppins Bold"/>
                <a:cs typeface="Poppins Bold"/>
                <a:sym typeface="Poppins Bold"/>
              </a:rPr>
              <a:t>ELSI issues</a:t>
            </a:r>
            <a:r>
              <a:rPr lang="en-US" sz="3500">
                <a:solidFill>
                  <a:srgbClr val="212121"/>
                </a:solidFill>
                <a:latin typeface="Poppins"/>
                <a:ea typeface="Poppins"/>
                <a:cs typeface="Poppins"/>
                <a:sym typeface="Poppins"/>
              </a:rPr>
              <a:t> should be considered when using a precision medicine approach to treat patients?</a:t>
            </a:r>
          </a:p>
          <a:p>
            <a:pPr algn="l">
              <a:lnSpc>
                <a:spcPts val="1399"/>
              </a:lnSpc>
            </a:pPr>
            <a:endParaRPr lang="en-US" sz="3500">
              <a:solidFill>
                <a:srgbClr val="212121"/>
              </a:solidFill>
              <a:latin typeface="Poppins"/>
              <a:ea typeface="Poppins"/>
              <a:cs typeface="Poppins"/>
              <a:sym typeface="Poppins"/>
            </a:endParaRPr>
          </a:p>
          <a:p>
            <a:pPr marL="755651" lvl="1" indent="-377825" algn="l">
              <a:lnSpc>
                <a:spcPts val="4900"/>
              </a:lnSpc>
              <a:buFont typeface="Arial"/>
              <a:buChar char="•"/>
            </a:pPr>
            <a:r>
              <a:rPr lang="en-US" sz="3500">
                <a:solidFill>
                  <a:srgbClr val="212121"/>
                </a:solidFill>
                <a:latin typeface="Poppins"/>
                <a:ea typeface="Poppins"/>
                <a:cs typeface="Poppins"/>
                <a:sym typeface="Poppins"/>
              </a:rPr>
              <a:t>What questions or concerns do you have about how your genetic information might be used to address your health issues in the future?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629201" y="-8630099"/>
            <a:ext cx="1029597" cy="18288000"/>
            <a:chOff x="0" y="0"/>
            <a:chExt cx="271170" cy="4816593"/>
          </a:xfrm>
        </p:grpSpPr>
        <p:sp>
          <p:nvSpPr>
            <p:cNvPr id="3" name="Freeform 3">
              <a:extLst>
                <a:ext uri="{C183D7F6-B498-43B3-948B-1728B52AA6E4}">
                  <adec:decorative xmlns:adec="http://schemas.microsoft.com/office/drawing/2017/decorative" val="1"/>
                </a:ext>
              </a:extLst>
            </p:cNvPr>
            <p:cNvSpPr/>
            <p:nvPr/>
          </p:nvSpPr>
          <p:spPr>
            <a:xfrm>
              <a:off x="0" y="0"/>
              <a:ext cx="271170" cy="4816592"/>
            </a:xfrm>
            <a:custGeom>
              <a:avLst/>
              <a:gdLst/>
              <a:ahLst/>
              <a:cxnLst/>
              <a:rect l="l" t="t" r="r" b="b"/>
              <a:pathLst>
                <a:path w="271170" h="4816592">
                  <a:moveTo>
                    <a:pt x="0" y="0"/>
                  </a:moveTo>
                  <a:lnTo>
                    <a:pt x="271170" y="0"/>
                  </a:lnTo>
                  <a:lnTo>
                    <a:pt x="271170" y="4816592"/>
                  </a:lnTo>
                  <a:lnTo>
                    <a:pt x="0" y="4816592"/>
                  </a:lnTo>
                  <a:close/>
                </a:path>
              </a:pathLst>
            </a:custGeom>
            <a:solidFill>
              <a:srgbClr val="C6EAFA"/>
            </a:solidFill>
          </p:spPr>
          <p:txBody>
            <a:bodyPr/>
            <a:lstStyle/>
            <a:p>
              <a:endParaRPr lang="en-US"/>
            </a:p>
          </p:txBody>
        </p:sp>
        <p:sp>
          <p:nvSpPr>
            <p:cNvPr id="4" name="TextBox 4"/>
            <p:cNvSpPr txBox="1"/>
            <p:nvPr/>
          </p:nvSpPr>
          <p:spPr>
            <a:xfrm>
              <a:off x="0" y="-28575"/>
              <a:ext cx="271170" cy="4845168"/>
            </a:xfrm>
            <a:prstGeom prst="rect">
              <a:avLst/>
            </a:prstGeom>
          </p:spPr>
          <p:txBody>
            <a:bodyPr lIns="42726" tIns="42726" rIns="42726" bIns="42726" rtlCol="0" anchor="ctr"/>
            <a:lstStyle/>
            <a:p>
              <a:pPr algn="ctr">
                <a:lnSpc>
                  <a:spcPts val="2237"/>
                </a:lnSpc>
              </a:pPr>
              <a:endParaRPr/>
            </a:p>
          </p:txBody>
        </p:sp>
      </p:grpSp>
      <p:grpSp>
        <p:nvGrpSpPr>
          <p:cNvPr id="5" name="Group 5"/>
          <p:cNvGrpSpPr/>
          <p:nvPr/>
        </p:nvGrpSpPr>
        <p:grpSpPr>
          <a:xfrm rot="5400000">
            <a:off x="12605773" y="407801"/>
            <a:ext cx="844663" cy="844663"/>
            <a:chOff x="0" y="0"/>
            <a:chExt cx="812800" cy="812800"/>
          </a:xfrm>
        </p:grpSpPr>
        <p:sp>
          <p:nvSpPr>
            <p:cNvPr id="6" name="Freeform 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8" name="Group 8"/>
          <p:cNvGrpSpPr/>
          <p:nvPr/>
        </p:nvGrpSpPr>
        <p:grpSpPr>
          <a:xfrm rot="-1494771">
            <a:off x="13908742" y="-2275524"/>
            <a:ext cx="5366649" cy="5366649"/>
            <a:chOff x="0" y="0"/>
            <a:chExt cx="812800" cy="812800"/>
          </a:xfrm>
        </p:grpSpPr>
        <p:sp>
          <p:nvSpPr>
            <p:cNvPr id="9" name="Freeform 9">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p:cNvSpPr txBox="1"/>
          <p:nvPr/>
        </p:nvSpPr>
        <p:spPr>
          <a:xfrm>
            <a:off x="1518545" y="2085887"/>
            <a:ext cx="15076814" cy="10306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PRECISION MEDICINE PROJECT</a:t>
            </a:r>
          </a:p>
        </p:txBody>
      </p:sp>
      <p:sp>
        <p:nvSpPr>
          <p:cNvPr id="13" name="TextBox 13"/>
          <p:cNvSpPr txBox="1"/>
          <p:nvPr/>
        </p:nvSpPr>
        <p:spPr>
          <a:xfrm>
            <a:off x="1518545" y="5165813"/>
            <a:ext cx="5305003" cy="3101975"/>
          </a:xfrm>
          <a:prstGeom prst="rect">
            <a:avLst/>
          </a:prstGeom>
        </p:spPr>
        <p:txBody>
          <a:bodyPr lIns="0" tIns="0" rIns="0" bIns="0" rtlCol="0" anchor="t">
            <a:spAutoFit/>
          </a:bodyPr>
          <a:lstStyle/>
          <a:p>
            <a:pPr algn="l">
              <a:lnSpc>
                <a:spcPts val="4899"/>
              </a:lnSpc>
            </a:pPr>
            <a:r>
              <a:rPr lang="en-US" sz="3499">
                <a:solidFill>
                  <a:srgbClr val="212121"/>
                </a:solidFill>
                <a:latin typeface="Poppins"/>
                <a:ea typeface="Poppins"/>
                <a:cs typeface="Poppins"/>
                <a:sym typeface="Poppins"/>
              </a:rPr>
              <a:t>Options include:</a:t>
            </a:r>
          </a:p>
          <a:p>
            <a:pPr marL="755649" lvl="1" indent="-377824" algn="l">
              <a:lnSpc>
                <a:spcPts val="4899"/>
              </a:lnSpc>
              <a:buFont typeface="Arial"/>
              <a:buChar char="•"/>
            </a:pPr>
            <a:r>
              <a:rPr lang="en-US" sz="3499">
                <a:solidFill>
                  <a:srgbClr val="212121"/>
                </a:solidFill>
                <a:latin typeface="Poppins"/>
                <a:ea typeface="Poppins"/>
                <a:cs typeface="Poppins"/>
                <a:sym typeface="Poppins"/>
              </a:rPr>
              <a:t>Brochure</a:t>
            </a:r>
          </a:p>
          <a:p>
            <a:pPr marL="755649" lvl="1" indent="-377824" algn="l">
              <a:lnSpc>
                <a:spcPts val="4899"/>
              </a:lnSpc>
              <a:buFont typeface="Arial"/>
              <a:buChar char="•"/>
            </a:pPr>
            <a:r>
              <a:rPr lang="en-US" sz="3499">
                <a:solidFill>
                  <a:srgbClr val="212121"/>
                </a:solidFill>
                <a:latin typeface="Poppins"/>
                <a:ea typeface="Poppins"/>
                <a:cs typeface="Poppins"/>
                <a:sym typeface="Poppins"/>
              </a:rPr>
              <a:t>Webpage</a:t>
            </a:r>
          </a:p>
          <a:p>
            <a:pPr marL="755649" lvl="1" indent="-377824" algn="l">
              <a:lnSpc>
                <a:spcPts val="4899"/>
              </a:lnSpc>
              <a:buFont typeface="Arial"/>
              <a:buChar char="•"/>
            </a:pPr>
            <a:r>
              <a:rPr lang="en-US" sz="3499">
                <a:solidFill>
                  <a:srgbClr val="212121"/>
                </a:solidFill>
                <a:latin typeface="Poppins"/>
                <a:ea typeface="Poppins"/>
                <a:cs typeface="Poppins"/>
                <a:sym typeface="Poppins"/>
              </a:rPr>
              <a:t>Slide presentation</a:t>
            </a:r>
          </a:p>
          <a:p>
            <a:pPr marL="755649" lvl="1" indent="-377824" algn="l">
              <a:lnSpc>
                <a:spcPts val="4899"/>
              </a:lnSpc>
              <a:buFont typeface="Arial"/>
              <a:buChar char="•"/>
            </a:pPr>
            <a:r>
              <a:rPr lang="en-US" sz="3499">
                <a:solidFill>
                  <a:srgbClr val="212121"/>
                </a:solidFill>
                <a:latin typeface="Poppins"/>
                <a:ea typeface="Poppins"/>
                <a:cs typeface="Poppins"/>
                <a:sym typeface="Poppins"/>
              </a:rPr>
              <a:t>Video</a:t>
            </a:r>
          </a:p>
        </p:txBody>
      </p:sp>
      <p:sp>
        <p:nvSpPr>
          <p:cNvPr id="14" name="TextBox 14"/>
          <p:cNvSpPr txBox="1"/>
          <p:nvPr/>
        </p:nvSpPr>
        <p:spPr>
          <a:xfrm>
            <a:off x="7996128" y="5165813"/>
            <a:ext cx="8420843" cy="2482850"/>
          </a:xfrm>
          <a:prstGeom prst="rect">
            <a:avLst/>
          </a:prstGeom>
        </p:spPr>
        <p:txBody>
          <a:bodyPr lIns="0" tIns="0" rIns="0" bIns="0" rtlCol="0" anchor="t">
            <a:spAutoFit/>
          </a:bodyPr>
          <a:lstStyle/>
          <a:p>
            <a:pPr algn="l">
              <a:lnSpc>
                <a:spcPts val="4899"/>
              </a:lnSpc>
            </a:pPr>
            <a:r>
              <a:rPr lang="en-US" sz="3499">
                <a:solidFill>
                  <a:srgbClr val="212121"/>
                </a:solidFill>
                <a:latin typeface="Poppins"/>
                <a:ea typeface="Poppins"/>
                <a:cs typeface="Poppins"/>
                <a:sym typeface="Poppins"/>
              </a:rPr>
              <a:t>Choose one content area to focus on:</a:t>
            </a:r>
          </a:p>
          <a:p>
            <a:pPr marL="755649" lvl="1" indent="-377824" algn="l">
              <a:lnSpc>
                <a:spcPts val="4899"/>
              </a:lnSpc>
              <a:buFont typeface="Arial"/>
              <a:buChar char="•"/>
            </a:pPr>
            <a:r>
              <a:rPr lang="en-US" sz="3499">
                <a:solidFill>
                  <a:srgbClr val="212121"/>
                </a:solidFill>
                <a:latin typeface="Poppins"/>
                <a:ea typeface="Poppins"/>
                <a:cs typeface="Poppins"/>
                <a:sym typeface="Poppins"/>
              </a:rPr>
              <a:t>Genome sequencing</a:t>
            </a:r>
          </a:p>
          <a:p>
            <a:pPr marL="755649" lvl="1" indent="-377824" algn="l">
              <a:lnSpc>
                <a:spcPts val="4899"/>
              </a:lnSpc>
              <a:buFont typeface="Arial"/>
              <a:buChar char="•"/>
            </a:pPr>
            <a:r>
              <a:rPr lang="en-US" sz="3499">
                <a:solidFill>
                  <a:srgbClr val="212121"/>
                </a:solidFill>
                <a:latin typeface="Poppins"/>
                <a:ea typeface="Poppins"/>
                <a:cs typeface="Poppins"/>
                <a:sym typeface="Poppins"/>
              </a:rPr>
              <a:t>Pharmacogenomics</a:t>
            </a:r>
          </a:p>
          <a:p>
            <a:pPr marL="755649" lvl="1" indent="-377824" algn="l">
              <a:lnSpc>
                <a:spcPts val="4899"/>
              </a:lnSpc>
              <a:buFont typeface="Arial"/>
              <a:buChar char="•"/>
            </a:pPr>
            <a:r>
              <a:rPr lang="en-US" sz="3499">
                <a:solidFill>
                  <a:srgbClr val="212121"/>
                </a:solidFill>
                <a:latin typeface="Poppins"/>
                <a:ea typeface="Poppins"/>
                <a:cs typeface="Poppins"/>
                <a:sym typeface="Poppins"/>
              </a:rPr>
              <a:t>Genome editing</a:t>
            </a:r>
          </a:p>
        </p:txBody>
      </p:sp>
      <p:sp>
        <p:nvSpPr>
          <p:cNvPr id="15" name="TextBox 15"/>
          <p:cNvSpPr txBox="1"/>
          <p:nvPr/>
        </p:nvSpPr>
        <p:spPr>
          <a:xfrm>
            <a:off x="1518545" y="3540213"/>
            <a:ext cx="15740755" cy="1244600"/>
          </a:xfrm>
          <a:prstGeom prst="rect">
            <a:avLst/>
          </a:prstGeom>
        </p:spPr>
        <p:txBody>
          <a:bodyPr lIns="0" tIns="0" rIns="0" bIns="0" rtlCol="0" anchor="t">
            <a:spAutoFit/>
          </a:bodyPr>
          <a:lstStyle/>
          <a:p>
            <a:pPr algn="l">
              <a:lnSpc>
                <a:spcPts val="4899"/>
              </a:lnSpc>
            </a:pPr>
            <a:r>
              <a:rPr lang="en-US" sz="3499" b="1">
                <a:solidFill>
                  <a:srgbClr val="212121"/>
                </a:solidFill>
                <a:latin typeface="Poppins Bold"/>
                <a:ea typeface="Poppins Bold"/>
                <a:cs typeface="Poppins Bold"/>
                <a:sym typeface="Poppins Bold"/>
              </a:rPr>
              <a:t>Create an informational product that helps patients understand precision medicine.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71832" y="0"/>
            <a:ext cx="2116168" cy="10287000"/>
            <a:chOff x="0" y="0"/>
            <a:chExt cx="557345" cy="2709333"/>
          </a:xfrm>
        </p:grpSpPr>
        <p:sp>
          <p:nvSpPr>
            <p:cNvPr id="3" name="Freeform 3">
              <a:extLst>
                <a:ext uri="{C183D7F6-B498-43B3-948B-1728B52AA6E4}">
                  <adec:decorative xmlns:adec="http://schemas.microsoft.com/office/drawing/2017/decorative" val="1"/>
                </a:ext>
              </a:extLst>
            </p:cNvPr>
            <p:cNvSpPr/>
            <p:nvPr/>
          </p:nvSpPr>
          <p:spPr>
            <a:xfrm>
              <a:off x="0" y="0"/>
              <a:ext cx="557345" cy="2709333"/>
            </a:xfrm>
            <a:custGeom>
              <a:avLst/>
              <a:gdLst/>
              <a:ahLst/>
              <a:cxnLst/>
              <a:rect l="l" t="t" r="r" b="b"/>
              <a:pathLst>
                <a:path w="557345" h="2709333">
                  <a:moveTo>
                    <a:pt x="0" y="0"/>
                  </a:moveTo>
                  <a:lnTo>
                    <a:pt x="557345" y="0"/>
                  </a:lnTo>
                  <a:lnTo>
                    <a:pt x="557345" y="2709333"/>
                  </a:lnTo>
                  <a:lnTo>
                    <a:pt x="0" y="2709333"/>
                  </a:lnTo>
                  <a:close/>
                </a:path>
              </a:pathLst>
            </a:custGeom>
            <a:solidFill>
              <a:srgbClr val="C6EAFA"/>
            </a:solidFill>
          </p:spPr>
          <p:txBody>
            <a:bodyPr/>
            <a:lstStyle/>
            <a:p>
              <a:endParaRPr lang="en-US"/>
            </a:p>
          </p:txBody>
        </p:sp>
        <p:sp>
          <p:nvSpPr>
            <p:cNvPr id="4" name="TextBox 4"/>
            <p:cNvSpPr txBox="1"/>
            <p:nvPr/>
          </p:nvSpPr>
          <p:spPr>
            <a:xfrm>
              <a:off x="0" y="-38100"/>
              <a:ext cx="557345" cy="2747433"/>
            </a:xfrm>
            <a:prstGeom prst="rect">
              <a:avLst/>
            </a:prstGeom>
          </p:spPr>
          <p:txBody>
            <a:bodyPr lIns="50800" tIns="50800" rIns="50800" bIns="50800" rtlCol="0" anchor="ctr"/>
            <a:lstStyle/>
            <a:p>
              <a:pPr algn="ctr">
                <a:lnSpc>
                  <a:spcPts val="2456"/>
                </a:lnSpc>
              </a:pPr>
              <a:endParaRPr/>
            </a:p>
          </p:txBody>
        </p:sp>
      </p:grpSp>
      <p:grpSp>
        <p:nvGrpSpPr>
          <p:cNvPr id="5" name="Group 5"/>
          <p:cNvGrpSpPr/>
          <p:nvPr/>
        </p:nvGrpSpPr>
        <p:grpSpPr>
          <a:xfrm>
            <a:off x="-2347809" y="-689023"/>
            <a:ext cx="17911296" cy="17911296"/>
            <a:chOff x="0" y="0"/>
            <a:chExt cx="812800" cy="812800"/>
          </a:xfrm>
        </p:grpSpPr>
        <p:sp>
          <p:nvSpPr>
            <p:cNvPr id="6" name="Freeform 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40831" tIns="40831" rIns="40831" bIns="40831" rtlCol="0" anchor="ctr"/>
            <a:lstStyle/>
            <a:p>
              <a:pPr algn="ctr">
                <a:lnSpc>
                  <a:spcPts val="2137"/>
                </a:lnSpc>
              </a:pPr>
              <a:endParaRPr/>
            </a:p>
          </p:txBody>
        </p:sp>
      </p:grpSp>
      <p:grpSp>
        <p:nvGrpSpPr>
          <p:cNvPr id="8" name="Group 8"/>
          <p:cNvGrpSpPr/>
          <p:nvPr/>
        </p:nvGrpSpPr>
        <p:grpSpPr>
          <a:xfrm>
            <a:off x="11463545" y="703112"/>
            <a:ext cx="4590424" cy="459042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EAFA"/>
            </a:solidFill>
          </p:spPr>
          <p:txBody>
            <a:bodyPr/>
            <a:lstStyle/>
            <a:p>
              <a:endParaRPr lang="en-US"/>
            </a:p>
          </p:txBody>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1995"/>
                </a:lnSpc>
              </a:pPr>
              <a:endParaRPr/>
            </a:p>
          </p:txBody>
        </p:sp>
      </p:grpSp>
      <p:sp>
        <p:nvSpPr>
          <p:cNvPr id="11" name="Freeform 11">
            <a:extLst>
              <a:ext uri="{C183D7F6-B498-43B3-948B-1728B52AA6E4}">
                <adec:decorative xmlns:adec="http://schemas.microsoft.com/office/drawing/2017/decorative" val="1"/>
              </a:ext>
            </a:extLst>
          </p:cNvPr>
          <p:cNvSpPr/>
          <p:nvPr/>
        </p:nvSpPr>
        <p:spPr>
          <a:xfrm>
            <a:off x="1541277" y="7361065"/>
            <a:ext cx="3937612" cy="1465667"/>
          </a:xfrm>
          <a:custGeom>
            <a:avLst/>
            <a:gdLst/>
            <a:ahLst/>
            <a:cxnLst/>
            <a:rect l="l" t="t" r="r" b="b"/>
            <a:pathLst>
              <a:path w="3937612" h="1465667">
                <a:moveTo>
                  <a:pt x="0" y="0"/>
                </a:moveTo>
                <a:lnTo>
                  <a:pt x="3937612" y="0"/>
                </a:lnTo>
                <a:lnTo>
                  <a:pt x="3937612" y="1465667"/>
                </a:lnTo>
                <a:lnTo>
                  <a:pt x="0" y="14656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2" name="Group 12"/>
          <p:cNvGrpSpPr/>
          <p:nvPr/>
        </p:nvGrpSpPr>
        <p:grpSpPr>
          <a:xfrm rot="-4407420">
            <a:off x="10074839" y="500907"/>
            <a:ext cx="737054" cy="737054"/>
            <a:chOff x="0" y="0"/>
            <a:chExt cx="812800" cy="812800"/>
          </a:xfrm>
        </p:grpSpPr>
        <p:sp>
          <p:nvSpPr>
            <p:cNvPr id="13" name="Freeform 13">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4" name="TextBox 14"/>
            <p:cNvSpPr txBox="1"/>
            <p:nvPr/>
          </p:nvSpPr>
          <p:spPr>
            <a:xfrm>
              <a:off x="76200" y="38100"/>
              <a:ext cx="660400" cy="698500"/>
            </a:xfrm>
            <a:prstGeom prst="rect">
              <a:avLst/>
            </a:prstGeom>
          </p:spPr>
          <p:txBody>
            <a:bodyPr lIns="40831" tIns="40831" rIns="40831" bIns="40831" rtlCol="0" anchor="ctr"/>
            <a:lstStyle/>
            <a:p>
              <a:pPr algn="ctr">
                <a:lnSpc>
                  <a:spcPts val="2137"/>
                </a:lnSpc>
              </a:pPr>
              <a:endParaRPr/>
            </a:p>
          </p:txBody>
        </p:sp>
      </p:grpSp>
      <p:grpSp>
        <p:nvGrpSpPr>
          <p:cNvPr id="15" name="Group 15"/>
          <p:cNvGrpSpPr/>
          <p:nvPr/>
        </p:nvGrpSpPr>
        <p:grpSpPr>
          <a:xfrm rot="-8536055">
            <a:off x="17523842" y="8358440"/>
            <a:ext cx="1313345" cy="1313345"/>
            <a:chOff x="0" y="0"/>
            <a:chExt cx="812800" cy="812800"/>
          </a:xfrm>
        </p:grpSpPr>
        <p:sp>
          <p:nvSpPr>
            <p:cNvPr id="16" name="Freeform 1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7" name="TextBox 17"/>
            <p:cNvSpPr txBox="1"/>
            <p:nvPr/>
          </p:nvSpPr>
          <p:spPr>
            <a:xfrm>
              <a:off x="76200" y="38100"/>
              <a:ext cx="660400" cy="698500"/>
            </a:xfrm>
            <a:prstGeom prst="rect">
              <a:avLst/>
            </a:prstGeom>
          </p:spPr>
          <p:txBody>
            <a:bodyPr lIns="40831" tIns="40831" rIns="40831" bIns="40831" rtlCol="0" anchor="ctr"/>
            <a:lstStyle/>
            <a:p>
              <a:pPr algn="ctr">
                <a:lnSpc>
                  <a:spcPts val="2137"/>
                </a:lnSpc>
              </a:pPr>
              <a:endParaRPr/>
            </a:p>
          </p:txBody>
        </p:sp>
      </p:grpSp>
      <p:grpSp>
        <p:nvGrpSpPr>
          <p:cNvPr id="18" name="Group 18"/>
          <p:cNvGrpSpPr/>
          <p:nvPr/>
        </p:nvGrpSpPr>
        <p:grpSpPr>
          <a:xfrm>
            <a:off x="11628668" y="864515"/>
            <a:ext cx="4264853" cy="4264836"/>
            <a:chOff x="0" y="0"/>
            <a:chExt cx="6350000" cy="6349975"/>
          </a:xfrm>
        </p:grpSpPr>
        <p:sp>
          <p:nvSpPr>
            <p:cNvPr id="19" name="Freeform 19" descr="a person in blue gloves is holding a test tube and a cotton swab"/>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4224" r="-25588"/>
              </a:stretch>
            </a:blipFill>
          </p:spPr>
          <p:txBody>
            <a:bodyPr/>
            <a:lstStyle/>
            <a:p>
              <a:endParaRPr lang="en-US"/>
            </a:p>
          </p:txBody>
        </p:sp>
      </p:grpSp>
      <p:sp>
        <p:nvSpPr>
          <p:cNvPr id="21" name="TextBox 21"/>
          <p:cNvSpPr txBox="1"/>
          <p:nvPr/>
        </p:nvSpPr>
        <p:spPr>
          <a:xfrm>
            <a:off x="1531469" y="2441576"/>
            <a:ext cx="9119066" cy="2282822"/>
          </a:xfrm>
          <a:prstGeom prst="rect">
            <a:avLst/>
          </a:prstGeom>
        </p:spPr>
        <p:txBody>
          <a:bodyPr lIns="0" tIns="0" rIns="0" bIns="0" rtlCol="0" anchor="t">
            <a:spAutoFit/>
          </a:bodyPr>
          <a:lstStyle/>
          <a:p>
            <a:pPr algn="l">
              <a:lnSpc>
                <a:spcPts val="8499"/>
              </a:lnSpc>
            </a:pPr>
            <a:r>
              <a:rPr lang="en-US" sz="8499" b="1" spc="399">
                <a:solidFill>
                  <a:srgbClr val="212121"/>
                </a:solidFill>
                <a:latin typeface="Poppins Bold"/>
                <a:ea typeface="Poppins Bold"/>
                <a:cs typeface="Poppins Bold"/>
                <a:sym typeface="Poppins Bold"/>
              </a:rPr>
              <a:t>THANKS FOR LISTENING!</a:t>
            </a:r>
          </a:p>
        </p:txBody>
      </p:sp>
      <p:sp>
        <p:nvSpPr>
          <p:cNvPr id="22" name="TextBox 22"/>
          <p:cNvSpPr txBox="1"/>
          <p:nvPr/>
        </p:nvSpPr>
        <p:spPr>
          <a:xfrm>
            <a:off x="1531469" y="5331636"/>
            <a:ext cx="11148437" cy="1073150"/>
          </a:xfrm>
          <a:prstGeom prst="rect">
            <a:avLst/>
          </a:prstGeom>
        </p:spPr>
        <p:txBody>
          <a:bodyPr lIns="0" tIns="0" rIns="0" bIns="0" rtlCol="0" anchor="t">
            <a:spAutoFit/>
          </a:bodyPr>
          <a:lstStyle/>
          <a:p>
            <a:pPr algn="l">
              <a:lnSpc>
                <a:spcPts val="3999"/>
              </a:lnSpc>
            </a:pPr>
            <a:r>
              <a:rPr lang="en-US" sz="3999" spc="187">
                <a:solidFill>
                  <a:srgbClr val="212121"/>
                </a:solidFill>
                <a:latin typeface="Poppins"/>
                <a:ea typeface="Poppins"/>
                <a:cs typeface="Poppins"/>
                <a:sym typeface="Poppins"/>
              </a:rPr>
              <a:t>FOR MORE ABOUT PERSONAL GENETICS,</a:t>
            </a:r>
          </a:p>
          <a:p>
            <a:pPr algn="l">
              <a:lnSpc>
                <a:spcPts val="3999"/>
              </a:lnSpc>
            </a:pPr>
            <a:r>
              <a:rPr lang="en-US" sz="3999" spc="187">
                <a:solidFill>
                  <a:srgbClr val="212121"/>
                </a:solidFill>
                <a:latin typeface="Poppins"/>
                <a:ea typeface="Poppins"/>
                <a:cs typeface="Poppins"/>
                <a:sym typeface="Poppins"/>
              </a:rPr>
              <a:t>VISIT </a:t>
            </a:r>
            <a:r>
              <a:rPr lang="en-US" sz="3999" b="1" spc="187">
                <a:solidFill>
                  <a:srgbClr val="212121"/>
                </a:solidFill>
                <a:latin typeface="Poppins Bold"/>
                <a:ea typeface="Poppins Bold"/>
                <a:cs typeface="Poppins Bold"/>
                <a:sym typeface="Poppins Bold"/>
              </a:rPr>
              <a:t>PGED.ORG</a:t>
            </a:r>
            <a:r>
              <a:rPr lang="en-US" sz="3999" spc="187">
                <a:solidFill>
                  <a:srgbClr val="212121"/>
                </a:solidFill>
                <a:latin typeface="Poppins"/>
                <a:ea typeface="Poppins"/>
                <a:cs typeface="Poppins"/>
                <a:sym typeface="Poppins"/>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3869272">
            <a:off x="-2088346" y="-3997064"/>
            <a:ext cx="18281128" cy="18281128"/>
            <a:chOff x="0" y="0"/>
            <a:chExt cx="812800" cy="812800"/>
          </a:xfrm>
        </p:grpSpPr>
        <p:sp>
          <p:nvSpPr>
            <p:cNvPr id="3" name="Freeform 3">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4" name="TextBox 4"/>
            <p:cNvSpPr txBox="1"/>
            <p:nvPr/>
          </p:nvSpPr>
          <p:spPr>
            <a:xfrm>
              <a:off x="76200" y="19050"/>
              <a:ext cx="660400" cy="717550"/>
            </a:xfrm>
            <a:prstGeom prst="rect">
              <a:avLst/>
            </a:prstGeom>
          </p:spPr>
          <p:txBody>
            <a:bodyPr lIns="67733" tIns="67733" rIns="67733" bIns="67733" rtlCol="0" anchor="ctr"/>
            <a:lstStyle/>
            <a:p>
              <a:pPr algn="ctr">
                <a:lnSpc>
                  <a:spcPts val="3546"/>
                </a:lnSpc>
              </a:pPr>
              <a:endParaRPr/>
            </a:p>
          </p:txBody>
        </p:sp>
      </p:grpSp>
      <p:sp>
        <p:nvSpPr>
          <p:cNvPr id="5" name="TextBox 5"/>
          <p:cNvSpPr txBox="1"/>
          <p:nvPr/>
        </p:nvSpPr>
        <p:spPr>
          <a:xfrm>
            <a:off x="2676382" y="2821173"/>
            <a:ext cx="11602060" cy="10306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THE GOALS OF MEDICINE</a:t>
            </a:r>
          </a:p>
        </p:txBody>
      </p:sp>
      <p:grpSp>
        <p:nvGrpSpPr>
          <p:cNvPr id="6" name="Group 6"/>
          <p:cNvGrpSpPr/>
          <p:nvPr/>
        </p:nvGrpSpPr>
        <p:grpSpPr>
          <a:xfrm rot="4672540">
            <a:off x="-526559" y="-410377"/>
            <a:ext cx="2415471" cy="2415471"/>
            <a:chOff x="0" y="0"/>
            <a:chExt cx="812800" cy="812800"/>
          </a:xfrm>
        </p:grpSpPr>
        <p:sp>
          <p:nvSpPr>
            <p:cNvPr id="7" name="Freeform 7">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grpSp>
        <p:nvGrpSpPr>
          <p:cNvPr id="9" name="Group 9"/>
          <p:cNvGrpSpPr/>
          <p:nvPr/>
        </p:nvGrpSpPr>
        <p:grpSpPr>
          <a:xfrm rot="7735284">
            <a:off x="5879038" y="9681699"/>
            <a:ext cx="975105" cy="975105"/>
            <a:chOff x="0" y="0"/>
            <a:chExt cx="812800" cy="812800"/>
          </a:xfrm>
        </p:grpSpPr>
        <p:sp>
          <p:nvSpPr>
            <p:cNvPr id="10" name="Freeform 1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sp>
        <p:nvSpPr>
          <p:cNvPr id="12" name="TextBox 12"/>
          <p:cNvSpPr txBox="1"/>
          <p:nvPr/>
        </p:nvSpPr>
        <p:spPr>
          <a:xfrm>
            <a:off x="2678047" y="4087626"/>
            <a:ext cx="12647114" cy="3444875"/>
          </a:xfrm>
          <a:prstGeom prst="rect">
            <a:avLst/>
          </a:prstGeom>
        </p:spPr>
        <p:txBody>
          <a:bodyPr lIns="0" tIns="0" rIns="0" bIns="0" rtlCol="0" anchor="t">
            <a:spAutoFit/>
          </a:bodyPr>
          <a:lstStyle/>
          <a:p>
            <a:pPr marL="755647" lvl="1" indent="-377824" algn="l">
              <a:lnSpc>
                <a:spcPts val="4899"/>
              </a:lnSpc>
              <a:buFont typeface="Arial"/>
              <a:buChar char="•"/>
            </a:pPr>
            <a:r>
              <a:rPr lang="en-US" sz="3499" b="1">
                <a:solidFill>
                  <a:srgbClr val="212121"/>
                </a:solidFill>
                <a:latin typeface="Poppins Bold"/>
                <a:ea typeface="Poppins Bold"/>
                <a:cs typeface="Poppins Bold"/>
                <a:sym typeface="Poppins Bold"/>
              </a:rPr>
              <a:t>Prevention</a:t>
            </a:r>
            <a:r>
              <a:rPr lang="en-US" sz="3499">
                <a:solidFill>
                  <a:srgbClr val="212121"/>
                </a:solidFill>
                <a:latin typeface="Poppins"/>
                <a:ea typeface="Poppins"/>
                <a:cs typeface="Poppins"/>
                <a:sym typeface="Poppins"/>
              </a:rPr>
              <a:t>: Recommend behaviors to prevent or decrease the chances of developing a condition.</a:t>
            </a:r>
          </a:p>
          <a:p>
            <a:pPr algn="l">
              <a:lnSpc>
                <a:spcPts val="1399"/>
              </a:lnSpc>
            </a:pPr>
            <a:endParaRPr lang="en-US" sz="3499">
              <a:solidFill>
                <a:srgbClr val="212121"/>
              </a:solidFill>
              <a:latin typeface="Poppins"/>
              <a:ea typeface="Poppins"/>
              <a:cs typeface="Poppins"/>
              <a:sym typeface="Poppins"/>
            </a:endParaRPr>
          </a:p>
          <a:p>
            <a:pPr marL="755647" lvl="1" indent="-377824" algn="l">
              <a:lnSpc>
                <a:spcPts val="4899"/>
              </a:lnSpc>
              <a:buFont typeface="Arial"/>
              <a:buChar char="•"/>
            </a:pPr>
            <a:r>
              <a:rPr lang="en-US" sz="3499" b="1">
                <a:solidFill>
                  <a:srgbClr val="212121"/>
                </a:solidFill>
                <a:latin typeface="Poppins Bold"/>
                <a:ea typeface="Poppins Bold"/>
                <a:cs typeface="Poppins Bold"/>
                <a:sym typeface="Poppins Bold"/>
              </a:rPr>
              <a:t>Diagnosis</a:t>
            </a:r>
            <a:r>
              <a:rPr lang="en-US" sz="3499">
                <a:solidFill>
                  <a:srgbClr val="212121"/>
                </a:solidFill>
                <a:latin typeface="Poppins"/>
                <a:ea typeface="Poppins"/>
                <a:cs typeface="Poppins"/>
                <a:sym typeface="Poppins"/>
              </a:rPr>
              <a:t>: Identify the cause of symptoms.</a:t>
            </a:r>
          </a:p>
          <a:p>
            <a:pPr algn="l">
              <a:lnSpc>
                <a:spcPts val="1399"/>
              </a:lnSpc>
            </a:pPr>
            <a:endParaRPr lang="en-US" sz="3499">
              <a:solidFill>
                <a:srgbClr val="212121"/>
              </a:solidFill>
              <a:latin typeface="Poppins"/>
              <a:ea typeface="Poppins"/>
              <a:cs typeface="Poppins"/>
              <a:sym typeface="Poppins"/>
            </a:endParaRPr>
          </a:p>
          <a:p>
            <a:pPr marL="755647" lvl="1" indent="-377824" algn="l">
              <a:lnSpc>
                <a:spcPts val="4899"/>
              </a:lnSpc>
              <a:buFont typeface="Arial"/>
              <a:buChar char="•"/>
            </a:pPr>
            <a:r>
              <a:rPr lang="en-US" sz="3499" b="1">
                <a:solidFill>
                  <a:srgbClr val="212121"/>
                </a:solidFill>
                <a:latin typeface="Poppins Bold"/>
                <a:ea typeface="Poppins Bold"/>
                <a:cs typeface="Poppins Bold"/>
                <a:sym typeface="Poppins Bold"/>
              </a:rPr>
              <a:t>Treatment</a:t>
            </a:r>
            <a:r>
              <a:rPr lang="en-US" sz="3499">
                <a:solidFill>
                  <a:srgbClr val="212121"/>
                </a:solidFill>
                <a:latin typeface="Poppins"/>
                <a:ea typeface="Poppins"/>
                <a:cs typeface="Poppins"/>
                <a:sym typeface="Poppins"/>
              </a:rPr>
              <a:t>: Provide effective therapies to alleviate symptoms of or manage a condition. </a:t>
            </a:r>
          </a:p>
        </p:txBody>
      </p:sp>
      <p:sp>
        <p:nvSpPr>
          <p:cNvPr id="13" name="Freeform 13">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4" name="Group 14"/>
          <p:cNvGrpSpPr/>
          <p:nvPr/>
        </p:nvGrpSpPr>
        <p:grpSpPr>
          <a:xfrm>
            <a:off x="16599449" y="0"/>
            <a:ext cx="1688551" cy="10287000"/>
            <a:chOff x="0" y="0"/>
            <a:chExt cx="444721" cy="2709333"/>
          </a:xfrm>
        </p:grpSpPr>
        <p:sp>
          <p:nvSpPr>
            <p:cNvPr id="15" name="Freeform 15">
              <a:extLst>
                <a:ext uri="{C183D7F6-B498-43B3-948B-1728B52AA6E4}">
                  <adec:decorative xmlns:adec="http://schemas.microsoft.com/office/drawing/2017/decorative" val="1"/>
                </a:ext>
              </a:extLst>
            </p:cNvPr>
            <p:cNvSpPr/>
            <p:nvPr/>
          </p:nvSpPr>
          <p:spPr>
            <a:xfrm>
              <a:off x="0" y="0"/>
              <a:ext cx="444721" cy="2709333"/>
            </a:xfrm>
            <a:custGeom>
              <a:avLst/>
              <a:gdLst/>
              <a:ahLst/>
              <a:cxnLst/>
              <a:rect l="l" t="t" r="r" b="b"/>
              <a:pathLst>
                <a:path w="444721" h="2709333">
                  <a:moveTo>
                    <a:pt x="0" y="0"/>
                  </a:moveTo>
                  <a:lnTo>
                    <a:pt x="444721" y="0"/>
                  </a:lnTo>
                  <a:lnTo>
                    <a:pt x="444721" y="2709333"/>
                  </a:lnTo>
                  <a:lnTo>
                    <a:pt x="0" y="2709333"/>
                  </a:lnTo>
                  <a:close/>
                </a:path>
              </a:pathLst>
            </a:custGeom>
            <a:solidFill>
              <a:srgbClr val="C6EAFA"/>
            </a:solidFill>
          </p:spPr>
          <p:txBody>
            <a:bodyPr/>
            <a:lstStyle/>
            <a:p>
              <a:endParaRPr lang="en-US"/>
            </a:p>
          </p:txBody>
        </p:sp>
        <p:sp>
          <p:nvSpPr>
            <p:cNvPr id="16" name="TextBox 16"/>
            <p:cNvSpPr txBox="1"/>
            <p:nvPr/>
          </p:nvSpPr>
          <p:spPr>
            <a:xfrm>
              <a:off x="0" y="-28575"/>
              <a:ext cx="444721" cy="2737908"/>
            </a:xfrm>
            <a:prstGeom prst="rect">
              <a:avLst/>
            </a:prstGeom>
          </p:spPr>
          <p:txBody>
            <a:bodyPr lIns="42726" tIns="42726" rIns="42726" bIns="42726" rtlCol="0" anchor="ctr"/>
            <a:lstStyle/>
            <a:p>
              <a:pPr algn="ctr">
                <a:lnSpc>
                  <a:spcPts val="2237"/>
                </a:lnSpc>
              </a:pPr>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cell with a nucleus in the middle"/>
          <p:cNvSpPr/>
          <p:nvPr/>
        </p:nvSpPr>
        <p:spPr>
          <a:xfrm rot="-5766133">
            <a:off x="1740135" y="2963225"/>
            <a:ext cx="5258530" cy="4114800"/>
          </a:xfrm>
          <a:custGeom>
            <a:avLst/>
            <a:gdLst/>
            <a:ahLst/>
            <a:cxnLst/>
            <a:rect l="l" t="t" r="r" b="b"/>
            <a:pathLst>
              <a:path w="5258530" h="4114800">
                <a:moveTo>
                  <a:pt x="0" y="0"/>
                </a:moveTo>
                <a:lnTo>
                  <a:pt x="5258531" y="0"/>
                </a:lnTo>
                <a:lnTo>
                  <a:pt x="525853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297624" y="4583757"/>
            <a:ext cx="2143553" cy="214355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4A91"/>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456"/>
                </a:lnSpc>
              </a:pPr>
              <a:endParaRPr/>
            </a:p>
          </p:txBody>
        </p:sp>
      </p:grpSp>
      <p:grpSp>
        <p:nvGrpSpPr>
          <p:cNvPr id="6" name="Group 6"/>
          <p:cNvGrpSpPr/>
          <p:nvPr/>
        </p:nvGrpSpPr>
        <p:grpSpPr>
          <a:xfrm rot="-4457098">
            <a:off x="4065270" y="4384626"/>
            <a:ext cx="4513701" cy="3475338"/>
            <a:chOff x="0" y="0"/>
            <a:chExt cx="599221" cy="461372"/>
          </a:xfrm>
        </p:grpSpPr>
        <p:sp>
          <p:nvSpPr>
            <p:cNvPr id="7" name="Freeform 7">
              <a:extLst>
                <a:ext uri="{C183D7F6-B498-43B3-948B-1728B52AA6E4}">
                  <adec:decorative xmlns:adec="http://schemas.microsoft.com/office/drawing/2017/decorative" val="1"/>
                </a:ext>
              </a:extLst>
            </p:cNvPr>
            <p:cNvSpPr/>
            <p:nvPr/>
          </p:nvSpPr>
          <p:spPr>
            <a:xfrm>
              <a:off x="0" y="0"/>
              <a:ext cx="599221" cy="461372"/>
            </a:xfrm>
            <a:custGeom>
              <a:avLst/>
              <a:gdLst/>
              <a:ahLst/>
              <a:cxnLst/>
              <a:rect l="l" t="t" r="r" b="b"/>
              <a:pathLst>
                <a:path w="599221" h="461372">
                  <a:moveTo>
                    <a:pt x="299611" y="0"/>
                  </a:moveTo>
                  <a:lnTo>
                    <a:pt x="599221" y="461372"/>
                  </a:lnTo>
                  <a:lnTo>
                    <a:pt x="0" y="461372"/>
                  </a:lnTo>
                  <a:lnTo>
                    <a:pt x="299611" y="0"/>
                  </a:lnTo>
                  <a:close/>
                </a:path>
              </a:pathLst>
            </a:custGeom>
            <a:solidFill>
              <a:srgbClr val="F6F6F6"/>
            </a:solidFill>
            <a:ln cap="sq">
              <a:noFill/>
              <a:prstDash val="solid"/>
              <a:miter/>
            </a:ln>
          </p:spPr>
          <p:txBody>
            <a:bodyPr/>
            <a:lstStyle/>
            <a:p>
              <a:endParaRPr lang="en-US"/>
            </a:p>
          </p:txBody>
        </p:sp>
        <p:sp>
          <p:nvSpPr>
            <p:cNvPr id="8" name="TextBox 8"/>
            <p:cNvSpPr txBox="1"/>
            <p:nvPr/>
          </p:nvSpPr>
          <p:spPr>
            <a:xfrm>
              <a:off x="93628" y="176108"/>
              <a:ext cx="411965" cy="252308"/>
            </a:xfrm>
            <a:prstGeom prst="rect">
              <a:avLst/>
            </a:prstGeom>
          </p:spPr>
          <p:txBody>
            <a:bodyPr lIns="50800" tIns="50800" rIns="50800" bIns="50800" rtlCol="0" anchor="ctr"/>
            <a:lstStyle/>
            <a:p>
              <a:pPr algn="ctr">
                <a:lnSpc>
                  <a:spcPts val="2456"/>
                </a:lnSpc>
              </a:pPr>
              <a:endParaRPr/>
            </a:p>
          </p:txBody>
        </p:sp>
      </p:grpSp>
      <p:grpSp>
        <p:nvGrpSpPr>
          <p:cNvPr id="9" name="Group 9"/>
          <p:cNvGrpSpPr/>
          <p:nvPr/>
        </p:nvGrpSpPr>
        <p:grpSpPr>
          <a:xfrm>
            <a:off x="6694640" y="4403645"/>
            <a:ext cx="4109020" cy="4985808"/>
            <a:chOff x="0" y="0"/>
            <a:chExt cx="1082211" cy="1313135"/>
          </a:xfrm>
        </p:grpSpPr>
        <p:sp>
          <p:nvSpPr>
            <p:cNvPr id="10" name="Freeform 10">
              <a:extLst>
                <a:ext uri="{C183D7F6-B498-43B3-948B-1728B52AA6E4}">
                  <adec:decorative xmlns:adec="http://schemas.microsoft.com/office/drawing/2017/decorative" val="1"/>
                </a:ext>
              </a:extLst>
            </p:cNvPr>
            <p:cNvSpPr/>
            <p:nvPr/>
          </p:nvSpPr>
          <p:spPr>
            <a:xfrm>
              <a:off x="0" y="0"/>
              <a:ext cx="1082211" cy="1313135"/>
            </a:xfrm>
            <a:custGeom>
              <a:avLst/>
              <a:gdLst/>
              <a:ahLst/>
              <a:cxnLst/>
              <a:rect l="l" t="t" r="r" b="b"/>
              <a:pathLst>
                <a:path w="1082211" h="1313135">
                  <a:moveTo>
                    <a:pt x="541105" y="0"/>
                  </a:moveTo>
                  <a:cubicBezTo>
                    <a:pt x="242261" y="0"/>
                    <a:pt x="0" y="293955"/>
                    <a:pt x="0" y="656567"/>
                  </a:cubicBezTo>
                  <a:cubicBezTo>
                    <a:pt x="0" y="1019179"/>
                    <a:pt x="242261" y="1313135"/>
                    <a:pt x="541105" y="1313135"/>
                  </a:cubicBezTo>
                  <a:cubicBezTo>
                    <a:pt x="839950" y="1313135"/>
                    <a:pt x="1082211" y="1019179"/>
                    <a:pt x="1082211" y="656567"/>
                  </a:cubicBezTo>
                  <a:cubicBezTo>
                    <a:pt x="1082211" y="293955"/>
                    <a:pt x="839950" y="0"/>
                    <a:pt x="541105" y="0"/>
                  </a:cubicBezTo>
                  <a:close/>
                </a:path>
              </a:pathLst>
            </a:custGeom>
            <a:solidFill>
              <a:srgbClr val="F6F6F6"/>
            </a:solidFill>
            <a:ln cap="sq">
              <a:noFill/>
              <a:prstDash val="solid"/>
              <a:miter/>
            </a:ln>
          </p:spPr>
          <p:txBody>
            <a:bodyPr/>
            <a:lstStyle/>
            <a:p>
              <a:endParaRPr lang="en-US"/>
            </a:p>
          </p:txBody>
        </p:sp>
        <p:sp>
          <p:nvSpPr>
            <p:cNvPr id="11" name="TextBox 11"/>
            <p:cNvSpPr txBox="1"/>
            <p:nvPr/>
          </p:nvSpPr>
          <p:spPr>
            <a:xfrm>
              <a:off x="101457" y="85006"/>
              <a:ext cx="879296" cy="1105022"/>
            </a:xfrm>
            <a:prstGeom prst="rect">
              <a:avLst/>
            </a:prstGeom>
          </p:spPr>
          <p:txBody>
            <a:bodyPr lIns="50800" tIns="50800" rIns="50800" bIns="50800" rtlCol="0" anchor="ctr"/>
            <a:lstStyle/>
            <a:p>
              <a:pPr algn="ctr">
                <a:lnSpc>
                  <a:spcPts val="2456"/>
                </a:lnSpc>
              </a:pPr>
              <a:endParaRPr/>
            </a:p>
          </p:txBody>
        </p:sp>
      </p:grpSp>
      <p:sp>
        <p:nvSpPr>
          <p:cNvPr id="12" name="TextBox 12"/>
          <p:cNvSpPr txBox="1"/>
          <p:nvPr/>
        </p:nvSpPr>
        <p:spPr>
          <a:xfrm>
            <a:off x="6638546" y="3556409"/>
            <a:ext cx="2919438" cy="542925"/>
          </a:xfrm>
          <a:prstGeom prst="rect">
            <a:avLst/>
          </a:prstGeom>
        </p:spPr>
        <p:txBody>
          <a:bodyPr lIns="0" tIns="0" rIns="0" bIns="0" rtlCol="0" anchor="t">
            <a:spAutoFit/>
          </a:bodyPr>
          <a:lstStyle/>
          <a:p>
            <a:pPr algn="ctr">
              <a:lnSpc>
                <a:spcPts val="4200"/>
              </a:lnSpc>
            </a:pPr>
            <a:r>
              <a:rPr lang="en-US" sz="3000">
                <a:solidFill>
                  <a:srgbClr val="000000"/>
                </a:solidFill>
                <a:latin typeface="Poppins"/>
                <a:ea typeface="Poppins"/>
                <a:cs typeface="Poppins"/>
                <a:sym typeface="Poppins"/>
              </a:rPr>
              <a:t>Chromosome</a:t>
            </a:r>
          </a:p>
        </p:txBody>
      </p:sp>
      <p:sp>
        <p:nvSpPr>
          <p:cNvPr id="13" name="TextBox 13"/>
          <p:cNvSpPr txBox="1"/>
          <p:nvPr/>
        </p:nvSpPr>
        <p:spPr>
          <a:xfrm>
            <a:off x="3554500" y="8289588"/>
            <a:ext cx="1136635" cy="542925"/>
          </a:xfrm>
          <a:prstGeom prst="rect">
            <a:avLst/>
          </a:prstGeom>
        </p:spPr>
        <p:txBody>
          <a:bodyPr lIns="0" tIns="0" rIns="0" bIns="0" rtlCol="0" anchor="t">
            <a:spAutoFit/>
          </a:bodyPr>
          <a:lstStyle/>
          <a:p>
            <a:pPr algn="ctr">
              <a:lnSpc>
                <a:spcPts val="4200"/>
              </a:lnSpc>
            </a:pPr>
            <a:r>
              <a:rPr lang="en-US" sz="3000">
                <a:solidFill>
                  <a:srgbClr val="000000"/>
                </a:solidFill>
                <a:latin typeface="Poppins"/>
                <a:ea typeface="Poppins"/>
                <a:cs typeface="Poppins"/>
                <a:sym typeface="Poppins"/>
              </a:rPr>
              <a:t>Cell</a:t>
            </a:r>
          </a:p>
        </p:txBody>
      </p:sp>
      <p:sp>
        <p:nvSpPr>
          <p:cNvPr id="14" name="TextBox 14"/>
          <p:cNvSpPr txBox="1"/>
          <p:nvPr/>
        </p:nvSpPr>
        <p:spPr>
          <a:xfrm>
            <a:off x="15852714" y="5819246"/>
            <a:ext cx="1195087" cy="542925"/>
          </a:xfrm>
          <a:prstGeom prst="rect">
            <a:avLst/>
          </a:prstGeom>
        </p:spPr>
        <p:txBody>
          <a:bodyPr lIns="0" tIns="0" rIns="0" bIns="0" rtlCol="0" anchor="t">
            <a:spAutoFit/>
          </a:bodyPr>
          <a:lstStyle/>
          <a:p>
            <a:pPr algn="ctr">
              <a:lnSpc>
                <a:spcPts val="4200"/>
              </a:lnSpc>
            </a:pPr>
            <a:r>
              <a:rPr lang="en-US" sz="3000">
                <a:solidFill>
                  <a:srgbClr val="000000"/>
                </a:solidFill>
                <a:latin typeface="Poppins"/>
                <a:ea typeface="Poppins"/>
                <a:cs typeface="Poppins"/>
                <a:sym typeface="Poppins"/>
              </a:rPr>
              <a:t>Gene</a:t>
            </a:r>
          </a:p>
        </p:txBody>
      </p:sp>
      <p:sp>
        <p:nvSpPr>
          <p:cNvPr id="15" name="TextBox 15"/>
          <p:cNvSpPr txBox="1"/>
          <p:nvPr/>
        </p:nvSpPr>
        <p:spPr>
          <a:xfrm>
            <a:off x="11294929" y="7767974"/>
            <a:ext cx="2697827" cy="542925"/>
          </a:xfrm>
          <a:prstGeom prst="rect">
            <a:avLst/>
          </a:prstGeom>
        </p:spPr>
        <p:txBody>
          <a:bodyPr lIns="0" tIns="0" rIns="0" bIns="0" rtlCol="0" anchor="t">
            <a:spAutoFit/>
          </a:bodyPr>
          <a:lstStyle/>
          <a:p>
            <a:pPr algn="ctr">
              <a:lnSpc>
                <a:spcPts val="4200"/>
              </a:lnSpc>
            </a:pPr>
            <a:r>
              <a:rPr lang="en-US" sz="3000">
                <a:solidFill>
                  <a:srgbClr val="000000"/>
                </a:solidFill>
                <a:latin typeface="Poppins"/>
                <a:ea typeface="Poppins"/>
                <a:cs typeface="Poppins"/>
                <a:sym typeface="Poppins"/>
              </a:rPr>
              <a:t>DNA molecule</a:t>
            </a:r>
          </a:p>
        </p:txBody>
      </p:sp>
      <p:sp>
        <p:nvSpPr>
          <p:cNvPr id="16" name="Freeform 16" descr="chromosome"/>
          <p:cNvSpPr/>
          <p:nvPr/>
        </p:nvSpPr>
        <p:spPr>
          <a:xfrm>
            <a:off x="7776561" y="4839149"/>
            <a:ext cx="1945178" cy="4114800"/>
          </a:xfrm>
          <a:custGeom>
            <a:avLst/>
            <a:gdLst/>
            <a:ahLst/>
            <a:cxnLst/>
            <a:rect l="l" t="t" r="r" b="b"/>
            <a:pathLst>
              <a:path w="1945178" h="4114800">
                <a:moveTo>
                  <a:pt x="0" y="0"/>
                </a:moveTo>
                <a:lnTo>
                  <a:pt x="1945178" y="0"/>
                </a:lnTo>
                <a:lnTo>
                  <a:pt x="194517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descr="DNA double helix"/>
          <p:cNvSpPr/>
          <p:nvPr/>
        </p:nvSpPr>
        <p:spPr>
          <a:xfrm rot="-6787434">
            <a:off x="10616108" y="1869262"/>
            <a:ext cx="3531891" cy="7338994"/>
          </a:xfrm>
          <a:custGeom>
            <a:avLst/>
            <a:gdLst/>
            <a:ahLst/>
            <a:cxnLst/>
            <a:rect l="l" t="t" r="r" b="b"/>
            <a:pathLst>
              <a:path w="3531891" h="7338994">
                <a:moveTo>
                  <a:pt x="0" y="0"/>
                </a:moveTo>
                <a:lnTo>
                  <a:pt x="3531891" y="0"/>
                </a:lnTo>
                <a:lnTo>
                  <a:pt x="3531891" y="7338994"/>
                </a:lnTo>
                <a:lnTo>
                  <a:pt x="0" y="7338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AutoShape 18"/>
          <p:cNvSpPr/>
          <p:nvPr/>
        </p:nvSpPr>
        <p:spPr>
          <a:xfrm flipH="1">
            <a:off x="8098265" y="4099334"/>
            <a:ext cx="0" cy="739814"/>
          </a:xfrm>
          <a:prstGeom prst="line">
            <a:avLst/>
          </a:prstGeom>
          <a:ln w="19050" cap="flat">
            <a:solidFill>
              <a:srgbClr val="000000"/>
            </a:solidFill>
            <a:prstDash val="solid"/>
            <a:headEnd type="none" w="sm" len="sm"/>
            <a:tailEnd type="none" w="sm" len="sm"/>
          </a:ln>
        </p:spPr>
        <p:txBody>
          <a:bodyPr/>
          <a:lstStyle/>
          <a:p>
            <a:endParaRPr lang="en-US"/>
          </a:p>
        </p:txBody>
      </p:sp>
      <p:sp>
        <p:nvSpPr>
          <p:cNvPr id="19" name="AutoShape 19"/>
          <p:cNvSpPr/>
          <p:nvPr/>
        </p:nvSpPr>
        <p:spPr>
          <a:xfrm>
            <a:off x="4122817" y="7658763"/>
            <a:ext cx="0" cy="739814"/>
          </a:xfrm>
          <a:prstGeom prst="line">
            <a:avLst/>
          </a:prstGeom>
          <a:ln w="19050" cap="flat">
            <a:solidFill>
              <a:srgbClr val="000000"/>
            </a:solidFill>
            <a:prstDash val="solid"/>
            <a:headEnd type="none" w="sm" len="sm"/>
            <a:tailEnd type="none" w="sm" len="sm"/>
          </a:ln>
        </p:spPr>
        <p:txBody>
          <a:bodyPr/>
          <a:lstStyle/>
          <a:p>
            <a:endParaRPr lang="en-US"/>
          </a:p>
        </p:txBody>
      </p:sp>
      <p:sp>
        <p:nvSpPr>
          <p:cNvPr id="20" name="AutoShape 20"/>
          <p:cNvSpPr/>
          <p:nvPr/>
        </p:nvSpPr>
        <p:spPr>
          <a:xfrm>
            <a:off x="11908560" y="7113884"/>
            <a:ext cx="0" cy="739814"/>
          </a:xfrm>
          <a:prstGeom prst="line">
            <a:avLst/>
          </a:prstGeom>
          <a:ln w="19050" cap="flat">
            <a:solidFill>
              <a:srgbClr val="000000"/>
            </a:solidFill>
            <a:prstDash val="solid"/>
            <a:headEnd type="none" w="sm" len="sm"/>
            <a:tailEnd type="none" w="sm" len="sm"/>
          </a:ln>
        </p:spPr>
        <p:txBody>
          <a:bodyPr/>
          <a:lstStyle/>
          <a:p>
            <a:endParaRPr lang="en-US"/>
          </a:p>
        </p:txBody>
      </p:sp>
      <p:sp>
        <p:nvSpPr>
          <p:cNvPr id="21" name="AutoShape 21"/>
          <p:cNvSpPr/>
          <p:nvPr/>
        </p:nvSpPr>
        <p:spPr>
          <a:xfrm>
            <a:off x="15297872" y="5523788"/>
            <a:ext cx="557026" cy="598507"/>
          </a:xfrm>
          <a:prstGeom prst="line">
            <a:avLst/>
          </a:prstGeom>
          <a:ln w="19050" cap="flat">
            <a:solidFill>
              <a:srgbClr val="000000"/>
            </a:solidFill>
            <a:prstDash val="solid"/>
            <a:headEnd type="none" w="sm" len="sm"/>
            <a:tailEnd type="none" w="sm" len="sm"/>
          </a:ln>
        </p:spPr>
        <p:txBody>
          <a:bodyPr/>
          <a:lstStyle/>
          <a:p>
            <a:endParaRPr lang="en-US"/>
          </a:p>
        </p:txBody>
      </p:sp>
      <p:sp>
        <p:nvSpPr>
          <p:cNvPr id="22" name="AutoShape 22"/>
          <p:cNvSpPr/>
          <p:nvPr/>
        </p:nvSpPr>
        <p:spPr>
          <a:xfrm>
            <a:off x="14300853" y="5566354"/>
            <a:ext cx="470299" cy="438638"/>
          </a:xfrm>
          <a:prstGeom prst="line">
            <a:avLst/>
          </a:prstGeom>
          <a:ln w="19050" cap="flat">
            <a:solidFill>
              <a:srgbClr val="000000"/>
            </a:solidFill>
            <a:prstDash val="solid"/>
            <a:headEnd type="none" w="sm" len="sm"/>
            <a:tailEnd type="none" w="sm" len="sm"/>
          </a:ln>
        </p:spPr>
        <p:txBody>
          <a:bodyPr/>
          <a:lstStyle/>
          <a:p>
            <a:endParaRPr lang="en-US"/>
          </a:p>
        </p:txBody>
      </p:sp>
      <p:sp>
        <p:nvSpPr>
          <p:cNvPr id="23" name="AutoShape 23"/>
          <p:cNvSpPr/>
          <p:nvPr/>
        </p:nvSpPr>
        <p:spPr>
          <a:xfrm>
            <a:off x="15341975" y="4534057"/>
            <a:ext cx="451417" cy="451753"/>
          </a:xfrm>
          <a:prstGeom prst="line">
            <a:avLst/>
          </a:prstGeom>
          <a:ln w="19050" cap="flat">
            <a:solidFill>
              <a:srgbClr val="000000"/>
            </a:solidFill>
            <a:prstDash val="solid"/>
            <a:headEnd type="none" w="sm" len="sm"/>
            <a:tailEnd type="none" w="sm" len="sm"/>
          </a:ln>
        </p:spPr>
        <p:txBody>
          <a:bodyPr/>
          <a:lstStyle/>
          <a:p>
            <a:endParaRPr lang="en-US"/>
          </a:p>
        </p:txBody>
      </p:sp>
      <p:sp>
        <p:nvSpPr>
          <p:cNvPr id="24" name="AutoShape 24"/>
          <p:cNvSpPr/>
          <p:nvPr/>
        </p:nvSpPr>
        <p:spPr>
          <a:xfrm flipV="1">
            <a:off x="14771151" y="4979079"/>
            <a:ext cx="1023174" cy="1025912"/>
          </a:xfrm>
          <a:prstGeom prst="line">
            <a:avLst/>
          </a:prstGeom>
          <a:ln w="19050" cap="flat">
            <a:solidFill>
              <a:srgbClr val="000000"/>
            </a:solidFill>
            <a:prstDash val="solid"/>
            <a:headEnd type="none" w="sm" len="sm"/>
            <a:tailEnd type="none" w="sm" len="sm"/>
          </a:ln>
        </p:spPr>
        <p:txBody>
          <a:bodyPr/>
          <a:lstStyle/>
          <a:p>
            <a:endParaRPr lang="en-US"/>
          </a:p>
        </p:txBody>
      </p:sp>
      <p:sp>
        <p:nvSpPr>
          <p:cNvPr id="25" name="Freeform 25">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6" name="Group 26"/>
          <p:cNvGrpSpPr/>
          <p:nvPr/>
        </p:nvGrpSpPr>
        <p:grpSpPr>
          <a:xfrm rot="-650159">
            <a:off x="14310232" y="8992131"/>
            <a:ext cx="5366649" cy="5366649"/>
            <a:chOff x="0" y="0"/>
            <a:chExt cx="812800" cy="812800"/>
          </a:xfrm>
        </p:grpSpPr>
        <p:sp>
          <p:nvSpPr>
            <p:cNvPr id="27" name="Freeform 27">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28" name="TextBox 28"/>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29" name="Group 29"/>
          <p:cNvGrpSpPr/>
          <p:nvPr/>
        </p:nvGrpSpPr>
        <p:grpSpPr>
          <a:xfrm>
            <a:off x="-620053" y="-222664"/>
            <a:ext cx="19281610" cy="406950"/>
            <a:chOff x="0" y="0"/>
            <a:chExt cx="5269612" cy="111218"/>
          </a:xfrm>
        </p:grpSpPr>
        <p:sp>
          <p:nvSpPr>
            <p:cNvPr id="30" name="Freeform 30">
              <a:extLst>
                <a:ext uri="{C183D7F6-B498-43B3-948B-1728B52AA6E4}">
                  <adec:decorative xmlns:adec="http://schemas.microsoft.com/office/drawing/2017/decorative" val="1"/>
                </a:ext>
              </a:extLst>
            </p:cNvPr>
            <p:cNvSpPr/>
            <p:nvPr/>
          </p:nvSpPr>
          <p:spPr>
            <a:xfrm>
              <a:off x="0" y="0"/>
              <a:ext cx="5269612" cy="111218"/>
            </a:xfrm>
            <a:custGeom>
              <a:avLst/>
              <a:gdLst/>
              <a:ahLst/>
              <a:cxnLst/>
              <a:rect l="l" t="t" r="r" b="b"/>
              <a:pathLst>
                <a:path w="5269612" h="111218">
                  <a:moveTo>
                    <a:pt x="0" y="0"/>
                  </a:moveTo>
                  <a:lnTo>
                    <a:pt x="5269612" y="0"/>
                  </a:lnTo>
                  <a:lnTo>
                    <a:pt x="5269612" y="111218"/>
                  </a:lnTo>
                  <a:lnTo>
                    <a:pt x="0" y="111218"/>
                  </a:lnTo>
                  <a:close/>
                </a:path>
              </a:pathLst>
            </a:custGeom>
            <a:solidFill>
              <a:srgbClr val="C6EAFA"/>
            </a:solidFill>
          </p:spPr>
          <p:txBody>
            <a:bodyPr/>
            <a:lstStyle/>
            <a:p>
              <a:endParaRPr lang="en-US"/>
            </a:p>
          </p:txBody>
        </p:sp>
        <p:sp>
          <p:nvSpPr>
            <p:cNvPr id="31" name="TextBox 31"/>
            <p:cNvSpPr txBox="1"/>
            <p:nvPr/>
          </p:nvSpPr>
          <p:spPr>
            <a:xfrm>
              <a:off x="0" y="-28575"/>
              <a:ext cx="5269612" cy="139793"/>
            </a:xfrm>
            <a:prstGeom prst="rect">
              <a:avLst/>
            </a:prstGeom>
          </p:spPr>
          <p:txBody>
            <a:bodyPr lIns="39414" tIns="39414" rIns="39414" bIns="39414" rtlCol="0" anchor="ctr"/>
            <a:lstStyle/>
            <a:p>
              <a:pPr algn="ctr">
                <a:lnSpc>
                  <a:spcPts val="2063"/>
                </a:lnSpc>
              </a:pPr>
              <a:endParaRPr/>
            </a:p>
          </p:txBody>
        </p:sp>
      </p:grpSp>
      <p:grpSp>
        <p:nvGrpSpPr>
          <p:cNvPr id="32" name="Group 32"/>
          <p:cNvGrpSpPr/>
          <p:nvPr/>
        </p:nvGrpSpPr>
        <p:grpSpPr>
          <a:xfrm rot="-10451634">
            <a:off x="13677534" y="-384521"/>
            <a:ext cx="844663" cy="844663"/>
            <a:chOff x="0" y="0"/>
            <a:chExt cx="812800" cy="812800"/>
          </a:xfrm>
        </p:grpSpPr>
        <p:sp>
          <p:nvSpPr>
            <p:cNvPr id="33" name="Freeform 33">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34" name="TextBox 34"/>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35" name="TextBox 35"/>
          <p:cNvSpPr txBox="1"/>
          <p:nvPr/>
        </p:nvSpPr>
        <p:spPr>
          <a:xfrm>
            <a:off x="2153268" y="828675"/>
            <a:ext cx="14003742" cy="1293495"/>
          </a:xfrm>
          <a:prstGeom prst="rect">
            <a:avLst/>
          </a:prstGeom>
        </p:spPr>
        <p:txBody>
          <a:bodyPr lIns="0" tIns="0" rIns="0" bIns="0" rtlCol="0" anchor="t">
            <a:spAutoFit/>
          </a:bodyPr>
          <a:lstStyle/>
          <a:p>
            <a:pPr algn="ctr">
              <a:lnSpc>
                <a:spcPts val="10080"/>
              </a:lnSpc>
            </a:pPr>
            <a:r>
              <a:rPr lang="en-US" sz="7200" b="1">
                <a:solidFill>
                  <a:srgbClr val="212121"/>
                </a:solidFill>
                <a:latin typeface="Poppins Bold"/>
                <a:ea typeface="Poppins Bold"/>
                <a:cs typeface="Poppins Bold"/>
                <a:sym typeface="Poppins Bold"/>
              </a:rPr>
              <a:t>SCIENCE SUPPLEMENT</a:t>
            </a:r>
          </a:p>
        </p:txBody>
      </p:sp>
      <p:sp>
        <p:nvSpPr>
          <p:cNvPr id="36" name="TextBox 36"/>
          <p:cNvSpPr txBox="1"/>
          <p:nvPr/>
        </p:nvSpPr>
        <p:spPr>
          <a:xfrm>
            <a:off x="852681" y="5590646"/>
            <a:ext cx="1720696" cy="542925"/>
          </a:xfrm>
          <a:prstGeom prst="rect">
            <a:avLst/>
          </a:prstGeom>
        </p:spPr>
        <p:txBody>
          <a:bodyPr lIns="0" tIns="0" rIns="0" bIns="0" rtlCol="0" anchor="t">
            <a:spAutoFit/>
          </a:bodyPr>
          <a:lstStyle/>
          <a:p>
            <a:pPr algn="ctr">
              <a:lnSpc>
                <a:spcPts val="4200"/>
              </a:lnSpc>
            </a:pPr>
            <a:r>
              <a:rPr lang="en-US" sz="3000">
                <a:solidFill>
                  <a:srgbClr val="000000"/>
                </a:solidFill>
                <a:latin typeface="Poppins"/>
                <a:ea typeface="Poppins"/>
                <a:cs typeface="Poppins"/>
                <a:sym typeface="Poppins"/>
              </a:rPr>
              <a:t>Nucleus</a:t>
            </a:r>
          </a:p>
        </p:txBody>
      </p:sp>
      <p:sp>
        <p:nvSpPr>
          <p:cNvPr id="37" name="AutoShape 37"/>
          <p:cNvSpPr/>
          <p:nvPr/>
        </p:nvSpPr>
        <p:spPr>
          <a:xfrm flipH="1">
            <a:off x="2573377" y="5799247"/>
            <a:ext cx="727711" cy="133276"/>
          </a:xfrm>
          <a:prstGeom prst="line">
            <a:avLst/>
          </a:prstGeom>
          <a:ln w="19050" cap="flat">
            <a:solidFill>
              <a:srgbClr val="000000"/>
            </a:solidFill>
            <a:prstDash val="solid"/>
            <a:headEnd type="none" w="sm" len="sm"/>
            <a:tailEnd type="none" w="sm" len="sm"/>
          </a:ln>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rot="-650159">
            <a:off x="14310232" y="8992131"/>
            <a:ext cx="5366649" cy="5366649"/>
            <a:chOff x="0" y="0"/>
            <a:chExt cx="812800" cy="812800"/>
          </a:xfrm>
        </p:grpSpPr>
        <p:sp>
          <p:nvSpPr>
            <p:cNvPr id="4" name="Freeform 4">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6" name="Group 6"/>
          <p:cNvGrpSpPr/>
          <p:nvPr/>
        </p:nvGrpSpPr>
        <p:grpSpPr>
          <a:xfrm>
            <a:off x="-620053" y="-222664"/>
            <a:ext cx="19281610" cy="406950"/>
            <a:chOff x="0" y="0"/>
            <a:chExt cx="5269612" cy="111218"/>
          </a:xfrm>
        </p:grpSpPr>
        <p:sp>
          <p:nvSpPr>
            <p:cNvPr id="7" name="Freeform 7">
              <a:extLst>
                <a:ext uri="{C183D7F6-B498-43B3-948B-1728B52AA6E4}">
                  <adec:decorative xmlns:adec="http://schemas.microsoft.com/office/drawing/2017/decorative" val="1"/>
                </a:ext>
              </a:extLst>
            </p:cNvPr>
            <p:cNvSpPr/>
            <p:nvPr/>
          </p:nvSpPr>
          <p:spPr>
            <a:xfrm>
              <a:off x="0" y="0"/>
              <a:ext cx="5269612" cy="111218"/>
            </a:xfrm>
            <a:custGeom>
              <a:avLst/>
              <a:gdLst/>
              <a:ahLst/>
              <a:cxnLst/>
              <a:rect l="l" t="t" r="r" b="b"/>
              <a:pathLst>
                <a:path w="5269612" h="111218">
                  <a:moveTo>
                    <a:pt x="0" y="0"/>
                  </a:moveTo>
                  <a:lnTo>
                    <a:pt x="5269612" y="0"/>
                  </a:lnTo>
                  <a:lnTo>
                    <a:pt x="5269612" y="111218"/>
                  </a:lnTo>
                  <a:lnTo>
                    <a:pt x="0" y="111218"/>
                  </a:lnTo>
                  <a:close/>
                </a:path>
              </a:pathLst>
            </a:custGeom>
            <a:solidFill>
              <a:srgbClr val="C6EAFA"/>
            </a:solidFill>
          </p:spPr>
          <p:txBody>
            <a:bodyPr/>
            <a:lstStyle/>
            <a:p>
              <a:endParaRPr lang="en-US"/>
            </a:p>
          </p:txBody>
        </p:sp>
        <p:sp>
          <p:nvSpPr>
            <p:cNvPr id="8" name="TextBox 8"/>
            <p:cNvSpPr txBox="1"/>
            <p:nvPr/>
          </p:nvSpPr>
          <p:spPr>
            <a:xfrm>
              <a:off x="0" y="-28575"/>
              <a:ext cx="5269612" cy="139793"/>
            </a:xfrm>
            <a:prstGeom prst="rect">
              <a:avLst/>
            </a:prstGeom>
          </p:spPr>
          <p:txBody>
            <a:bodyPr lIns="39414" tIns="39414" rIns="39414" bIns="39414" rtlCol="0" anchor="ctr"/>
            <a:lstStyle/>
            <a:p>
              <a:pPr algn="ctr">
                <a:lnSpc>
                  <a:spcPts val="2063"/>
                </a:lnSpc>
              </a:pPr>
              <a:endParaRPr/>
            </a:p>
          </p:txBody>
        </p:sp>
      </p:grpSp>
      <p:grpSp>
        <p:nvGrpSpPr>
          <p:cNvPr id="9" name="Group 9"/>
          <p:cNvGrpSpPr/>
          <p:nvPr/>
        </p:nvGrpSpPr>
        <p:grpSpPr>
          <a:xfrm rot="-10451634">
            <a:off x="13677534" y="-384521"/>
            <a:ext cx="844663" cy="844663"/>
            <a:chOff x="0" y="0"/>
            <a:chExt cx="812800" cy="812800"/>
          </a:xfrm>
        </p:grpSpPr>
        <p:sp>
          <p:nvSpPr>
            <p:cNvPr id="10" name="Freeform 1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2" name="TextBox 12"/>
          <p:cNvSpPr txBox="1"/>
          <p:nvPr/>
        </p:nvSpPr>
        <p:spPr>
          <a:xfrm>
            <a:off x="2142129" y="1369972"/>
            <a:ext cx="14003742" cy="2257425"/>
          </a:xfrm>
          <a:prstGeom prst="rect">
            <a:avLst/>
          </a:prstGeom>
        </p:spPr>
        <p:txBody>
          <a:bodyPr lIns="0" tIns="0" rIns="0" bIns="0" rtlCol="0" anchor="t">
            <a:spAutoFit/>
          </a:bodyPr>
          <a:lstStyle/>
          <a:p>
            <a:pPr algn="ctr">
              <a:lnSpc>
                <a:spcPts val="8640"/>
              </a:lnSpc>
            </a:pPr>
            <a:r>
              <a:rPr lang="en-US" sz="7200" b="1">
                <a:solidFill>
                  <a:srgbClr val="212121"/>
                </a:solidFill>
                <a:latin typeface="Poppins Bold"/>
                <a:ea typeface="Poppins Bold"/>
                <a:cs typeface="Poppins Bold"/>
                <a:sym typeface="Poppins Bold"/>
              </a:rPr>
              <a:t>WHAT KINDS OF INFORMATION ARE USED BY DOCTORS?</a:t>
            </a:r>
          </a:p>
        </p:txBody>
      </p:sp>
      <p:grpSp>
        <p:nvGrpSpPr>
          <p:cNvPr id="13" name="Group 13"/>
          <p:cNvGrpSpPr/>
          <p:nvPr/>
        </p:nvGrpSpPr>
        <p:grpSpPr>
          <a:xfrm>
            <a:off x="1851715" y="4303672"/>
            <a:ext cx="2350762" cy="2350762"/>
            <a:chOff x="0" y="0"/>
            <a:chExt cx="812800" cy="812800"/>
          </a:xfrm>
        </p:grpSpPr>
        <p:sp>
          <p:nvSpPr>
            <p:cNvPr id="14" name="Freeform 14">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83200"/>
            </a:solidFill>
          </p:spPr>
          <p:txBody>
            <a:bodyPr/>
            <a:lstStyle/>
            <a:p>
              <a:endParaRPr lang="en-US"/>
            </a:p>
          </p:txBody>
        </p:sp>
        <p:sp>
          <p:nvSpPr>
            <p:cNvPr id="15" name="TextBox 15"/>
            <p:cNvSpPr txBox="1"/>
            <p:nvPr/>
          </p:nvSpPr>
          <p:spPr>
            <a:xfrm>
              <a:off x="76200" y="47625"/>
              <a:ext cx="660400" cy="688975"/>
            </a:xfrm>
            <a:prstGeom prst="rect">
              <a:avLst/>
            </a:prstGeom>
          </p:spPr>
          <p:txBody>
            <a:bodyPr lIns="50800" tIns="50800" rIns="50800" bIns="50800" rtlCol="0" anchor="ctr"/>
            <a:lstStyle/>
            <a:p>
              <a:pPr algn="ctr">
                <a:lnSpc>
                  <a:spcPts val="1995"/>
                </a:lnSpc>
              </a:pPr>
              <a:endParaRPr/>
            </a:p>
          </p:txBody>
        </p:sp>
      </p:grpSp>
      <p:grpSp>
        <p:nvGrpSpPr>
          <p:cNvPr id="16" name="Group 16"/>
          <p:cNvGrpSpPr/>
          <p:nvPr/>
        </p:nvGrpSpPr>
        <p:grpSpPr>
          <a:xfrm>
            <a:off x="4916222" y="4303672"/>
            <a:ext cx="2350762" cy="2350762"/>
            <a:chOff x="0" y="0"/>
            <a:chExt cx="812800" cy="812800"/>
          </a:xfrm>
        </p:grpSpPr>
        <p:sp>
          <p:nvSpPr>
            <p:cNvPr id="17" name="Freeform 17">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6036"/>
            </a:solidFill>
          </p:spPr>
          <p:txBody>
            <a:bodyPr/>
            <a:lstStyle/>
            <a:p>
              <a:endParaRPr lang="en-US"/>
            </a:p>
          </p:txBody>
        </p:sp>
        <p:sp>
          <p:nvSpPr>
            <p:cNvPr id="18" name="TextBox 18"/>
            <p:cNvSpPr txBox="1"/>
            <p:nvPr/>
          </p:nvSpPr>
          <p:spPr>
            <a:xfrm>
              <a:off x="76200" y="47625"/>
              <a:ext cx="660400" cy="688975"/>
            </a:xfrm>
            <a:prstGeom prst="rect">
              <a:avLst/>
            </a:prstGeom>
          </p:spPr>
          <p:txBody>
            <a:bodyPr lIns="50800" tIns="50800" rIns="50800" bIns="50800" rtlCol="0" anchor="ctr"/>
            <a:lstStyle/>
            <a:p>
              <a:pPr algn="ctr">
                <a:lnSpc>
                  <a:spcPts val="1995"/>
                </a:lnSpc>
              </a:pPr>
              <a:endParaRPr/>
            </a:p>
          </p:txBody>
        </p:sp>
      </p:grpSp>
      <p:grpSp>
        <p:nvGrpSpPr>
          <p:cNvPr id="19" name="Group 19"/>
          <p:cNvGrpSpPr/>
          <p:nvPr/>
        </p:nvGrpSpPr>
        <p:grpSpPr>
          <a:xfrm>
            <a:off x="8044862" y="4303672"/>
            <a:ext cx="2350762" cy="2350762"/>
            <a:chOff x="0" y="0"/>
            <a:chExt cx="812800" cy="812800"/>
          </a:xfrm>
        </p:grpSpPr>
        <p:sp>
          <p:nvSpPr>
            <p:cNvPr id="20" name="Freeform 20">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441"/>
            </a:solidFill>
          </p:spPr>
          <p:txBody>
            <a:bodyPr/>
            <a:lstStyle/>
            <a:p>
              <a:endParaRPr lang="en-US"/>
            </a:p>
          </p:txBody>
        </p:sp>
        <p:sp>
          <p:nvSpPr>
            <p:cNvPr id="21" name="TextBox 21"/>
            <p:cNvSpPr txBox="1"/>
            <p:nvPr/>
          </p:nvSpPr>
          <p:spPr>
            <a:xfrm>
              <a:off x="76200" y="47625"/>
              <a:ext cx="660400" cy="688975"/>
            </a:xfrm>
            <a:prstGeom prst="rect">
              <a:avLst/>
            </a:prstGeom>
          </p:spPr>
          <p:txBody>
            <a:bodyPr lIns="50800" tIns="50800" rIns="50800" bIns="50800" rtlCol="0" anchor="ctr"/>
            <a:lstStyle/>
            <a:p>
              <a:pPr algn="ctr">
                <a:lnSpc>
                  <a:spcPts val="1995"/>
                </a:lnSpc>
              </a:pPr>
              <a:endParaRPr/>
            </a:p>
          </p:txBody>
        </p:sp>
      </p:grpSp>
      <p:grpSp>
        <p:nvGrpSpPr>
          <p:cNvPr id="22" name="Group 22"/>
          <p:cNvGrpSpPr/>
          <p:nvPr/>
        </p:nvGrpSpPr>
        <p:grpSpPr>
          <a:xfrm>
            <a:off x="11292114" y="4303672"/>
            <a:ext cx="2350762" cy="2350762"/>
            <a:chOff x="0" y="0"/>
            <a:chExt cx="812800" cy="812800"/>
          </a:xfrm>
        </p:grpSpPr>
        <p:sp>
          <p:nvSpPr>
            <p:cNvPr id="23" name="Freeform 23">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C2AA"/>
            </a:solidFill>
          </p:spPr>
          <p:txBody>
            <a:bodyPr/>
            <a:lstStyle/>
            <a:p>
              <a:endParaRPr lang="en-US"/>
            </a:p>
          </p:txBody>
        </p:sp>
        <p:sp>
          <p:nvSpPr>
            <p:cNvPr id="24" name="TextBox 24"/>
            <p:cNvSpPr txBox="1"/>
            <p:nvPr/>
          </p:nvSpPr>
          <p:spPr>
            <a:xfrm>
              <a:off x="76200" y="47625"/>
              <a:ext cx="660400" cy="688975"/>
            </a:xfrm>
            <a:prstGeom prst="rect">
              <a:avLst/>
            </a:prstGeom>
          </p:spPr>
          <p:txBody>
            <a:bodyPr lIns="50800" tIns="50800" rIns="50800" bIns="50800" rtlCol="0" anchor="ctr"/>
            <a:lstStyle/>
            <a:p>
              <a:pPr algn="ctr">
                <a:lnSpc>
                  <a:spcPts val="1995"/>
                </a:lnSpc>
              </a:pPr>
              <a:endParaRPr/>
            </a:p>
          </p:txBody>
        </p:sp>
      </p:grpSp>
      <p:sp>
        <p:nvSpPr>
          <p:cNvPr id="25" name="Freeform 25" descr="Clock representing time passing"/>
          <p:cNvSpPr/>
          <p:nvPr/>
        </p:nvSpPr>
        <p:spPr>
          <a:xfrm>
            <a:off x="2175863" y="4626659"/>
            <a:ext cx="1704787" cy="1704787"/>
          </a:xfrm>
          <a:custGeom>
            <a:avLst/>
            <a:gdLst/>
            <a:ahLst/>
            <a:cxnLst/>
            <a:rect l="l" t="t" r="r" b="b"/>
            <a:pathLst>
              <a:path w="1704787" h="1704787">
                <a:moveTo>
                  <a:pt x="0" y="0"/>
                </a:moveTo>
                <a:lnTo>
                  <a:pt x="1704787" y="0"/>
                </a:lnTo>
                <a:lnTo>
                  <a:pt x="1704787" y="1704787"/>
                </a:lnTo>
                <a:lnTo>
                  <a:pt x="0" y="1704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6" name="Freeform 26" descr="Muscles"/>
          <p:cNvSpPr/>
          <p:nvPr/>
        </p:nvSpPr>
        <p:spPr>
          <a:xfrm>
            <a:off x="5267390" y="4601326"/>
            <a:ext cx="1700800" cy="1611508"/>
          </a:xfrm>
          <a:custGeom>
            <a:avLst/>
            <a:gdLst/>
            <a:ahLst/>
            <a:cxnLst/>
            <a:rect l="l" t="t" r="r" b="b"/>
            <a:pathLst>
              <a:path w="1700800" h="1611508">
                <a:moveTo>
                  <a:pt x="0" y="0"/>
                </a:moveTo>
                <a:lnTo>
                  <a:pt x="1700800" y="0"/>
                </a:lnTo>
                <a:lnTo>
                  <a:pt x="1700800" y="1611508"/>
                </a:lnTo>
                <a:lnTo>
                  <a:pt x="0" y="16115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27" descr="Kidneys"/>
          <p:cNvSpPr/>
          <p:nvPr/>
        </p:nvSpPr>
        <p:spPr>
          <a:xfrm>
            <a:off x="8320093" y="4883061"/>
            <a:ext cx="960911" cy="635402"/>
          </a:xfrm>
          <a:custGeom>
            <a:avLst/>
            <a:gdLst/>
            <a:ahLst/>
            <a:cxnLst/>
            <a:rect l="l" t="t" r="r" b="b"/>
            <a:pathLst>
              <a:path w="960911" h="635402">
                <a:moveTo>
                  <a:pt x="0" y="0"/>
                </a:moveTo>
                <a:lnTo>
                  <a:pt x="960910" y="0"/>
                </a:lnTo>
                <a:lnTo>
                  <a:pt x="960910" y="635402"/>
                </a:lnTo>
                <a:lnTo>
                  <a:pt x="0" y="6354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Freeform 28" descr="Liver"/>
          <p:cNvSpPr/>
          <p:nvPr/>
        </p:nvSpPr>
        <p:spPr>
          <a:xfrm>
            <a:off x="9037312" y="5605395"/>
            <a:ext cx="1036485" cy="654281"/>
          </a:xfrm>
          <a:custGeom>
            <a:avLst/>
            <a:gdLst/>
            <a:ahLst/>
            <a:cxnLst/>
            <a:rect l="l" t="t" r="r" b="b"/>
            <a:pathLst>
              <a:path w="1036485" h="654281">
                <a:moveTo>
                  <a:pt x="0" y="0"/>
                </a:moveTo>
                <a:lnTo>
                  <a:pt x="1036485" y="0"/>
                </a:lnTo>
                <a:lnTo>
                  <a:pt x="1036485" y="654281"/>
                </a:lnTo>
                <a:lnTo>
                  <a:pt x="0" y="6542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9" name="Freeform 29" descr="Pills"/>
          <p:cNvSpPr/>
          <p:nvPr/>
        </p:nvSpPr>
        <p:spPr>
          <a:xfrm>
            <a:off x="11748174" y="4707165"/>
            <a:ext cx="1412389" cy="1543774"/>
          </a:xfrm>
          <a:custGeom>
            <a:avLst/>
            <a:gdLst/>
            <a:ahLst/>
            <a:cxnLst/>
            <a:rect l="l" t="t" r="r" b="b"/>
            <a:pathLst>
              <a:path w="1412389" h="1543774">
                <a:moveTo>
                  <a:pt x="0" y="0"/>
                </a:moveTo>
                <a:lnTo>
                  <a:pt x="1412389" y="0"/>
                </a:lnTo>
                <a:lnTo>
                  <a:pt x="1412389" y="1543775"/>
                </a:lnTo>
                <a:lnTo>
                  <a:pt x="0" y="15437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0" name="TextBox 30"/>
          <p:cNvSpPr txBox="1"/>
          <p:nvPr/>
        </p:nvSpPr>
        <p:spPr>
          <a:xfrm>
            <a:off x="1518545" y="6826845"/>
            <a:ext cx="3019423" cy="441325"/>
          </a:xfrm>
          <a:prstGeom prst="rect">
            <a:avLst/>
          </a:prstGeom>
        </p:spPr>
        <p:txBody>
          <a:bodyPr lIns="0" tIns="0" rIns="0" bIns="0" rtlCol="0" anchor="t">
            <a:spAutoFit/>
          </a:bodyPr>
          <a:lstStyle/>
          <a:p>
            <a:pPr algn="ctr">
              <a:lnSpc>
                <a:spcPts val="3499"/>
              </a:lnSpc>
            </a:pPr>
            <a:r>
              <a:rPr lang="en-US" sz="2499" b="1">
                <a:solidFill>
                  <a:srgbClr val="212121"/>
                </a:solidFill>
                <a:latin typeface="Poppins Bold"/>
                <a:ea typeface="Poppins Bold"/>
                <a:cs typeface="Poppins Bold"/>
                <a:sym typeface="Poppins Bold"/>
              </a:rPr>
              <a:t>Age</a:t>
            </a:r>
          </a:p>
        </p:txBody>
      </p:sp>
      <p:sp>
        <p:nvSpPr>
          <p:cNvPr id="31" name="TextBox 31"/>
          <p:cNvSpPr txBox="1"/>
          <p:nvPr/>
        </p:nvSpPr>
        <p:spPr>
          <a:xfrm>
            <a:off x="5137121" y="6826845"/>
            <a:ext cx="1961337" cy="1323975"/>
          </a:xfrm>
          <a:prstGeom prst="rect">
            <a:avLst/>
          </a:prstGeom>
        </p:spPr>
        <p:txBody>
          <a:bodyPr lIns="0" tIns="0" rIns="0" bIns="0" rtlCol="0" anchor="t">
            <a:spAutoFit/>
          </a:bodyPr>
          <a:lstStyle/>
          <a:p>
            <a:pPr algn="ctr">
              <a:lnSpc>
                <a:spcPts val="3499"/>
              </a:lnSpc>
            </a:pPr>
            <a:r>
              <a:rPr lang="en-US" sz="2499" b="1">
                <a:solidFill>
                  <a:srgbClr val="212121"/>
                </a:solidFill>
                <a:latin typeface="Poppins Bold"/>
                <a:ea typeface="Poppins Bold"/>
                <a:cs typeface="Poppins Bold"/>
                <a:sym typeface="Poppins Bold"/>
              </a:rPr>
              <a:t>Body Size</a:t>
            </a:r>
          </a:p>
          <a:p>
            <a:pPr algn="ctr">
              <a:lnSpc>
                <a:spcPts val="1399"/>
              </a:lnSpc>
            </a:pPr>
            <a:endParaRPr lang="en-US" sz="2499" b="1">
              <a:solidFill>
                <a:srgbClr val="212121"/>
              </a:solidFill>
              <a:latin typeface="Poppins Bold"/>
              <a:ea typeface="Poppins Bold"/>
              <a:cs typeface="Poppins Bold"/>
              <a:sym typeface="Poppins Bold"/>
            </a:endParaRPr>
          </a:p>
          <a:p>
            <a:pPr algn="ctr">
              <a:lnSpc>
                <a:spcPts val="2800"/>
              </a:lnSpc>
            </a:pPr>
            <a:r>
              <a:rPr lang="en-US" sz="2000">
                <a:solidFill>
                  <a:srgbClr val="212121"/>
                </a:solidFill>
                <a:latin typeface="Poppins"/>
                <a:ea typeface="Poppins"/>
                <a:cs typeface="Poppins"/>
                <a:sym typeface="Poppins"/>
              </a:rPr>
              <a:t>Height &amp; weight</a:t>
            </a:r>
          </a:p>
        </p:txBody>
      </p:sp>
      <p:sp>
        <p:nvSpPr>
          <p:cNvPr id="32" name="TextBox 32"/>
          <p:cNvSpPr txBox="1"/>
          <p:nvPr/>
        </p:nvSpPr>
        <p:spPr>
          <a:xfrm>
            <a:off x="7806553" y="6826845"/>
            <a:ext cx="2948900" cy="1676400"/>
          </a:xfrm>
          <a:prstGeom prst="rect">
            <a:avLst/>
          </a:prstGeom>
        </p:spPr>
        <p:txBody>
          <a:bodyPr lIns="0" tIns="0" rIns="0" bIns="0" rtlCol="0" anchor="t">
            <a:spAutoFit/>
          </a:bodyPr>
          <a:lstStyle/>
          <a:p>
            <a:pPr algn="ctr">
              <a:lnSpc>
                <a:spcPts val="3499"/>
              </a:lnSpc>
            </a:pPr>
            <a:r>
              <a:rPr lang="en-US" sz="2499" b="1">
                <a:solidFill>
                  <a:srgbClr val="212121"/>
                </a:solidFill>
                <a:latin typeface="Poppins Bold"/>
                <a:ea typeface="Poppins Bold"/>
                <a:cs typeface="Poppins Bold"/>
                <a:sym typeface="Poppins Bold"/>
              </a:rPr>
              <a:t>Organ function</a:t>
            </a:r>
          </a:p>
          <a:p>
            <a:pPr algn="ctr">
              <a:lnSpc>
                <a:spcPts val="1399"/>
              </a:lnSpc>
            </a:pPr>
            <a:endParaRPr lang="en-US" sz="2499" b="1">
              <a:solidFill>
                <a:srgbClr val="212121"/>
              </a:solidFill>
              <a:latin typeface="Poppins Bold"/>
              <a:ea typeface="Poppins Bold"/>
              <a:cs typeface="Poppins Bold"/>
              <a:sym typeface="Poppins Bold"/>
            </a:endParaRPr>
          </a:p>
          <a:p>
            <a:pPr algn="ctr">
              <a:lnSpc>
                <a:spcPts val="2800"/>
              </a:lnSpc>
            </a:pPr>
            <a:r>
              <a:rPr lang="en-US" sz="2000">
                <a:solidFill>
                  <a:srgbClr val="212121"/>
                </a:solidFill>
                <a:latin typeface="Poppins"/>
                <a:ea typeface="Poppins"/>
                <a:cs typeface="Poppins"/>
                <a:sym typeface="Poppins"/>
              </a:rPr>
              <a:t>The kidneys &amp; liver help our bodies process medications</a:t>
            </a:r>
          </a:p>
        </p:txBody>
      </p:sp>
      <p:sp>
        <p:nvSpPr>
          <p:cNvPr id="33" name="TextBox 33"/>
          <p:cNvSpPr txBox="1"/>
          <p:nvPr/>
        </p:nvSpPr>
        <p:spPr>
          <a:xfrm>
            <a:off x="11029640" y="6826845"/>
            <a:ext cx="2875710" cy="879475"/>
          </a:xfrm>
          <a:prstGeom prst="rect">
            <a:avLst/>
          </a:prstGeom>
        </p:spPr>
        <p:txBody>
          <a:bodyPr lIns="0" tIns="0" rIns="0" bIns="0" rtlCol="0" anchor="t">
            <a:spAutoFit/>
          </a:bodyPr>
          <a:lstStyle/>
          <a:p>
            <a:pPr algn="ctr">
              <a:lnSpc>
                <a:spcPts val="3499"/>
              </a:lnSpc>
            </a:pPr>
            <a:r>
              <a:rPr lang="en-US" sz="2499" b="1">
                <a:solidFill>
                  <a:srgbClr val="212121"/>
                </a:solidFill>
                <a:latin typeface="Poppins Bold"/>
                <a:ea typeface="Poppins Bold"/>
                <a:cs typeface="Poppins Bold"/>
                <a:sym typeface="Poppins Bold"/>
              </a:rPr>
              <a:t>Current medications</a:t>
            </a:r>
          </a:p>
        </p:txBody>
      </p:sp>
      <p:grpSp>
        <p:nvGrpSpPr>
          <p:cNvPr id="34" name="Group 34"/>
          <p:cNvGrpSpPr/>
          <p:nvPr/>
        </p:nvGrpSpPr>
        <p:grpSpPr>
          <a:xfrm>
            <a:off x="14545442" y="4303672"/>
            <a:ext cx="2350762" cy="2350762"/>
            <a:chOff x="0" y="0"/>
            <a:chExt cx="812800" cy="812800"/>
          </a:xfrm>
        </p:grpSpPr>
        <p:sp>
          <p:nvSpPr>
            <p:cNvPr id="35" name="Freeform 35">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4A91"/>
            </a:solidFill>
          </p:spPr>
          <p:txBody>
            <a:bodyPr/>
            <a:lstStyle/>
            <a:p>
              <a:endParaRPr lang="en-US"/>
            </a:p>
          </p:txBody>
        </p:sp>
        <p:sp>
          <p:nvSpPr>
            <p:cNvPr id="36" name="TextBox 36"/>
            <p:cNvSpPr txBox="1"/>
            <p:nvPr/>
          </p:nvSpPr>
          <p:spPr>
            <a:xfrm>
              <a:off x="76200" y="47625"/>
              <a:ext cx="660400" cy="688975"/>
            </a:xfrm>
            <a:prstGeom prst="rect">
              <a:avLst/>
            </a:prstGeom>
          </p:spPr>
          <p:txBody>
            <a:bodyPr lIns="50800" tIns="50800" rIns="50800" bIns="50800" rtlCol="0" anchor="ctr"/>
            <a:lstStyle/>
            <a:p>
              <a:pPr algn="ctr">
                <a:lnSpc>
                  <a:spcPts val="1995"/>
                </a:lnSpc>
              </a:pPr>
              <a:endParaRPr/>
            </a:p>
          </p:txBody>
        </p:sp>
      </p:grpSp>
      <p:sp>
        <p:nvSpPr>
          <p:cNvPr id="37" name="TextBox 37"/>
          <p:cNvSpPr txBox="1"/>
          <p:nvPr/>
        </p:nvSpPr>
        <p:spPr>
          <a:xfrm>
            <a:off x="14310400" y="6826845"/>
            <a:ext cx="2948900" cy="2114550"/>
          </a:xfrm>
          <a:prstGeom prst="rect">
            <a:avLst/>
          </a:prstGeom>
        </p:spPr>
        <p:txBody>
          <a:bodyPr lIns="0" tIns="0" rIns="0" bIns="0" rtlCol="0" anchor="t">
            <a:spAutoFit/>
          </a:bodyPr>
          <a:lstStyle/>
          <a:p>
            <a:pPr algn="ctr">
              <a:lnSpc>
                <a:spcPts val="3499"/>
              </a:lnSpc>
            </a:pPr>
            <a:r>
              <a:rPr lang="en-US" sz="2499" b="1">
                <a:solidFill>
                  <a:srgbClr val="212121"/>
                </a:solidFill>
                <a:latin typeface="Poppins Bold"/>
                <a:ea typeface="Poppins Bold"/>
                <a:cs typeface="Poppins Bold"/>
                <a:sym typeface="Poppins Bold"/>
              </a:rPr>
              <a:t>Results of medical tests</a:t>
            </a:r>
          </a:p>
          <a:p>
            <a:pPr algn="ctr">
              <a:lnSpc>
                <a:spcPts val="1399"/>
              </a:lnSpc>
            </a:pPr>
            <a:endParaRPr lang="en-US" sz="2499" b="1">
              <a:solidFill>
                <a:srgbClr val="212121"/>
              </a:solidFill>
              <a:latin typeface="Poppins Bold"/>
              <a:ea typeface="Poppins Bold"/>
              <a:cs typeface="Poppins Bold"/>
              <a:sym typeface="Poppins Bold"/>
            </a:endParaRPr>
          </a:p>
          <a:p>
            <a:pPr algn="ctr">
              <a:lnSpc>
                <a:spcPts val="2800"/>
              </a:lnSpc>
            </a:pPr>
            <a:r>
              <a:rPr lang="en-US" sz="2000">
                <a:solidFill>
                  <a:srgbClr val="212121"/>
                </a:solidFill>
                <a:latin typeface="Poppins"/>
                <a:ea typeface="Poppins"/>
                <a:cs typeface="Poppins"/>
                <a:sym typeface="Poppins"/>
              </a:rPr>
              <a:t>Blood tests, Imaging, Tissue samples, &amp; increasingly - DNA!</a:t>
            </a:r>
          </a:p>
        </p:txBody>
      </p:sp>
      <p:sp>
        <p:nvSpPr>
          <p:cNvPr id="38" name="Freeform 38" descr="Blood sample in a test tube"/>
          <p:cNvSpPr/>
          <p:nvPr/>
        </p:nvSpPr>
        <p:spPr>
          <a:xfrm>
            <a:off x="15109726" y="4758201"/>
            <a:ext cx="1383719" cy="1454633"/>
          </a:xfrm>
          <a:custGeom>
            <a:avLst/>
            <a:gdLst/>
            <a:ahLst/>
            <a:cxnLst/>
            <a:rect l="l" t="t" r="r" b="b"/>
            <a:pathLst>
              <a:path w="1383719" h="1454633">
                <a:moveTo>
                  <a:pt x="0" y="0"/>
                </a:moveTo>
                <a:lnTo>
                  <a:pt x="1383720" y="0"/>
                </a:lnTo>
                <a:lnTo>
                  <a:pt x="1383720" y="1454633"/>
                </a:lnTo>
                <a:lnTo>
                  <a:pt x="0" y="14546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12146" y="0"/>
            <a:ext cx="8812420" cy="10287000"/>
            <a:chOff x="0" y="0"/>
            <a:chExt cx="2320967" cy="2709333"/>
          </a:xfrm>
        </p:grpSpPr>
        <p:sp>
          <p:nvSpPr>
            <p:cNvPr id="3" name="Freeform 3">
              <a:extLst>
                <a:ext uri="{C183D7F6-B498-43B3-948B-1728B52AA6E4}">
                  <adec:decorative xmlns:adec="http://schemas.microsoft.com/office/drawing/2017/decorative" val="1"/>
                </a:ext>
              </a:extLst>
            </p:cNvPr>
            <p:cNvSpPr/>
            <p:nvPr/>
          </p:nvSpPr>
          <p:spPr>
            <a:xfrm>
              <a:off x="0" y="0"/>
              <a:ext cx="2320966" cy="2709333"/>
            </a:xfrm>
            <a:custGeom>
              <a:avLst/>
              <a:gdLst/>
              <a:ahLst/>
              <a:cxnLst/>
              <a:rect l="l" t="t" r="r" b="b"/>
              <a:pathLst>
                <a:path w="2320966" h="2709333">
                  <a:moveTo>
                    <a:pt x="0" y="0"/>
                  </a:moveTo>
                  <a:lnTo>
                    <a:pt x="2320966" y="0"/>
                  </a:lnTo>
                  <a:lnTo>
                    <a:pt x="2320966" y="2709333"/>
                  </a:lnTo>
                  <a:lnTo>
                    <a:pt x="0" y="2709333"/>
                  </a:lnTo>
                  <a:close/>
                </a:path>
              </a:pathLst>
            </a:custGeom>
            <a:solidFill>
              <a:srgbClr val="C6EAFA"/>
            </a:solidFill>
          </p:spPr>
          <p:txBody>
            <a:bodyPr/>
            <a:lstStyle/>
            <a:p>
              <a:endParaRPr lang="en-US"/>
            </a:p>
          </p:txBody>
        </p:sp>
        <p:sp>
          <p:nvSpPr>
            <p:cNvPr id="4" name="TextBox 4"/>
            <p:cNvSpPr txBox="1"/>
            <p:nvPr/>
          </p:nvSpPr>
          <p:spPr>
            <a:xfrm>
              <a:off x="0" y="-28575"/>
              <a:ext cx="2320967" cy="2737908"/>
            </a:xfrm>
            <a:prstGeom prst="rect">
              <a:avLst/>
            </a:prstGeom>
          </p:spPr>
          <p:txBody>
            <a:bodyPr lIns="42726" tIns="42726" rIns="42726" bIns="42726" rtlCol="0" anchor="ctr"/>
            <a:lstStyle/>
            <a:p>
              <a:pPr algn="ctr">
                <a:lnSpc>
                  <a:spcPts val="2237"/>
                </a:lnSpc>
              </a:pPr>
              <a:endParaRPr/>
            </a:p>
          </p:txBody>
        </p:sp>
      </p:grpSp>
      <p:grpSp>
        <p:nvGrpSpPr>
          <p:cNvPr id="5" name="Group 5"/>
          <p:cNvGrpSpPr/>
          <p:nvPr/>
        </p:nvGrpSpPr>
        <p:grpSpPr>
          <a:xfrm>
            <a:off x="-1910048" y="0"/>
            <a:ext cx="11455217" cy="11570266"/>
            <a:chOff x="0" y="0"/>
            <a:chExt cx="804718" cy="812800"/>
          </a:xfrm>
        </p:grpSpPr>
        <p:sp>
          <p:nvSpPr>
            <p:cNvPr id="6" name="Freeform 6">
              <a:extLst>
                <a:ext uri="{C183D7F6-B498-43B3-948B-1728B52AA6E4}">
                  <adec:decorative xmlns:adec="http://schemas.microsoft.com/office/drawing/2017/decorative" val="1"/>
                </a:ext>
              </a:extLst>
            </p:cNvPr>
            <p:cNvSpPr/>
            <p:nvPr/>
          </p:nvSpPr>
          <p:spPr>
            <a:xfrm>
              <a:off x="0" y="0"/>
              <a:ext cx="804718" cy="812800"/>
            </a:xfrm>
            <a:custGeom>
              <a:avLst/>
              <a:gdLst/>
              <a:ahLst/>
              <a:cxnLst/>
              <a:rect l="l" t="t" r="r" b="b"/>
              <a:pathLst>
                <a:path w="804718" h="812800">
                  <a:moveTo>
                    <a:pt x="402359" y="0"/>
                  </a:moveTo>
                  <a:cubicBezTo>
                    <a:pt x="180142" y="0"/>
                    <a:pt x="0" y="181951"/>
                    <a:pt x="0" y="406400"/>
                  </a:cubicBezTo>
                  <a:cubicBezTo>
                    <a:pt x="0" y="630849"/>
                    <a:pt x="180142" y="812800"/>
                    <a:pt x="402359" y="812800"/>
                  </a:cubicBezTo>
                  <a:cubicBezTo>
                    <a:pt x="624576" y="812800"/>
                    <a:pt x="804718" y="630849"/>
                    <a:pt x="804718" y="406400"/>
                  </a:cubicBezTo>
                  <a:cubicBezTo>
                    <a:pt x="804718" y="181951"/>
                    <a:pt x="624576" y="0"/>
                    <a:pt x="402359"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5442" y="47625"/>
              <a:ext cx="653833" cy="688975"/>
            </a:xfrm>
            <a:prstGeom prst="rect">
              <a:avLst/>
            </a:prstGeom>
          </p:spPr>
          <p:txBody>
            <a:bodyPr lIns="43567" tIns="43567" rIns="43567" bIns="43567" rtlCol="0" anchor="ctr"/>
            <a:lstStyle/>
            <a:p>
              <a:pPr algn="ctr">
                <a:lnSpc>
                  <a:spcPts val="2281"/>
                </a:lnSpc>
              </a:pPr>
              <a:endParaRPr/>
            </a:p>
          </p:txBody>
        </p:sp>
      </p:grpSp>
      <p:grpSp>
        <p:nvGrpSpPr>
          <p:cNvPr id="8" name="Group 8"/>
          <p:cNvGrpSpPr/>
          <p:nvPr/>
        </p:nvGrpSpPr>
        <p:grpSpPr>
          <a:xfrm rot="4672540">
            <a:off x="17366754" y="4076684"/>
            <a:ext cx="1592491" cy="1592491"/>
            <a:chOff x="0" y="0"/>
            <a:chExt cx="812800" cy="812800"/>
          </a:xfrm>
        </p:grpSpPr>
        <p:sp>
          <p:nvSpPr>
            <p:cNvPr id="9" name="Freeform 9">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11" name="Group 11"/>
          <p:cNvGrpSpPr/>
          <p:nvPr/>
        </p:nvGrpSpPr>
        <p:grpSpPr>
          <a:xfrm rot="8348084">
            <a:off x="16299612" y="163442"/>
            <a:ext cx="796246" cy="796246"/>
            <a:chOff x="0" y="0"/>
            <a:chExt cx="812800" cy="812800"/>
          </a:xfrm>
        </p:grpSpPr>
        <p:sp>
          <p:nvSpPr>
            <p:cNvPr id="12" name="Freeform 12">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3" name="TextBox 13"/>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4" name="Freeform 14">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5"/>
          <p:cNvSpPr txBox="1"/>
          <p:nvPr/>
        </p:nvSpPr>
        <p:spPr>
          <a:xfrm>
            <a:off x="1028700" y="3603095"/>
            <a:ext cx="8314297" cy="3169158"/>
          </a:xfrm>
          <a:prstGeom prst="rect">
            <a:avLst/>
          </a:prstGeom>
        </p:spPr>
        <p:txBody>
          <a:bodyPr lIns="0" tIns="0" rIns="0" bIns="0" rtlCol="0" anchor="t">
            <a:spAutoFit/>
          </a:bodyPr>
          <a:lstStyle/>
          <a:p>
            <a:pPr algn="l">
              <a:lnSpc>
                <a:spcPts val="8135"/>
              </a:lnSpc>
            </a:pPr>
            <a:r>
              <a:rPr lang="en-US" sz="7200" b="1">
                <a:solidFill>
                  <a:srgbClr val="212121"/>
                </a:solidFill>
                <a:latin typeface="Poppins Bold"/>
                <a:ea typeface="Poppins Bold"/>
                <a:cs typeface="Poppins Bold"/>
                <a:sym typeface="Poppins Bold"/>
              </a:rPr>
              <a:t>WHAT CAN</a:t>
            </a:r>
          </a:p>
          <a:p>
            <a:pPr algn="l">
              <a:lnSpc>
                <a:spcPts val="8135"/>
              </a:lnSpc>
            </a:pPr>
            <a:r>
              <a:rPr lang="en-US" sz="7200" b="1">
                <a:solidFill>
                  <a:srgbClr val="212121"/>
                </a:solidFill>
                <a:latin typeface="Poppins Bold"/>
                <a:ea typeface="Poppins Bold"/>
                <a:cs typeface="Poppins Bold"/>
                <a:sym typeface="Poppins Bold"/>
              </a:rPr>
              <a:t>WE LEARN</a:t>
            </a:r>
          </a:p>
          <a:p>
            <a:pPr algn="l">
              <a:lnSpc>
                <a:spcPts val="8135"/>
              </a:lnSpc>
            </a:pPr>
            <a:r>
              <a:rPr lang="en-US" sz="7200" b="1">
                <a:solidFill>
                  <a:srgbClr val="212121"/>
                </a:solidFill>
                <a:latin typeface="Poppins Bold"/>
                <a:ea typeface="Poppins Bold"/>
                <a:cs typeface="Poppins Bold"/>
                <a:sym typeface="Poppins Bold"/>
              </a:rPr>
              <a:t>FROM DNA TESTS?</a:t>
            </a:r>
          </a:p>
        </p:txBody>
      </p:sp>
      <p:sp>
        <p:nvSpPr>
          <p:cNvPr id="16" name="TextBox 16"/>
          <p:cNvSpPr txBox="1"/>
          <p:nvPr/>
        </p:nvSpPr>
        <p:spPr>
          <a:xfrm>
            <a:off x="10753587" y="3670278"/>
            <a:ext cx="6505713" cy="2482850"/>
          </a:xfrm>
          <a:prstGeom prst="rect">
            <a:avLst/>
          </a:prstGeom>
        </p:spPr>
        <p:txBody>
          <a:bodyPr lIns="0" tIns="0" rIns="0" bIns="0" rtlCol="0" anchor="t">
            <a:spAutoFit/>
          </a:bodyPr>
          <a:lstStyle/>
          <a:p>
            <a:pPr marL="755647" lvl="1" indent="-377824" algn="l">
              <a:lnSpc>
                <a:spcPts val="4899"/>
              </a:lnSpc>
              <a:buFont typeface="Arial"/>
              <a:buChar char="•"/>
            </a:pPr>
            <a:r>
              <a:rPr lang="en-US" sz="3499">
                <a:solidFill>
                  <a:srgbClr val="212121"/>
                </a:solidFill>
                <a:latin typeface="Poppins"/>
                <a:ea typeface="Poppins"/>
                <a:cs typeface="Poppins"/>
                <a:sym typeface="Poppins"/>
              </a:rPr>
              <a:t>Cause of disease</a:t>
            </a:r>
          </a:p>
          <a:p>
            <a:pPr marL="755647" lvl="1" indent="-377824" algn="l">
              <a:lnSpc>
                <a:spcPts val="4899"/>
              </a:lnSpc>
              <a:buFont typeface="Arial"/>
              <a:buChar char="•"/>
            </a:pPr>
            <a:r>
              <a:rPr lang="en-US" sz="3499">
                <a:solidFill>
                  <a:srgbClr val="212121"/>
                </a:solidFill>
                <a:latin typeface="Poppins"/>
                <a:ea typeface="Poppins"/>
                <a:cs typeface="Poppins"/>
                <a:sym typeface="Poppins"/>
              </a:rPr>
              <a:t>Risk of future disease</a:t>
            </a:r>
          </a:p>
          <a:p>
            <a:pPr marL="755647" lvl="1" indent="-377824" algn="l">
              <a:lnSpc>
                <a:spcPts val="4899"/>
              </a:lnSpc>
              <a:buFont typeface="Arial"/>
              <a:buChar char="•"/>
            </a:pPr>
            <a:r>
              <a:rPr lang="en-US" sz="3499">
                <a:solidFill>
                  <a:srgbClr val="212121"/>
                </a:solidFill>
                <a:latin typeface="Poppins"/>
                <a:ea typeface="Poppins"/>
                <a:cs typeface="Poppins"/>
                <a:sym typeface="Poppins"/>
              </a:rPr>
              <a:t>How a person’s body may respond to treatment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82250" y="-174165"/>
            <a:ext cx="8763236" cy="10708349"/>
            <a:chOff x="0" y="0"/>
            <a:chExt cx="2333353" cy="2851271"/>
          </a:xfrm>
        </p:grpSpPr>
        <p:sp>
          <p:nvSpPr>
            <p:cNvPr id="3" name="Freeform 3">
              <a:extLst>
                <a:ext uri="{C183D7F6-B498-43B3-948B-1728B52AA6E4}">
                  <adec:decorative xmlns:adec="http://schemas.microsoft.com/office/drawing/2017/decorative" val="1"/>
                </a:ext>
              </a:extLst>
            </p:cNvPr>
            <p:cNvSpPr/>
            <p:nvPr/>
          </p:nvSpPr>
          <p:spPr>
            <a:xfrm>
              <a:off x="0" y="0"/>
              <a:ext cx="2333353" cy="2851271"/>
            </a:xfrm>
            <a:custGeom>
              <a:avLst/>
              <a:gdLst/>
              <a:ahLst/>
              <a:cxnLst/>
              <a:rect l="l" t="t" r="r" b="b"/>
              <a:pathLst>
                <a:path w="2333353" h="2851271">
                  <a:moveTo>
                    <a:pt x="0" y="0"/>
                  </a:moveTo>
                  <a:lnTo>
                    <a:pt x="2333353" y="0"/>
                  </a:lnTo>
                  <a:lnTo>
                    <a:pt x="2333353" y="2851271"/>
                  </a:lnTo>
                  <a:lnTo>
                    <a:pt x="0" y="2851271"/>
                  </a:lnTo>
                  <a:close/>
                </a:path>
              </a:pathLst>
            </a:custGeom>
            <a:solidFill>
              <a:srgbClr val="C6EAFA"/>
            </a:solidFill>
          </p:spPr>
          <p:txBody>
            <a:bodyPr/>
            <a:lstStyle/>
            <a:p>
              <a:endParaRPr lang="en-US"/>
            </a:p>
          </p:txBody>
        </p:sp>
        <p:sp>
          <p:nvSpPr>
            <p:cNvPr id="4" name="TextBox 4"/>
            <p:cNvSpPr txBox="1"/>
            <p:nvPr/>
          </p:nvSpPr>
          <p:spPr>
            <a:xfrm>
              <a:off x="0" y="-19050"/>
              <a:ext cx="2333353" cy="2870321"/>
            </a:xfrm>
            <a:prstGeom prst="rect">
              <a:avLst/>
            </a:prstGeom>
          </p:spPr>
          <p:txBody>
            <a:bodyPr lIns="38100" tIns="38100" rIns="38100" bIns="38100" rtlCol="0" anchor="ctr"/>
            <a:lstStyle/>
            <a:p>
              <a:pPr algn="ctr">
                <a:lnSpc>
                  <a:spcPts val="1994"/>
                </a:lnSpc>
              </a:pPr>
              <a:endParaRPr/>
            </a:p>
          </p:txBody>
        </p:sp>
      </p:grpSp>
      <p:sp>
        <p:nvSpPr>
          <p:cNvPr id="5" name="TextBox 5"/>
          <p:cNvSpPr txBox="1"/>
          <p:nvPr/>
        </p:nvSpPr>
        <p:spPr>
          <a:xfrm>
            <a:off x="1028700" y="1095375"/>
            <a:ext cx="9608182" cy="10306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GENES &amp; CAFFEINE</a:t>
            </a:r>
          </a:p>
        </p:txBody>
      </p:sp>
      <p:grpSp>
        <p:nvGrpSpPr>
          <p:cNvPr id="6" name="Group 6"/>
          <p:cNvGrpSpPr/>
          <p:nvPr/>
        </p:nvGrpSpPr>
        <p:grpSpPr>
          <a:xfrm>
            <a:off x="9144000" y="2030118"/>
            <a:ext cx="8850205" cy="8850170"/>
            <a:chOff x="0" y="0"/>
            <a:chExt cx="6350000" cy="6349975"/>
          </a:xfrm>
        </p:grpSpPr>
        <p:sp>
          <p:nvSpPr>
            <p:cNvPr id="7" name="Freeform 7" descr="coffee cup with lid on wooden table"/>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5046" r="-25046"/>
              </a:stretch>
            </a:blipFill>
            <a:ln w="209550" cap="sq">
              <a:solidFill>
                <a:srgbClr val="C6EAFA"/>
              </a:solidFill>
              <a:prstDash val="solid"/>
              <a:miter/>
            </a:ln>
          </p:spPr>
          <p:txBody>
            <a:bodyPr/>
            <a:lstStyle/>
            <a:p>
              <a:endParaRPr lang="en-US"/>
            </a:p>
          </p:txBody>
        </p:sp>
      </p:grpSp>
      <p:grpSp>
        <p:nvGrpSpPr>
          <p:cNvPr id="8" name="Group 8"/>
          <p:cNvGrpSpPr/>
          <p:nvPr/>
        </p:nvGrpSpPr>
        <p:grpSpPr>
          <a:xfrm rot="5400000">
            <a:off x="17442925" y="9483624"/>
            <a:ext cx="1102561" cy="1102561"/>
            <a:chOff x="0" y="0"/>
            <a:chExt cx="812800" cy="812800"/>
          </a:xfrm>
        </p:grpSpPr>
        <p:sp>
          <p:nvSpPr>
            <p:cNvPr id="9" name="Freeform 9">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11" name="Group 11"/>
          <p:cNvGrpSpPr/>
          <p:nvPr/>
        </p:nvGrpSpPr>
        <p:grpSpPr>
          <a:xfrm rot="-1494771">
            <a:off x="9540791" y="-1675226"/>
            <a:ext cx="3350451" cy="3350451"/>
            <a:chOff x="0" y="0"/>
            <a:chExt cx="812800" cy="812800"/>
          </a:xfrm>
        </p:grpSpPr>
        <p:sp>
          <p:nvSpPr>
            <p:cNvPr id="12" name="Freeform 12">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3" name="TextBox 13"/>
            <p:cNvSpPr txBox="1"/>
            <p:nvPr/>
          </p:nvSpPr>
          <p:spPr>
            <a:xfrm>
              <a:off x="76200" y="47625"/>
              <a:ext cx="660400" cy="688975"/>
            </a:xfrm>
            <a:prstGeom prst="rect">
              <a:avLst/>
            </a:prstGeom>
          </p:spPr>
          <p:txBody>
            <a:bodyPr lIns="38100" tIns="38100" rIns="38100" bIns="38100" rtlCol="0" anchor="ctr"/>
            <a:lstStyle/>
            <a:p>
              <a:pPr algn="ctr">
                <a:lnSpc>
                  <a:spcPts val="1994"/>
                </a:lnSpc>
              </a:pPr>
              <a:endParaRPr/>
            </a:p>
          </p:txBody>
        </p:sp>
      </p:grpSp>
      <p:sp>
        <p:nvSpPr>
          <p:cNvPr id="14" name="Freeform 14">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5" name="Group 15"/>
          <p:cNvGrpSpPr/>
          <p:nvPr/>
        </p:nvGrpSpPr>
        <p:grpSpPr>
          <a:xfrm rot="-5863999">
            <a:off x="-1622763" y="5440652"/>
            <a:ext cx="2243501" cy="2243501"/>
            <a:chOff x="0" y="0"/>
            <a:chExt cx="812800" cy="812800"/>
          </a:xfrm>
        </p:grpSpPr>
        <p:sp>
          <p:nvSpPr>
            <p:cNvPr id="16" name="Freeform 1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7" name="TextBox 17"/>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8" name="TextBox 18"/>
          <p:cNvSpPr txBox="1"/>
          <p:nvPr/>
        </p:nvSpPr>
        <p:spPr>
          <a:xfrm>
            <a:off x="1028700" y="2461255"/>
            <a:ext cx="8115300" cy="1179844"/>
          </a:xfrm>
          <a:prstGeom prst="rect">
            <a:avLst/>
          </a:prstGeom>
        </p:spPr>
        <p:txBody>
          <a:bodyPr lIns="0" tIns="0" rIns="0" bIns="0" rtlCol="0" anchor="t">
            <a:spAutoFit/>
          </a:bodyPr>
          <a:lstStyle/>
          <a:p>
            <a:pPr algn="l">
              <a:lnSpc>
                <a:spcPts val="4620"/>
              </a:lnSpc>
            </a:pPr>
            <a:r>
              <a:rPr lang="en-US" sz="3300" b="1">
                <a:solidFill>
                  <a:srgbClr val="212121"/>
                </a:solidFill>
                <a:latin typeface="Poppins Bold"/>
                <a:ea typeface="Poppins Bold"/>
                <a:cs typeface="Poppins Bold"/>
                <a:sym typeface="Poppins Bold"/>
              </a:rPr>
              <a:t>CYP1A2</a:t>
            </a:r>
            <a:r>
              <a:rPr lang="en-US" sz="3300">
                <a:solidFill>
                  <a:srgbClr val="212121"/>
                </a:solidFill>
                <a:latin typeface="Poppins"/>
                <a:ea typeface="Poppins"/>
                <a:cs typeface="Poppins"/>
                <a:sym typeface="Poppins"/>
              </a:rPr>
              <a:t> is a gene that helps people metabolize caffeine.</a:t>
            </a:r>
          </a:p>
        </p:txBody>
      </p:sp>
      <p:sp>
        <p:nvSpPr>
          <p:cNvPr id="19" name="TextBox 19"/>
          <p:cNvSpPr txBox="1"/>
          <p:nvPr/>
        </p:nvSpPr>
        <p:spPr>
          <a:xfrm>
            <a:off x="4063579" y="9435999"/>
            <a:ext cx="5357574" cy="276225"/>
          </a:xfrm>
          <a:prstGeom prst="rect">
            <a:avLst/>
          </a:prstGeom>
        </p:spPr>
        <p:txBody>
          <a:bodyPr lIns="0" tIns="0" rIns="0" bIns="0" rtlCol="0" anchor="t">
            <a:spAutoFit/>
          </a:bodyPr>
          <a:lstStyle/>
          <a:p>
            <a:pPr algn="r">
              <a:lnSpc>
                <a:spcPts val="2100"/>
              </a:lnSpc>
            </a:pPr>
            <a:r>
              <a:rPr lang="en-US" sz="1500">
                <a:solidFill>
                  <a:srgbClr val="212121"/>
                </a:solidFill>
                <a:latin typeface="Poppins"/>
                <a:ea typeface="Poppins"/>
                <a:cs typeface="Poppins"/>
                <a:sym typeface="Poppins"/>
              </a:rPr>
              <a:t>Anahad O'Connor, New York Times (2016)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82250" y="-174165"/>
            <a:ext cx="8763236" cy="10708349"/>
            <a:chOff x="0" y="0"/>
            <a:chExt cx="2333353" cy="2851271"/>
          </a:xfrm>
        </p:grpSpPr>
        <p:sp>
          <p:nvSpPr>
            <p:cNvPr id="3" name="Freeform 3">
              <a:extLst>
                <a:ext uri="{C183D7F6-B498-43B3-948B-1728B52AA6E4}">
                  <adec:decorative xmlns:adec="http://schemas.microsoft.com/office/drawing/2017/decorative" val="1"/>
                </a:ext>
              </a:extLst>
            </p:cNvPr>
            <p:cNvSpPr/>
            <p:nvPr/>
          </p:nvSpPr>
          <p:spPr>
            <a:xfrm>
              <a:off x="0" y="0"/>
              <a:ext cx="2333353" cy="2851271"/>
            </a:xfrm>
            <a:custGeom>
              <a:avLst/>
              <a:gdLst/>
              <a:ahLst/>
              <a:cxnLst/>
              <a:rect l="l" t="t" r="r" b="b"/>
              <a:pathLst>
                <a:path w="2333353" h="2851271">
                  <a:moveTo>
                    <a:pt x="0" y="0"/>
                  </a:moveTo>
                  <a:lnTo>
                    <a:pt x="2333353" y="0"/>
                  </a:lnTo>
                  <a:lnTo>
                    <a:pt x="2333353" y="2851271"/>
                  </a:lnTo>
                  <a:lnTo>
                    <a:pt x="0" y="2851271"/>
                  </a:lnTo>
                  <a:close/>
                </a:path>
              </a:pathLst>
            </a:custGeom>
            <a:solidFill>
              <a:srgbClr val="C6EAFA"/>
            </a:solidFill>
          </p:spPr>
          <p:txBody>
            <a:bodyPr/>
            <a:lstStyle/>
            <a:p>
              <a:endParaRPr lang="en-US"/>
            </a:p>
          </p:txBody>
        </p:sp>
        <p:sp>
          <p:nvSpPr>
            <p:cNvPr id="4" name="TextBox 4"/>
            <p:cNvSpPr txBox="1"/>
            <p:nvPr/>
          </p:nvSpPr>
          <p:spPr>
            <a:xfrm>
              <a:off x="0" y="-19050"/>
              <a:ext cx="2333353" cy="2870321"/>
            </a:xfrm>
            <a:prstGeom prst="rect">
              <a:avLst/>
            </a:prstGeom>
          </p:spPr>
          <p:txBody>
            <a:bodyPr lIns="38100" tIns="38100" rIns="38100" bIns="38100" rtlCol="0" anchor="ctr"/>
            <a:lstStyle/>
            <a:p>
              <a:pPr algn="ctr">
                <a:lnSpc>
                  <a:spcPts val="1994"/>
                </a:lnSpc>
              </a:pPr>
              <a:endParaRPr/>
            </a:p>
          </p:txBody>
        </p:sp>
      </p:grpSp>
      <p:sp>
        <p:nvSpPr>
          <p:cNvPr id="5" name="TextBox 5"/>
          <p:cNvSpPr txBox="1"/>
          <p:nvPr/>
        </p:nvSpPr>
        <p:spPr>
          <a:xfrm>
            <a:off x="1028700" y="1095375"/>
            <a:ext cx="9608182" cy="10306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GENES &amp; CAFFEINE</a:t>
            </a:r>
          </a:p>
        </p:txBody>
      </p:sp>
      <p:grpSp>
        <p:nvGrpSpPr>
          <p:cNvPr id="6" name="Group 6"/>
          <p:cNvGrpSpPr/>
          <p:nvPr/>
        </p:nvGrpSpPr>
        <p:grpSpPr>
          <a:xfrm>
            <a:off x="9144000" y="2030118"/>
            <a:ext cx="8850205" cy="8850170"/>
            <a:chOff x="0" y="0"/>
            <a:chExt cx="6350000" cy="6349975"/>
          </a:xfrm>
        </p:grpSpPr>
        <p:sp>
          <p:nvSpPr>
            <p:cNvPr id="7" name="Freeform 7" descr="coffee cup with lid on wooden table"/>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5046" r="-25046"/>
              </a:stretch>
            </a:blipFill>
            <a:ln w="209550" cap="sq">
              <a:solidFill>
                <a:srgbClr val="C6EAFA"/>
              </a:solidFill>
              <a:prstDash val="solid"/>
              <a:miter/>
            </a:ln>
          </p:spPr>
          <p:txBody>
            <a:bodyPr/>
            <a:lstStyle/>
            <a:p>
              <a:endParaRPr lang="en-US"/>
            </a:p>
          </p:txBody>
        </p:sp>
      </p:grpSp>
      <p:grpSp>
        <p:nvGrpSpPr>
          <p:cNvPr id="8" name="Group 8"/>
          <p:cNvGrpSpPr/>
          <p:nvPr/>
        </p:nvGrpSpPr>
        <p:grpSpPr>
          <a:xfrm rot="5400000">
            <a:off x="17442925" y="9483624"/>
            <a:ext cx="1102561" cy="1102561"/>
            <a:chOff x="0" y="0"/>
            <a:chExt cx="812800" cy="812800"/>
          </a:xfrm>
        </p:grpSpPr>
        <p:sp>
          <p:nvSpPr>
            <p:cNvPr id="9" name="Freeform 9">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11" name="Group 11"/>
          <p:cNvGrpSpPr/>
          <p:nvPr/>
        </p:nvGrpSpPr>
        <p:grpSpPr>
          <a:xfrm rot="-1494771">
            <a:off x="9540791" y="-1675226"/>
            <a:ext cx="3350451" cy="3350451"/>
            <a:chOff x="0" y="0"/>
            <a:chExt cx="812800" cy="812800"/>
          </a:xfrm>
        </p:grpSpPr>
        <p:sp>
          <p:nvSpPr>
            <p:cNvPr id="12" name="Freeform 12">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3" name="TextBox 13"/>
            <p:cNvSpPr txBox="1"/>
            <p:nvPr/>
          </p:nvSpPr>
          <p:spPr>
            <a:xfrm>
              <a:off x="76200" y="47625"/>
              <a:ext cx="660400" cy="688975"/>
            </a:xfrm>
            <a:prstGeom prst="rect">
              <a:avLst/>
            </a:prstGeom>
          </p:spPr>
          <p:txBody>
            <a:bodyPr lIns="38100" tIns="38100" rIns="38100" bIns="38100" rtlCol="0" anchor="ctr"/>
            <a:lstStyle/>
            <a:p>
              <a:pPr algn="ctr">
                <a:lnSpc>
                  <a:spcPts val="1994"/>
                </a:lnSpc>
              </a:pPr>
              <a:endParaRPr/>
            </a:p>
          </p:txBody>
        </p:sp>
      </p:grpSp>
      <p:sp>
        <p:nvSpPr>
          <p:cNvPr id="14" name="Freeform 14">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5" name="Group 15"/>
          <p:cNvGrpSpPr/>
          <p:nvPr/>
        </p:nvGrpSpPr>
        <p:grpSpPr>
          <a:xfrm rot="-5863999">
            <a:off x="-1622763" y="5440652"/>
            <a:ext cx="2243501" cy="2243501"/>
            <a:chOff x="0" y="0"/>
            <a:chExt cx="812800" cy="812800"/>
          </a:xfrm>
        </p:grpSpPr>
        <p:sp>
          <p:nvSpPr>
            <p:cNvPr id="16" name="Freeform 16">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7" name="TextBox 17"/>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8" name="TextBox 18"/>
          <p:cNvSpPr txBox="1"/>
          <p:nvPr/>
        </p:nvSpPr>
        <p:spPr>
          <a:xfrm>
            <a:off x="4063579" y="9435999"/>
            <a:ext cx="5357574" cy="276225"/>
          </a:xfrm>
          <a:prstGeom prst="rect">
            <a:avLst/>
          </a:prstGeom>
        </p:spPr>
        <p:txBody>
          <a:bodyPr lIns="0" tIns="0" rIns="0" bIns="0" rtlCol="0" anchor="t">
            <a:spAutoFit/>
          </a:bodyPr>
          <a:lstStyle/>
          <a:p>
            <a:pPr algn="r">
              <a:lnSpc>
                <a:spcPts val="2100"/>
              </a:lnSpc>
            </a:pPr>
            <a:r>
              <a:rPr lang="en-US" sz="1500">
                <a:solidFill>
                  <a:srgbClr val="212121"/>
                </a:solidFill>
                <a:latin typeface="Poppins"/>
                <a:ea typeface="Poppins"/>
                <a:cs typeface="Poppins"/>
                <a:sym typeface="Poppins"/>
              </a:rPr>
              <a:t>Anahad O'Connor, New York Times (2016)</a:t>
            </a:r>
          </a:p>
        </p:txBody>
      </p:sp>
      <p:sp>
        <p:nvSpPr>
          <p:cNvPr id="19" name="TextBox 19"/>
          <p:cNvSpPr txBox="1"/>
          <p:nvPr/>
        </p:nvSpPr>
        <p:spPr>
          <a:xfrm>
            <a:off x="1028700" y="2461255"/>
            <a:ext cx="8115300" cy="3652142"/>
          </a:xfrm>
          <a:prstGeom prst="rect">
            <a:avLst/>
          </a:prstGeom>
        </p:spPr>
        <p:txBody>
          <a:bodyPr lIns="0" tIns="0" rIns="0" bIns="0" rtlCol="0" anchor="t">
            <a:spAutoFit/>
          </a:bodyPr>
          <a:lstStyle/>
          <a:p>
            <a:pPr algn="l">
              <a:lnSpc>
                <a:spcPts val="4620"/>
              </a:lnSpc>
            </a:pPr>
            <a:r>
              <a:rPr lang="en-US" sz="3300" b="1">
                <a:solidFill>
                  <a:srgbClr val="212121"/>
                </a:solidFill>
                <a:latin typeface="Poppins Bold"/>
                <a:ea typeface="Poppins Bold"/>
                <a:cs typeface="Poppins Bold"/>
                <a:sym typeface="Poppins Bold"/>
              </a:rPr>
              <a:t>CYP1A2</a:t>
            </a:r>
            <a:r>
              <a:rPr lang="en-US" sz="3300">
                <a:solidFill>
                  <a:srgbClr val="212121"/>
                </a:solidFill>
                <a:latin typeface="Poppins"/>
                <a:ea typeface="Poppins"/>
                <a:cs typeface="Poppins"/>
                <a:sym typeface="Poppins"/>
              </a:rPr>
              <a:t> is a gene that helps people metabolize caffeine.</a:t>
            </a:r>
          </a:p>
          <a:p>
            <a:pPr algn="l">
              <a:lnSpc>
                <a:spcPts val="1120"/>
              </a:lnSpc>
            </a:pPr>
            <a:endParaRPr lang="en-US" sz="3300">
              <a:solidFill>
                <a:srgbClr val="212121"/>
              </a:solidFill>
              <a:latin typeface="Poppins"/>
              <a:ea typeface="Poppins"/>
              <a:cs typeface="Poppins"/>
              <a:sym typeface="Poppins"/>
            </a:endParaRPr>
          </a:p>
          <a:p>
            <a:pPr marL="712472" lvl="1" indent="-356236" algn="l">
              <a:lnSpc>
                <a:spcPts val="4620"/>
              </a:lnSpc>
              <a:buFont typeface="Arial"/>
              <a:buChar char="•"/>
            </a:pPr>
            <a:r>
              <a:rPr lang="en-US" sz="3300" b="1">
                <a:solidFill>
                  <a:srgbClr val="212121"/>
                </a:solidFill>
                <a:latin typeface="Poppins Bold"/>
                <a:ea typeface="Poppins Bold"/>
                <a:cs typeface="Poppins Bold"/>
                <a:sym typeface="Poppins Bold"/>
              </a:rPr>
              <a:t>Fast metabolizers</a:t>
            </a:r>
            <a:r>
              <a:rPr lang="en-US" sz="3300">
                <a:solidFill>
                  <a:srgbClr val="212121"/>
                </a:solidFill>
                <a:latin typeface="Poppins"/>
                <a:ea typeface="Poppins"/>
                <a:cs typeface="Poppins"/>
                <a:sym typeface="Poppins"/>
              </a:rPr>
              <a:t> (40%) experience an energy boost quickly &amp; a reduced risk of heart attacks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3621</Words>
  <Application>Microsoft Macintosh PowerPoint</Application>
  <PresentationFormat>Custom</PresentationFormat>
  <Paragraphs>343</Paragraphs>
  <Slides>50</Slides>
  <Notes>21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Poppins</vt:lpstr>
      <vt:lpstr>Arial</vt:lpstr>
      <vt:lpstr>Poppins Italics</vt:lpstr>
      <vt:lpstr>Poppins Light</vt:lpstr>
      <vt:lpstr>Calibri</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Precision Medicine</dc:title>
  <cp:lastModifiedBy>McNeil, Gill</cp:lastModifiedBy>
  <cp:revision>5</cp:revision>
  <dcterms:created xsi:type="dcterms:W3CDTF">2006-08-16T00:00:00Z</dcterms:created>
  <dcterms:modified xsi:type="dcterms:W3CDTF">2026-02-10T16:24:58Z</dcterms:modified>
  <dc:identifier>DAGuLbpoO7Q</dc:identifier>
</cp:coreProperties>
</file>