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Lst>
  <p:sldSz cx="18288000" cy="10287000"/>
  <p:notesSz cx="6858000" cy="9144000"/>
  <p:embeddedFontLst>
    <p:embeddedFont>
      <p:font typeface="Poppins" pitchFamily="2" charset="77"/>
      <p:regular r:id="rId63"/>
      <p:bold r:id="rId64"/>
      <p:italic r:id="rId65"/>
      <p:boldItalic r:id="rId66"/>
    </p:embeddedFont>
    <p:embeddedFont>
      <p:font typeface="Poppins Bold" pitchFamily="2" charset="77"/>
      <p:regular r:id="rId67"/>
      <p:bold r:id="rId68"/>
    </p:embeddedFont>
    <p:embeddedFont>
      <p:font typeface="Poppins Extra-Light" pitchFamily="2" charset="77"/>
      <p:regular r:id="rId69"/>
    </p:embeddedFont>
    <p:embeddedFont>
      <p:font typeface="Poppins Italics" pitchFamily="2" charset="77"/>
      <p:regular r:id="rId70"/>
      <p:italic r:id="rId71"/>
    </p:embeddedFont>
    <p:embeddedFont>
      <p:font typeface="Poppins Light" panose="020B0604020202020204" pitchFamily="34" charset="0"/>
      <p:regular r:id="rId72"/>
      <p:italic r:id="rId73"/>
    </p:embeddedFont>
    <p:embeddedFont>
      <p:font typeface="Poppins Medium" panose="020B0604020202020204" pitchFamily="34" charset="0"/>
      <p:regular r:id="rId74"/>
      <p: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940" autoAdjust="0"/>
    <p:restoredTop sz="53278" autoAdjust="0"/>
  </p:normalViewPr>
  <p:slideViewPr>
    <p:cSldViewPr>
      <p:cViewPr varScale="1">
        <p:scale>
          <a:sx n="54" d="100"/>
          <a:sy n="54" d="100"/>
        </p:scale>
        <p:origin x="248" y="72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fntdata"/><Relationship Id="rId68" Type="http://schemas.openxmlformats.org/officeDocument/2006/relationships/font" Target="fonts/font6.fntdata"/><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4.fntdata"/><Relationship Id="rId74" Type="http://schemas.openxmlformats.org/officeDocument/2006/relationships/font" Target="fonts/font12.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2.fntdata"/><Relationship Id="rId69" Type="http://schemas.openxmlformats.org/officeDocument/2006/relationships/font" Target="fonts/font7.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0.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5.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font" Target="fonts/font1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3.fntdata"/><Relationship Id="rId73" Type="http://schemas.openxmlformats.org/officeDocument/2006/relationships/font" Target="fonts/font11.fntdata"/><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9.fntdata"/><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09.09.2025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lesson is called ‘Introduction to Personal Genetics’. Rather than delving deeply into a single topic, this lesson offers a “sampler platter” of several important and popular topics in personal genetics.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Personal genetics focuses on the ethical dilemmas of the field for three critical reasons:</a:t>
            </a:r>
          </a:p>
          <a:p>
            <a:endParaRPr lang="en-US" dirty="0"/>
          </a:p>
          <a:p>
            <a:r>
              <a:rPr lang="en-US" dirty="0"/>
              <a:t>1. The field is ever-evolving, and the technology is rapidly changing to meet the demands of consumers and scientific innovation. These changes then influence public and policy discourse, generating a need to keep pace with the rapid advancements in science.</a:t>
            </a:r>
          </a:p>
          <a:p>
            <a:r>
              <a:rPr lang="en-US" dirty="0"/>
              <a:t>2. Access to genetic products and services is limited due to geographic distribution and cost, and</a:t>
            </a:r>
          </a:p>
          <a:p>
            <a:r>
              <a:rPr lang="en-US" dirty="0"/>
              <a:t>3. Genetics has been used in the past to harm people and communities. The decisions we make today can help us avoid repeating these harms. </a:t>
            </a:r>
          </a:p>
          <a:p>
            <a:r>
              <a:rPr lang="en-US" dirty="0"/>
              <a:t> </a:t>
            </a:r>
          </a:p>
          <a:p>
            <a:r>
              <a:rPr lang="en-US" dirty="0"/>
              <a:t>With these facts in mind, we aim to have balanced discussions about genetics, recognizing that there are benefits and risks associated with genetic advances in society.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And you may one day influence how genetics may or may not impact people’s lives!</a:t>
            </a:r>
          </a:p>
        </p:txBody>
      </p:sp>
      <p:sp>
        <p:nvSpPr>
          <p:cNvPr id="4" name="Slide Number Placeholder 3"/>
          <p:cNvSpPr>
            <a:spLocks noGrp="1"/>
          </p:cNvSpPr>
          <p:nvPr>
            <p:ph type="sldNum" sz="quarter" idx="5"/>
          </p:nvPr>
        </p:nvSpPr>
        <p:spPr/>
        <p:txBody>
          <a:bodyPr/>
          <a:lstStyle/>
          <a:p>
            <a:fld id="{871B2431-D351-4C6E-A3CF-9DFAC0E3E050}" type="slidenum">
              <a:rPr lang="cs-CZ" smtClean="0"/>
              <a:t>11</a:t>
            </a:fld>
            <a:endParaRPr lang="cs-CZ"/>
          </a:p>
        </p:txBody>
      </p:sp>
    </p:spTree>
    <p:extLst>
      <p:ext uri="{BB962C8B-B14F-4D97-AF65-F5344CB8AC3E}">
        <p14:creationId xmlns:p14="http://schemas.microsoft.com/office/powerpoint/2010/main" val="96470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Part 2 of the presentation provides examples of how advances in genetics have led to medical breakthroughs and potential health benefits.</a:t>
            </a:r>
          </a:p>
          <a:p>
            <a:r>
              <a:rPr lang="en-US"/>
              <a:t>The first area of personal genetics we will discuss today is health.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Discuss the following questions:</a:t>
            </a:r>
          </a:p>
          <a:p>
            <a:r>
              <a:rPr lang="en-US" dirty="0"/>
              <a:t>• What can you learn from taking a genetic test?</a:t>
            </a:r>
          </a:p>
          <a:p>
            <a:r>
              <a:rPr lang="en-US" dirty="0"/>
              <a:t>• What are the potential benefits of knowing your genetic information?</a:t>
            </a:r>
          </a:p>
          <a:p>
            <a:r>
              <a:rPr lang="en-US" dirty="0"/>
              <a:t>• What are the possible downsides to knowing?</a:t>
            </a:r>
          </a:p>
          <a:p>
            <a:endParaRPr lang="en-US" dirty="0"/>
          </a:p>
          <a:p>
            <a:r>
              <a:rPr lang="en-US" b="1" dirty="0"/>
              <a:t>Notes for Teachers</a:t>
            </a:r>
          </a:p>
          <a:p>
            <a:r>
              <a:rPr lang="en-US" dirty="0"/>
              <a:t>Question 1: Students often mention learning about their health and/or ancestry. Another idea that frequently surfaces is that genetics will provide a person with definitive, life-altering answers, often including a specific cause of death. It is essential to clarify that genes are just one part of a very complex puzzle. Factors related to environment and lifestyle also contribute to a person’s health outcomes.</a:t>
            </a:r>
          </a:p>
          <a:p>
            <a:endParaRPr lang="en-US" dirty="0"/>
          </a:p>
          <a:p>
            <a:r>
              <a:rPr lang="en-US" dirty="0"/>
              <a:t>Question 2: Students might share ideas about preventing or seeking early treatment for a potential health condition. You may suggest that even if they learned of conditions without a current treatment, they could choose to participate in clinical trials or advocacy work.</a:t>
            </a:r>
          </a:p>
          <a:p>
            <a:endParaRPr lang="en-US" dirty="0"/>
          </a:p>
          <a:p>
            <a:r>
              <a:rPr lang="en-US" dirty="0"/>
              <a:t>Question 3: Students frequently raise concerns related to privacy and discrimination, as well as the emotional burden of learning about one’s genetic information. This can be an opportunity to tell students about the Genetic Information Nondiscrimination Act (GINA), a federal law in the United States that prohibits the use of genetic information to discriminate against people in employment and health insurance.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Health conditions may have many different causes. Viruses or bacterial infections may cause a person to feel unwell for a short time, but changes to a person's DNA can also affect their health. It’s normal for people to have differences in their DNA code–these are called genetic variants. Variants can impact our health in a variety of ways: some can be beneficial (e.g., a variant in the FUT2 gene is protective against norovirus infection), while others can be harmful (e.g., a variant in the CFTR gene can cause cystic fibrosis), and some appear to have a neutral effect. Because genetics can play a significant role in shaping a person's health and susceptibility to developing certain health issues, we can use genetic tests to identify these differences. For example, genetic tests can be used to:</a:t>
            </a:r>
          </a:p>
          <a:p>
            <a:endParaRPr lang="en-US" dirty="0"/>
          </a:p>
          <a:p>
            <a:r>
              <a:rPr lang="en-US" dirty="0"/>
              <a:t>• Reveal whether an illness is genetic when other tests have failed to produce an accurate diagnosis.</a:t>
            </a:r>
          </a:p>
          <a:p>
            <a:r>
              <a:rPr lang="en-US" dirty="0"/>
              <a:t>• Identify future health risks. </a:t>
            </a:r>
          </a:p>
          <a:p>
            <a:r>
              <a:rPr lang="en-US" dirty="0"/>
              <a:t>• Provide information about how a person’s DNA may impact their response to certain medications.</a:t>
            </a:r>
          </a:p>
          <a:p>
            <a:r>
              <a:rPr lang="en-US" dirty="0"/>
              <a:t>• Reveal information about future generations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Some genetic tests require the participation of a medical professional–these are known as ‘clinical genetic tests’. There are a few key components to clinical genetic testing. They typically:</a:t>
            </a:r>
          </a:p>
          <a:p>
            <a:endParaRPr lang="en-US" dirty="0"/>
          </a:p>
          <a:p>
            <a:r>
              <a:rPr lang="en-US" dirty="0"/>
              <a:t>• Require a medical referral.</a:t>
            </a:r>
          </a:p>
          <a:p>
            <a:r>
              <a:rPr lang="en-US" dirty="0"/>
              <a:t>• Require the participation of a medical professional, such as a genetic counselor.</a:t>
            </a:r>
          </a:p>
          <a:p>
            <a:r>
              <a:rPr lang="en-US" dirty="0"/>
              <a:t>• Range widely in price; the cost of some tests may be covered by insurance.</a:t>
            </a:r>
          </a:p>
          <a:p>
            <a:r>
              <a:rPr lang="en-US" dirty="0"/>
              <a:t>• Require a blood sample or a cheek swab.</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Other tests can be purchased without a doctor’s request or participation. Genetic tests that you can purchase on your own are called direct-to-consumer (DTC) tests. Genetic tests have become so accessible that consumers can now buy testing kits online or in pharmacies and department stores across the US. Compared to clinical genetic testing, DTC testing has a few important distinctions. DTC tests:</a:t>
            </a:r>
          </a:p>
          <a:p>
            <a:endParaRPr lang="en-US" dirty="0"/>
          </a:p>
          <a:p>
            <a:r>
              <a:rPr lang="en-US" dirty="0"/>
              <a:t>• Are available for purchase online or in retail stores.</a:t>
            </a:r>
          </a:p>
          <a:p>
            <a:r>
              <a:rPr lang="en-US" dirty="0"/>
              <a:t>• Do not usually come with the support of a genetics professional to understand the results.</a:t>
            </a:r>
          </a:p>
          <a:p>
            <a:r>
              <a:rPr lang="en-US" dirty="0"/>
              <a:t>• Are often much cheaper, priced in the $50-$200 range.</a:t>
            </a:r>
          </a:p>
          <a:p>
            <a:r>
              <a:rPr lang="en-US" dirty="0"/>
              <a:t>• Typically require a spit sample or cheek swab.</a:t>
            </a:r>
          </a:p>
          <a:p>
            <a:r>
              <a:rPr lang="en-US" dirty="0"/>
              <a:t>• Are analytically limited, with some variants excluded from the health tests. (For example, out of the several thousand variants that clinical tests analyze for the BRCA1/2 genes in a cancer panel, some DTC testing companies only analyze three variants that can increase a person’s risk of developing breast and ovarian cancer. </a:t>
            </a:r>
          </a:p>
          <a:p>
            <a:endParaRPr lang="en-US" dirty="0"/>
          </a:p>
          <a:p>
            <a:r>
              <a:rPr lang="en-US" dirty="0"/>
              <a:t>This is a significant difference in comprehensiveness.)</a:t>
            </a:r>
          </a:p>
          <a:p>
            <a:r>
              <a:rPr lang="en-US" dirty="0"/>
              <a:t>Since DTC testing first emerged in the early 2000s, millions of people have sent their DNA samples for testing, seeking information about their genetic traits, ancestry, and health. While many people are excited to learn about their genetic makeup, others are concerned about providing people with genetic information without the support of a medical professional. There is a risk that people will misinterpret results, feel a false sense of security, or make medical decisions based on the limited information provided by the tests.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By now, you may be realizing that not all genetic tests are created equal.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tests read a person’s entire genome,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...while others focus on specific sections of genes,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We will learn what personal genetics means, how it is relevant to our daily lives, and explore three areas of personal genetics: health, ancestry and identity, and law enforcement.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 even a tiny portion of DNA. How much or how little a genetic test covers in a person’s genome depends on what exactly they are looking to uncover.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how is genetic testing done? The process differs slightly between clinical and DTC contexts. First, samples are collected. Clinical tests typically use a blood sample (or cheek swab, in some cases) while DTC tests use spit-in tubes. The samples are then analyzed in a lab, and a results report is generated. Clinical test results are returned to the clinician for discussion with the patient, while DTC customers receive their results directly by logging onto the company’s website.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Genetic tests can identify genetic factors associated with a person's health issue. These tests have a range of functions, from diagnosing hereditary conditions like Huntington's disease to identifying increased risks for health issues, such as certain types of cancer or heart disease.</a:t>
            </a:r>
          </a:p>
          <a:p>
            <a:endParaRPr lang="en-US"/>
          </a:p>
          <a:p>
            <a:r>
              <a:rPr lang="en-US"/>
              <a:t>Analyzing a person’s DNA is often the key to diagnosing patients with rare conditions when other approaches have failed. The information gathered from genetic tests not only aids in accurate diagnosis but also plays an important role in disease management and prevention, ultimately improving patient outcomes and quality of life.</a:t>
            </a:r>
          </a:p>
          <a:p>
            <a:endParaRPr lang="en-US"/>
          </a:p>
          <a:p>
            <a:r>
              <a:rPr lang="en-US"/>
              <a:t>While some people have their genomes analyzed to look for answers to the health problems they are currently experiencing, others seek genetic testing to identify potential future health risks. Genetic tests are increasingly used to predict a person's susceptibility to developing a medical condition.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Let’s take a look at a real example of a person who made medical decisions based on knowledge of an increased genetic health risk.</a:t>
            </a:r>
          </a:p>
          <a:p>
            <a:endParaRPr lang="en-US" dirty="0"/>
          </a:p>
          <a:p>
            <a:r>
              <a:rPr lang="en-US" dirty="0"/>
              <a:t>In May 2013, actor Angelina Jolie revealed that she had undergone a double mastectomy, which is a surgery where breast tissue is removed. She did this because a genetic test identified a variant in the BRCA1 gene that greatly increased her risk of breast and ovarian cancer. Some believe a preemptive double mastectomy was a drastic and potentially unnecessary choice since Jolie neither had cancer nor knew with certainty that she ever would. However, instead of waiting to see if she would develop cancer, she opted for surgery that greatly decreased her chances.. She has since also had her ovaries removed for the same reason. Jolie advocates for increasing the accessibility of genetic testing for all who want to pursue it. </a:t>
            </a:r>
          </a:p>
          <a:p>
            <a:endParaRPr lang="en-US" dirty="0"/>
          </a:p>
          <a:p>
            <a:r>
              <a:rPr lang="en-US" b="1" dirty="0"/>
              <a:t>Notes for Teachers</a:t>
            </a:r>
          </a:p>
          <a:p>
            <a:r>
              <a:rPr lang="en-US" dirty="0"/>
              <a:t>This story is a great way to engage students with a real-life example of a celebrity who used the results of a genetic test to inform a major medical decision aimed at reducing her risk of disease. To learn more about her story, read Jolie’s op-ed “My Medical Choice” in the New York Times.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Many people have had the experience of taking a medication that seems to work well for other people, only to find it does not work for them. The reason could be found in their genes. </a:t>
            </a:r>
          </a:p>
          <a:p>
            <a:endParaRPr lang="en-US"/>
          </a:p>
          <a:p>
            <a:r>
              <a:rPr lang="en-US"/>
              <a:t>Some genetic tests (called pharmacogenetic tests) are used to help a healthcare provider identify the most effective medication or dosage for a person based on their DNA. This type of testing can reveal how well a medication may work for a person and how likely they are to experience adverse side effects or even a fatal reaction.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Codeine is a specific example of a medication that works differently in different people based on their DNA. Codeine is an opioid drug that is frequently prescribed for pain. For the drug to be effective, the body must convert the codeine to morphine. This conversion is done with the help of an enzyme called CYP2D6.</a:t>
            </a:r>
          </a:p>
          <a:p>
            <a:endParaRPr lang="en-US"/>
          </a:p>
          <a:p>
            <a:r>
              <a:rPr lang="en-US"/>
              <a:t>Variants in the CYP2D6 gene can significantly impact how quickly an individual metabolizes this drug. If the dosage is not calibrated correctly, it can have serious, sometimes fatal, consequences.</a:t>
            </a:r>
          </a:p>
          <a:p>
            <a:r>
              <a:rPr lang="en-US"/>
              <a:t> </a:t>
            </a:r>
          </a:p>
          <a:p>
            <a:r>
              <a:rPr lang="en-US"/>
              <a:t>Some people are born with a version of CYP2D6 that causes them to metabolize codeine without any issues. These so-called ‘typical metabolizers’ will experience the expected effects from a typical dose of the medication. People who have a version of CYP2D6 that makes them ‘slow metabolizers’ convert codeine to morphine at a much slower rate, meaning that they will get a limited effect from the same dose of the drug as a typical metabolizer. Conversely, people who are ‘rapid metabolizers’ will convert that same dose of codeine into morphine at a much faster rate, causing a potentially life-threatening spike of morphine in the person’s body.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FDA has approved genetic tests for determining whether a person is a rapid metabolizer; however, these tests are not routinely used in the clinical setting. Individuals who have a personal or family history of not responding to medications as expected may want to seek genetic analysis for a possible explanation, especially before they are prescribed codeine by a medical professional.</a:t>
            </a:r>
          </a:p>
          <a:p>
            <a:endParaRPr lang="en-US"/>
          </a:p>
          <a:p>
            <a:r>
              <a:rPr lang="en-US"/>
              <a:t>Because of the potential for adverse reactions, in 2017, the FDA restricted the use of codeine as a treatment for children. The agency also recommends that breastfeeding women avoid taking codeine to prevent adverse effects for their nursing baby.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addition to testing for individual health reasons, people may seek genetic testing before trying to get pregnant or during pregnancy to determine if they might have a child with a genetic condition.</a:t>
            </a:r>
          </a:p>
          <a:p>
            <a:endParaRPr lang="en-US"/>
          </a:p>
          <a:p>
            <a:r>
              <a:rPr lang="en-US"/>
              <a:t>Reproductive genetic technologies can help people conceive, learn more about the health of their pregnancy, and have some choice about the genetic makeup of their children.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People may seek genetic testing before trying to get pregnant or during pregnancy to determine if they carry genetic variants that would cause their child to have a genetic condition. This type of genetic test is called carrier screening. Carrier screening results can help prospective parents determine whether they wish to conceive biological children and, if so, how they might want to do so.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Genetic testing can also be used to learn about the genetic makeup of embryos created by in vitro fertilization (IVF). For this test, called preimplantation genetic diagnosis (PGD), a sample of cells is taken from the developing embryo for testing. PGD is a process used to screen embryos for genetic variants that can cause disorders. The results of IVF with PGD may be used to select which embryos prospective parents will transfer.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Before we begin, we first want to establish some community agreements as a group so we have clear expectations of how we interact with one another. We want everyone to feel welcomed into the discussion and encouraged to participate.</a:t>
            </a:r>
          </a:p>
          <a:p>
            <a:endParaRPr lang="en-US" dirty="0"/>
          </a:p>
          <a:p>
            <a:r>
              <a:rPr lang="en-US" b="1" dirty="0"/>
              <a:t>Notes for Teachers </a:t>
            </a:r>
          </a:p>
          <a:p>
            <a:r>
              <a:rPr lang="en-US" dirty="0"/>
              <a:t>Community agreements aim to create a “brave space” that is intentionally shaped by, and inclusive of, all identities and social groups, encouraging the equitable participation of all students. For more information about community agreements, revisit page 8.</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Additionally, a screening procedure called noninvasive prenatal testing (NIPT) can analyze small fragments of fetal DNA obtained from a pregnant person's blood sample.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cell-free fetal DNA (cfDNA) is released into the bloodstream from the placenta, the organ that connects the fetus to the carrier and is responsible for the exchange of oxygen, nutrients, and waste.</a:t>
            </a:r>
          </a:p>
          <a:p>
            <a:endParaRPr lang="en-US" dirty="0"/>
          </a:p>
          <a:p>
            <a:r>
              <a:rPr lang="en-US" b="1" dirty="0"/>
              <a:t>Notes for Teachers</a:t>
            </a:r>
          </a:p>
          <a:p>
            <a:r>
              <a:rPr lang="en-US" dirty="0"/>
              <a:t>NIPT provides a safer way to access fetal DNA than other techniques, such as amniocentesis or chorionic villus sampling, which each carry a small risk of causing miscarriage.</a:t>
            </a:r>
          </a:p>
          <a:p>
            <a:endParaRPr lang="en-US" dirty="0"/>
          </a:p>
          <a:p>
            <a:r>
              <a:rPr lang="en-US" dirty="0"/>
              <a:t>PGED uses the term “pregnant person” in recognition that not everyone who becomes pregnant identifies as a woman or would see themselves as a “mother” (e.g., in the case of surrogacy).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Since some health conditions have a genetic cause, researchers are exploring genetically based treatments to address them at their source. These types of treatments are called ‘gene therapies.’ Gene or genome editing is one form of gene therapy.</a:t>
            </a:r>
          </a:p>
          <a:p>
            <a:endParaRPr lang="en-US"/>
          </a:p>
          <a:p>
            <a:r>
              <a:rPr lang="en-US"/>
              <a:t>Genome editing technologies allow scientists to target specific segments of a person’s DNA and make changes that impact its function. If a known genetic change causes a person’s health condition, a gene editing approach might offer an effective treatment or at least prevent the condition from worsening.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Sickle Cell Disease (SCD) is a specific example of a genetic condition for which scientists are exploring gene editing-based therapies. SCD affects millions of people worldwide. SCD is caused by a single change in a person’s DNA at the HBB gene.</a:t>
            </a:r>
          </a:p>
          <a:p>
            <a:endParaRPr lang="en-US" dirty="0"/>
          </a:p>
          <a:p>
            <a:r>
              <a:rPr lang="en-US" dirty="0"/>
              <a:t>In 2019, Victoria Gray became the first person to undergo a clinical trial using genome editing to modify her red blood cells. The treatment ended her lifetime of sudden pain attacks and debilitating fatigue. The first successful genome-editing-based treatments for sickle cell disease and beta-thalassemia (another genetic blood disorder) were launched in 2023.</a:t>
            </a:r>
          </a:p>
          <a:p>
            <a:endParaRPr lang="en-US" dirty="0"/>
          </a:p>
          <a:p>
            <a:r>
              <a:rPr lang="en-US" dirty="0"/>
              <a:t>While the success of these treatments is exciting to scientists, clinicians, patients, and their families, and provides hope for treating other genetic conditions, many questions remain. With the cost of treatment at several million dollars in 2025, how can this therapy reach people around the globe who need it?</a:t>
            </a:r>
          </a:p>
          <a:p>
            <a:endParaRPr lang="en-US" dirty="0"/>
          </a:p>
          <a:p>
            <a:r>
              <a:rPr lang="en-US" b="1" dirty="0"/>
              <a:t>Notes for Teachers</a:t>
            </a:r>
          </a:p>
          <a:p>
            <a:r>
              <a:rPr lang="en-US" dirty="0"/>
              <a:t>SCD is a prime candidate for gene therapy, as it is a condition caused by a change at a single base pair in the DNA. However, it is important to note that most human traits and conditions are much more complex, such as heart disease, diabetes, and many forms of cancer. These conditions result from an interplay of many areas within DNA, other biological interactions, a person’s environment, and lifestyle choices, including nutrition, exercise, stress management, and other factors.</a:t>
            </a:r>
          </a:p>
          <a:p>
            <a:endParaRPr lang="en-US" dirty="0"/>
          </a:p>
          <a:p>
            <a:r>
              <a:rPr lang="en-US" dirty="0"/>
              <a:t>https://</a:t>
            </a:r>
            <a:r>
              <a:rPr lang="en-US" dirty="0" err="1"/>
              <a:t>www.npr.org</a:t>
            </a:r>
            <a:r>
              <a:rPr lang="en-US" dirty="0"/>
              <a:t>/sections/health-shots/2023/03/16/1163104822/</a:t>
            </a:r>
            <a:r>
              <a:rPr lang="en-US" dirty="0" err="1"/>
              <a:t>crispr</a:t>
            </a:r>
            <a:r>
              <a:rPr lang="en-US" dirty="0"/>
              <a:t>-gene-editing-sickle-cell-success-cost-ethics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move on to discuss personal genetics and ancestry testing.</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Another area of research where genetics plays a key role is analyzing people’s DNA to gain insights into the ancestral histories of human populations. As the cost of DNA testing decreases, ancestry tests have been directly marketed to consumers, enabling them to discover their ancestry.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Discuss:</a:t>
            </a:r>
          </a:p>
          <a:p>
            <a:r>
              <a:rPr lang="en-US" dirty="0"/>
              <a:t>• Have any of your relatives taken an ancestry test?</a:t>
            </a:r>
          </a:p>
          <a:p>
            <a:r>
              <a:rPr lang="en-US" dirty="0"/>
              <a:t>• Would you be interested in taking a DNA ancestry test? Why or why not?</a:t>
            </a:r>
          </a:p>
          <a:p>
            <a:endParaRPr lang="en-US" dirty="0"/>
          </a:p>
          <a:p>
            <a:r>
              <a:rPr lang="en-US" b="1" dirty="0"/>
              <a:t>Notes for Teachers</a:t>
            </a:r>
          </a:p>
          <a:p>
            <a:r>
              <a:rPr lang="en-US" dirty="0"/>
              <a:t>Question 1: Students may share that a parent or other close relative is interested in genealogy or researching their family’s history. Other students may report that their relatives are skeptical or uninterested in ancestry tests.</a:t>
            </a:r>
          </a:p>
          <a:p>
            <a:endParaRPr lang="en-US" dirty="0"/>
          </a:p>
          <a:p>
            <a:r>
              <a:rPr lang="en-US" dirty="0"/>
              <a:t>Question 2: Some students may claim that they have taken an ancestry test themselves, or that they learned information about their DNA from the results of a relative’s test. Often, there is a wide variety of responses to this question. Some may be immediately interested and excited about the idea of learning about their ancestry, and others may be pensive or reject the idea of an ancestry test.</a:t>
            </a:r>
          </a:p>
          <a:p>
            <a:r>
              <a:rPr lang="en-US" dirty="0"/>
              <a:t>To ensure all students feel heard, it’s important to give everyone a chance to share their perspectives. Avoid validating certain opinions without also validating opposing viewpoints. You may even mention that “there are no right or wrong answers.”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For some people, a genetic ancestry test can add a layer of information to decades or centuries of family history records. On the other hand, for individuals without access to their family history, genetic testing can provide some insight into their ancestral origins. This includes people who have never heard about their family history, people who were adopted, as well as people whose ancestors were brought to the US through the slave trade, and do not know in what part of Africa their ancestors lived.</a:t>
            </a:r>
          </a:p>
          <a:p>
            <a:endParaRPr lang="en-US"/>
          </a:p>
          <a:p>
            <a:r>
              <a:rPr lang="en-US"/>
              <a:t>In addition to shedding light on someone’s ancestors, ancestry tests can identify current living relatives. Finding unknown relatives may be an exciting discovery for some people, and may even be the reason they choose to do ancestry testing. For others, this discovery may be a painful and unwelcome experience. Information learned during ancestry testing may support or conflict with a person’s individual and familial identity.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Although millions of Americans have taken ancestry tests since they came onto the market, many people are not interested in taking an ancestry test. Some believe that these tests make inaccurate presumptions about their family histories, to the extent that they can be offensive. Others’ values of cultural belonging and recent familial lineage surpass what an ancestry test may suggest about their biological connections to people or places in the world.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Ancestry testing starts when a person provides a DNA sample to the testing company. The company zeroes in on a tiny fraction of the DNA where variation is common among people. Then, the DNA variants are compared to reference populations (individuals who can demonstrate that their family has lived in one region of the world for several generations) to determine which population a person is most likely to share ancestry with. Although hundreds of thousands of DNA sites are analyzed to obtain a more reliable result, these tests only provide a probability of a person’s ancestry, not a definitive percentage.</a:t>
            </a:r>
          </a:p>
          <a:p>
            <a:endParaRPr lang="en-US"/>
          </a:p>
          <a:p>
            <a:r>
              <a:rPr lang="en-US"/>
              <a:t>It is important to note that reference populations are constructed using DNA from modern-day people, not from those who were alive during the time of our ancestors. Why does this matter? Migration is a common theme throughout human history, and social identities change over time. For example, suppose someone shares ancestors with people living in Sicily today; it is possible that those ancestors might have come from another part of the world or would not have identified themselves as Sicilian. Moreover, because reference populations differ between ancestry testing companies and can change over time, a person’s ancestry testing results can vary widely.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Let’s begin by learning about personal genetics.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 we will examine the test results one person received from two separate genetic ancestry testing companies: 23&amp;Me (left) and </a:t>
            </a:r>
            <a:r>
              <a:rPr lang="en-US" dirty="0" err="1"/>
              <a:t>Ancestry.com</a:t>
            </a:r>
            <a:r>
              <a:rPr lang="en-US" dirty="0"/>
              <a:t> (right).</a:t>
            </a:r>
          </a:p>
          <a:p>
            <a:endParaRPr lang="en-US" dirty="0"/>
          </a:p>
          <a:p>
            <a:r>
              <a:rPr lang="en-US" dirty="0"/>
              <a:t>What observations can you make from comparing the two images? What questions do you think this customer had after comparing their test results?</a:t>
            </a:r>
          </a:p>
          <a:p>
            <a:endParaRPr lang="en-US" dirty="0"/>
          </a:p>
          <a:p>
            <a:r>
              <a:rPr lang="en-US" b="1" dirty="0"/>
              <a:t>Notes for Teachers</a:t>
            </a:r>
          </a:p>
          <a:p>
            <a:r>
              <a:rPr lang="en-US" dirty="0"/>
              <a:t>These are real test results from a relative of a PGED staff member. Emphasizing that these are real images from one person’s testing experience may help students connect with the concepts presented about ancestry testing, especially the points about conflicting results or questions about inaccuracies.</a:t>
            </a:r>
          </a:p>
          <a:p>
            <a:endParaRPr lang="en-US" dirty="0"/>
          </a:p>
          <a:p>
            <a:r>
              <a:rPr lang="en-US" dirty="0"/>
              <a:t>Question 1: Some observations that students may present include… the colors of the maps cover different regions; one map seems more “sparse” than the other; the percent breakdowns differ; generally, this person appears to have majority European ancestry; company A provided more details in their results; company A may seem like it’s representing migratory patterns rather than isolated regions, and more.</a:t>
            </a:r>
          </a:p>
          <a:p>
            <a:endParaRPr lang="en-US" dirty="0"/>
          </a:p>
          <a:p>
            <a:r>
              <a:rPr lang="en-US" dirty="0"/>
              <a:t>Question 2: Questions that students may present include…</a:t>
            </a:r>
          </a:p>
          <a:p>
            <a:r>
              <a:rPr lang="en-US" dirty="0"/>
              <a:t>• Which results are more accurate?</a:t>
            </a:r>
          </a:p>
          <a:p>
            <a:r>
              <a:rPr lang="en-US" dirty="0"/>
              <a:t>• Why are the results different between the two companies?</a:t>
            </a:r>
          </a:p>
          <a:p>
            <a:r>
              <a:rPr lang="en-US" dirty="0"/>
              <a:t>• Was there a technical error that caused the results to differ?</a:t>
            </a:r>
          </a:p>
          <a:p>
            <a:r>
              <a:rPr lang="en-US" dirty="0"/>
              <a:t>• Do the companies have different reference populations?</a:t>
            </a:r>
          </a:p>
          <a:p>
            <a:r>
              <a:rPr lang="en-US" dirty="0"/>
              <a:t>• Students may also ask questions about the customer’s experience, such as:</a:t>
            </a:r>
          </a:p>
          <a:p>
            <a:r>
              <a:rPr lang="en-US" dirty="0"/>
              <a:t>• Did getting these results conflict with their personal or family identities?</a:t>
            </a:r>
          </a:p>
          <a:p>
            <a:r>
              <a:rPr lang="en-US" dirty="0"/>
              <a:t>• Was this experience surprising? How did they feel?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let’s move on to discussing DNA, privacy, and law enforcement.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Discuss: Does finding someone’s DNA at a crime scene mean they were involved in the crime?</a:t>
            </a:r>
          </a:p>
          <a:p>
            <a:endParaRPr lang="en-US" dirty="0"/>
          </a:p>
          <a:p>
            <a:r>
              <a:rPr lang="en-US" b="1" dirty="0"/>
              <a:t>Notes for Teachers</a:t>
            </a:r>
          </a:p>
          <a:p>
            <a:r>
              <a:rPr lang="en-US" dirty="0"/>
              <a:t>Students typically respond to this question with a resounding ‘no’. However, there may be students who are unsure how to respond. Sometimes, TV shows and movies about criminal investigations portray DNA as a unique identification tool that has no flaws or technical limitations. This portrayal ignores the realities of DNA contamination and issues with quality. To reinforce that there are some limitations to using DNA for forensic purposes, you may mention that we all ‘shed’ our DNA in our environments constantly, which might cause DNA from innocent people to be found at the scene of a crime.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While learning about your DNA is highly personal, the ability to do so raises complicated questions about how we, as individuals and as a society, should handle access to genetic information. Who has access to your DNA? And what privacy concerns does that raise?</a:t>
            </a:r>
          </a:p>
          <a:p>
            <a:r>
              <a:rPr lang="en-US"/>
              <a:t>DNA is used in law enforcement to identify suspects, find missing persons, and exonerate individuals who have been wrongly convicted of a crime. Some people believe that having a database of all people’s DNA could help keep society safe.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However, DNA as a forensic tool has its limitations.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 we have seen in this presentation, the scientific advances of the past few decades have brought us to a time in which individuals have more access to their genetic information than ever before. And, they can have access to their relatives’ genetic information, as we all share a portion of our DNA with our biological relatives. Therefore, analysis of our genes can provide insights into the genes of our relatives, and vice versa.</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Because of this familial connection, law enforcement officers have been able to identify suspects of crimes by using information from their family members’ DNA through a technique called familial searching. It is a controversial method that first requires investigators to upload the DNA of a suspect to an ancestry or genealogy database. Then, they create a fake profile for the suspect. By using the familial connections generated by the service, investigators create a family tree of information, ultimately enabling them to identify the suspect by their real name and charge them with the crime.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After failing to find a match in the government-created databases, investigators in “The Golden State Killer” case uploaded what they believed to be the notorious rapist and murderer’s DNA to an open-source genealogy database, called GEDmatch. GEDmatch is a privately created database that invites people to upload their DNA analysis from private companies like 23andMe or </a:t>
            </a:r>
            <a:r>
              <a:rPr lang="en-US" dirty="0" err="1"/>
              <a:t>Ancestry.com</a:t>
            </a:r>
            <a:r>
              <a:rPr lang="en-US" dirty="0"/>
              <a:t>, in the hopes of building a large community for people seeking familial connections. Law enforcement found a genetic connection in the database – a distant cousin of the suspected killer. Using genealogical research to construct a family tree, investigators narrowed down the possible suspects and, with additional DNA testing, an arrest was made: Joseph James DeAngelo.</a:t>
            </a:r>
          </a:p>
          <a:p>
            <a:endParaRPr lang="en-US" dirty="0"/>
          </a:p>
          <a:p>
            <a:r>
              <a:rPr lang="en-US" dirty="0"/>
              <a:t>Though GEDmatch was not developed to be a legal tool, in the months after the arrest of the suspected “Golden State Killer”, law enforcement agencies used the database to make arrests in several other “cold cases.” Some people have reacted positively to this news by saying that all methods are justified in the pursuit of solving crimes. Others have voiced concern that if even one biological relative uploads their DNA to a genealogy database like GEDmatch, then some of their shared DNA is also part of a system that is now being used for law enforcement reasons. Additionally, decisions about law enforcement's access to the GEDmatch database were largely in the hands of two private citizens who founded the organization.  </a:t>
            </a:r>
          </a:p>
          <a:p>
            <a:endParaRPr lang="en-US" dirty="0"/>
          </a:p>
          <a:p>
            <a:r>
              <a:rPr lang="en-US" b="1" dirty="0"/>
              <a:t>Notes for Teachers</a:t>
            </a:r>
          </a:p>
          <a:p>
            <a:r>
              <a:rPr lang="en-US" dirty="0"/>
              <a:t>In May 2019, GEDmatch updated its terms of service so that DNA profiles would be, by default, opted out of use in law enforcement investigations. Users can opt in if they wish to do so. As of June 2019, only 5% of the 1 million members of GEDmatch had opted in. In December 2019, GEDmatch was taken over by the forensic genomics firm </a:t>
            </a:r>
            <a:r>
              <a:rPr lang="en-US" dirty="0" err="1"/>
              <a:t>Verogen</a:t>
            </a:r>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Whether seeking answers to medical questions, tracing our ancestry, or addressing larger community-level issues such as the privacy of genetic information and access to genetic technologies, personal genetics is playing an increasingly significant role in our daily lives.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that we’ve explored three key areas of personal genetics, let’s do an activity to discuss them further. We’re going to do an activity called ‘Four Corners’.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personal genetics? Personal genetics is an exploration of how genetics impacts people, families, and communities. In addition to the social impacts of genetics, personal genetics also highlights the benefits and concerns related to the use of genetic technologies. This is the lens through which we will talk about genetics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Here’s how it works. I will present a statement about genetics and society. Then, you will be invited to share your opinion on the statement. Depending on your opinion, you will move to one of five areas of the room labeled strongly agree, agree, unsure/neutral, disagree, or strongly disagree. Then, I will facilitate the discussion. </a:t>
            </a:r>
          </a:p>
          <a:p>
            <a:endParaRPr lang="en-US" dirty="0"/>
          </a:p>
          <a:p>
            <a:r>
              <a:rPr lang="en-US" b="1" dirty="0"/>
              <a:t>Notes for Teachers</a:t>
            </a:r>
          </a:p>
          <a:p>
            <a:r>
              <a:rPr lang="en-US" dirty="0"/>
              <a:t>Students will read several statements and move to the labeled corners of the room based on the degree to which they agree or disagree with each statement. They will share and discuss their opinions with the class. If you have established community agreements, it might be helpful to remind students of them before beginning the activity. </a:t>
            </a:r>
          </a:p>
          <a:p>
            <a:endParaRPr lang="en-US" dirty="0"/>
          </a:p>
          <a:p>
            <a:r>
              <a:rPr lang="en-US" dirty="0"/>
              <a:t>See Classroom Discussion for further guidance on facilitating the Four Corners activity.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51</a:t>
            </a:fld>
            <a:endParaRPr lang="cs-CZ"/>
          </a:p>
        </p:txBody>
      </p:sp>
    </p:spTree>
    <p:extLst>
      <p:ext uri="{BB962C8B-B14F-4D97-AF65-F5344CB8AC3E}">
        <p14:creationId xmlns:p14="http://schemas.microsoft.com/office/powerpoint/2010/main" val="12787331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55</a:t>
            </a:fld>
            <a:endParaRPr lang="cs-CZ"/>
          </a:p>
        </p:txBody>
      </p:sp>
    </p:spTree>
    <p:extLst>
      <p:ext uri="{BB962C8B-B14F-4D97-AF65-F5344CB8AC3E}">
        <p14:creationId xmlns:p14="http://schemas.microsoft.com/office/powerpoint/2010/main" val="294367306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Consider how genetics is impacting your life now or might impact you in the future. </a:t>
            </a:r>
          </a:p>
          <a:p>
            <a:r>
              <a:rPr lang="en-US" dirty="0"/>
              <a:t>• What information shared during this presentation surprised you?</a:t>
            </a:r>
          </a:p>
          <a:p>
            <a:r>
              <a:rPr lang="en-US" dirty="0"/>
              <a:t>• What information, if anything, do you want to share with family or friends?</a:t>
            </a:r>
          </a:p>
          <a:p>
            <a:endParaRPr lang="en-US" dirty="0"/>
          </a:p>
          <a:p>
            <a:r>
              <a:rPr lang="en-US" b="1" dirty="0"/>
              <a:t>Notes for Teachers</a:t>
            </a:r>
          </a:p>
          <a:p>
            <a:r>
              <a:rPr lang="en-US" dirty="0"/>
              <a:t>You can choose to use some time at the end of class for a quick reflection on the materials covered. It may be helpful to assign this reflection for homework if you run out of time during class.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60</a:t>
            </a:fld>
            <a:endParaRPr lang="cs-CZ"/>
          </a:p>
        </p:txBody>
      </p:sp>
    </p:spTree>
    <p:extLst>
      <p:ext uri="{BB962C8B-B14F-4D97-AF65-F5344CB8AC3E}">
        <p14:creationId xmlns:p14="http://schemas.microsoft.com/office/powerpoint/2010/main" val="36624847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This presentation provides an overview of how genetics is becoming relevant to our everyday lives—or, in other words, how genetics becomes personal. We will examine how technological developments in personal genetics relate to people’s health, personal or familial decisions, and societal challenges. Specifically, we will look at the role of personal genetics in:</a:t>
            </a:r>
          </a:p>
          <a:p>
            <a:endParaRPr lang="en-US" dirty="0"/>
          </a:p>
          <a:p>
            <a:pPr marL="0" indent="0">
              <a:buFont typeface="+mj-lt"/>
              <a:buNone/>
            </a:pPr>
            <a:r>
              <a:rPr lang="en-US" dirty="0"/>
              <a:t>1. Health &amp; Medicine</a:t>
            </a:r>
          </a:p>
          <a:p>
            <a:pPr marL="0" indent="0">
              <a:buFont typeface="+mj-lt"/>
              <a:buNone/>
            </a:pPr>
            <a:r>
              <a:rPr lang="en-US" dirty="0"/>
              <a:t>2. Ancestry &amp; Identity</a:t>
            </a:r>
          </a:p>
          <a:p>
            <a:pPr marL="0" indent="0">
              <a:buFont typeface="+mj-lt"/>
              <a:buNone/>
            </a:pPr>
            <a:r>
              <a:rPr lang="en-US" dirty="0"/>
              <a:t>3. Privacy &amp; Law Enforcement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DNA is a code consisting of four letters: A, G, C, and T. It is found in nearly every cell in our bodies, and the total code is around 3 billion letters long. A complete copy of this DNA code is referred to as a genome.</a:t>
            </a:r>
          </a:p>
          <a:p>
            <a:endParaRPr lang="en-US" dirty="0"/>
          </a:p>
          <a:p>
            <a:r>
              <a:rPr lang="en-US" dirty="0"/>
              <a:t>You can think of the DNA code as a sort of cookbook full of recipes that interact with the environment to create you, me, and every other living being on this planet. Your DNA code is exclusive to you and is part of what makes you unique.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During this lesson, we’re going to talk quite a bit about how powerful DNA can be - for helping people learn about themselves, for sharing information with relatives, and for addressing big societal challenges, to name a few examples - but I want to clarify that our DNA is not the most important thing about us.</a:t>
            </a:r>
          </a:p>
          <a:p>
            <a:r>
              <a:rPr lang="en-US" dirty="0"/>
              <a:t>People used to think of our genes as information that defines who we are. However, scientists have discovered that our genes often interact in complex ways with our behavior and environment to impact our health and traits. The truth is, we have a significant amount of control over how we grow and develop based on how we take care of ourselves, and that is not written in our DNA code.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Although our DNA isn’t the most important thing about us, scientists have been interested in decoding human DNA since the discovery of the molecule. What do you think these machines are? (in reference to the pictures on the slide. Give them time to respond.)</a:t>
            </a:r>
          </a:p>
          <a:p>
            <a:endParaRPr lang="en-US"/>
          </a:p>
          <a:p>
            <a:r>
              <a:rPr lang="en-US"/>
              <a:t>What we see here are two types of DNA sequencers. ‘DNA sequencing’ is a method of decoding a segment of DNA or an entire genome. </a:t>
            </a:r>
          </a:p>
          <a:p>
            <a:endParaRPr lang="en-US"/>
          </a:p>
          <a:p>
            <a:r>
              <a:rPr lang="en-US"/>
              <a:t>The Human Genome Project, an international effort to sequence the first human genome, took 13 years (1990-2003) and cost $3 billion US to complete. Pictured on the left is one of the oldest types of DNA sequencers, which was used to complete the Human Genome Project. These machines were large and heavy, and took a long time to complete a sequencing run.</a:t>
            </a:r>
          </a:p>
          <a:p>
            <a:endParaRPr lang="en-US"/>
          </a:p>
          <a:p>
            <a:r>
              <a:rPr lang="en-US"/>
              <a:t>In 2025, sequencing a human genome can cost as little as $600 US and can be done within 24 hours. Pictured on the right is the MinION (‘min-ion’) - it can sequence parts of a genome in just a few hours, and is the size of a small TV remote! Both the cost and time for analysis continue to decrease as new technologies and processes improve sequencing efficiency.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9/9/25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9/9/25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9/9/25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9/9/25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9/9/25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9/9/25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32.png"/></Relationships>
</file>

<file path=ppt/slides/_rels/slide11.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1.png"/><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2.svg"/><Relationship Id="rId9"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sv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1.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2.svg"/><Relationship Id="rId9" Type="http://schemas.openxmlformats.org/officeDocument/2006/relationships/image" Target="../media/image42.png"/><Relationship Id="rId14" Type="http://schemas.openxmlformats.org/officeDocument/2006/relationships/image" Target="../media/image47.sv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2.svg"/></Relationships>
</file>

<file path=ppt/slides/_rels/slide25.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10" Type="http://schemas.openxmlformats.org/officeDocument/2006/relationships/image" Target="../media/image57.svg"/><Relationship Id="rId4" Type="http://schemas.openxmlformats.org/officeDocument/2006/relationships/image" Target="../media/image2.svg"/><Relationship Id="rId9" Type="http://schemas.openxmlformats.org/officeDocument/2006/relationships/image" Target="../media/image56.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9.svg"/><Relationship Id="rId5" Type="http://schemas.openxmlformats.org/officeDocument/2006/relationships/image" Target="../media/image58.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65.svg"/><Relationship Id="rId4" Type="http://schemas.openxmlformats.org/officeDocument/2006/relationships/image" Target="../media/image61.png"/><Relationship Id="rId9" Type="http://schemas.openxmlformats.org/officeDocument/2006/relationships/image" Target="../media/image64.png"/></Relationships>
</file>

<file path=ppt/slides/_rels/slide3.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2.svg"/></Relationships>
</file>

<file path=ppt/slides/_rels/slide30.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2.svg"/><Relationship Id="rId4" Type="http://schemas.openxmlformats.org/officeDocument/2006/relationships/image" Target="../media/image61.png"/><Relationship Id="rId9" Type="http://schemas.openxmlformats.org/officeDocument/2006/relationships/image" Target="../media/image1.png"/></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65.svg"/><Relationship Id="rId5" Type="http://schemas.openxmlformats.org/officeDocument/2006/relationships/image" Target="../media/image64.png"/><Relationship Id="rId10" Type="http://schemas.openxmlformats.org/officeDocument/2006/relationships/image" Target="../media/image2.svg"/><Relationship Id="rId4" Type="http://schemas.openxmlformats.org/officeDocument/2006/relationships/image" Target="../media/image61.png"/><Relationship Id="rId9"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sv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2.sv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2.sv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sv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39.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png"/><Relationship Id="rId7" Type="http://schemas.openxmlformats.org/officeDocument/2006/relationships/image" Target="../media/image42.png"/><Relationship Id="rId12" Type="http://schemas.openxmlformats.org/officeDocument/2006/relationships/image" Target="../media/image75.sv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image" Target="../media/image39.svg"/><Relationship Id="rId11" Type="http://schemas.openxmlformats.org/officeDocument/2006/relationships/image" Target="../media/image74.png"/><Relationship Id="rId5" Type="http://schemas.openxmlformats.org/officeDocument/2006/relationships/image" Target="../media/image38.png"/><Relationship Id="rId10" Type="http://schemas.openxmlformats.org/officeDocument/2006/relationships/image" Target="../media/image73.svg"/><Relationship Id="rId4" Type="http://schemas.openxmlformats.org/officeDocument/2006/relationships/image" Target="../media/image2.svg"/><Relationship Id="rId9"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0.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png"/><Relationship Id="rId7" Type="http://schemas.openxmlformats.org/officeDocument/2006/relationships/image" Target="../media/image78.png"/><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sv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2.svg"/></Relationships>
</file>

<file path=ppt/slides/_rels/slide43.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2.svg"/><Relationship Id="rId9" Type="http://schemas.openxmlformats.org/officeDocument/2006/relationships/image" Target="../media/image84.png"/><Relationship Id="rId14" Type="http://schemas.openxmlformats.org/officeDocument/2006/relationships/image" Target="../media/image89.svg"/></Relationships>
</file>

<file path=ppt/slides/_rels/slide44.xml.rels><?xml version="1.0" encoding="UTF-8" standalone="yes"?>
<Relationships xmlns="http://schemas.openxmlformats.org/package/2006/relationships"><Relationship Id="rId8" Type="http://schemas.openxmlformats.org/officeDocument/2006/relationships/image" Target="../media/image83.svg"/><Relationship Id="rId13" Type="http://schemas.openxmlformats.org/officeDocument/2006/relationships/image" Target="../media/image88.png"/><Relationship Id="rId3" Type="http://schemas.openxmlformats.org/officeDocument/2006/relationships/image" Target="../media/image1.png"/><Relationship Id="rId7" Type="http://schemas.openxmlformats.org/officeDocument/2006/relationships/image" Target="../media/image82.png"/><Relationship Id="rId12" Type="http://schemas.openxmlformats.org/officeDocument/2006/relationships/image" Target="../media/image87.sv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image" Target="../media/image81.svg"/><Relationship Id="rId11" Type="http://schemas.openxmlformats.org/officeDocument/2006/relationships/image" Target="../media/image86.png"/><Relationship Id="rId5" Type="http://schemas.openxmlformats.org/officeDocument/2006/relationships/image" Target="../media/image80.png"/><Relationship Id="rId10" Type="http://schemas.openxmlformats.org/officeDocument/2006/relationships/image" Target="../media/image85.svg"/><Relationship Id="rId4" Type="http://schemas.openxmlformats.org/officeDocument/2006/relationships/image" Target="../media/image2.svg"/><Relationship Id="rId9" Type="http://schemas.openxmlformats.org/officeDocument/2006/relationships/image" Target="../media/image84.png"/><Relationship Id="rId14" Type="http://schemas.openxmlformats.org/officeDocument/2006/relationships/image" Target="../media/image89.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91.svg"/><Relationship Id="rId5" Type="http://schemas.openxmlformats.org/officeDocument/2006/relationships/image" Target="../media/image90.png"/><Relationship Id="rId4" Type="http://schemas.openxmlformats.org/officeDocument/2006/relationships/image" Target="../media/image2.svg"/></Relationships>
</file>

<file path=ppt/slides/_rels/slide46.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8.png"/><Relationship Id="rId18" Type="http://schemas.openxmlformats.org/officeDocument/2006/relationships/image" Target="../media/image103.svg"/><Relationship Id="rId3" Type="http://schemas.openxmlformats.org/officeDocument/2006/relationships/image" Target="../media/image1.png"/><Relationship Id="rId21" Type="http://schemas.openxmlformats.org/officeDocument/2006/relationships/image" Target="../media/image106.png"/><Relationship Id="rId7" Type="http://schemas.openxmlformats.org/officeDocument/2006/relationships/image" Target="../media/image94.png"/><Relationship Id="rId12" Type="http://schemas.openxmlformats.org/officeDocument/2006/relationships/image" Target="../media/image97.svg"/><Relationship Id="rId17" Type="http://schemas.openxmlformats.org/officeDocument/2006/relationships/image" Target="../media/image102.png"/><Relationship Id="rId2" Type="http://schemas.openxmlformats.org/officeDocument/2006/relationships/notesSlide" Target="../notesSlides/notesSlide46.xml"/><Relationship Id="rId16" Type="http://schemas.openxmlformats.org/officeDocument/2006/relationships/image" Target="../media/image101.svg"/><Relationship Id="rId20" Type="http://schemas.openxmlformats.org/officeDocument/2006/relationships/image" Target="../media/image105.svg"/><Relationship Id="rId1" Type="http://schemas.openxmlformats.org/officeDocument/2006/relationships/slideLayout" Target="../slideLayouts/slideLayout7.xml"/><Relationship Id="rId6" Type="http://schemas.openxmlformats.org/officeDocument/2006/relationships/image" Target="../media/image93.svg"/><Relationship Id="rId11" Type="http://schemas.openxmlformats.org/officeDocument/2006/relationships/image" Target="../media/image96.png"/><Relationship Id="rId24" Type="http://schemas.openxmlformats.org/officeDocument/2006/relationships/image" Target="../media/image109.svg"/><Relationship Id="rId5" Type="http://schemas.openxmlformats.org/officeDocument/2006/relationships/image" Target="../media/image92.png"/><Relationship Id="rId15" Type="http://schemas.openxmlformats.org/officeDocument/2006/relationships/image" Target="../media/image100.png"/><Relationship Id="rId23" Type="http://schemas.openxmlformats.org/officeDocument/2006/relationships/image" Target="../media/image108.png"/><Relationship Id="rId10" Type="http://schemas.openxmlformats.org/officeDocument/2006/relationships/image" Target="../media/image19.svg"/><Relationship Id="rId19" Type="http://schemas.openxmlformats.org/officeDocument/2006/relationships/image" Target="../media/image104.png"/><Relationship Id="rId4" Type="http://schemas.openxmlformats.org/officeDocument/2006/relationships/image" Target="../media/image2.svg"/><Relationship Id="rId9" Type="http://schemas.openxmlformats.org/officeDocument/2006/relationships/image" Target="../media/image18.png"/><Relationship Id="rId14" Type="http://schemas.openxmlformats.org/officeDocument/2006/relationships/image" Target="../media/image99.svg"/><Relationship Id="rId22" Type="http://schemas.openxmlformats.org/officeDocument/2006/relationships/image" Target="../media/image107.sv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2.sv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image" Target="../media/image2.svg"/><Relationship Id="rId9"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7.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image" Target="../media/image1.png"/><Relationship Id="rId3" Type="http://schemas.openxmlformats.org/officeDocument/2006/relationships/image" Target="../media/image16.png"/><Relationship Id="rId7" Type="http://schemas.openxmlformats.org/officeDocument/2006/relationships/image" Target="../media/image20.png"/><Relationship Id="rId12" Type="http://schemas.openxmlformats.org/officeDocument/2006/relationships/image" Target="../media/image25.sv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sv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svg"/><Relationship Id="rId4" Type="http://schemas.openxmlformats.org/officeDocument/2006/relationships/image" Target="../media/image17.svg"/><Relationship Id="rId9" Type="http://schemas.openxmlformats.org/officeDocument/2006/relationships/image" Target="../media/image22.png"/><Relationship Id="rId1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6171832" y="0"/>
            <a:ext cx="2116168" cy="10287000"/>
            <a:chOff x="0" y="0"/>
            <a:chExt cx="557345" cy="2709333"/>
          </a:xfrm>
        </p:grpSpPr>
        <p:sp>
          <p:nvSpPr>
            <p:cNvPr id="3" name="Freeform 3"/>
            <p:cNvSpPr/>
            <p:nvPr/>
          </p:nvSpPr>
          <p:spPr>
            <a:xfrm>
              <a:off x="0" y="0"/>
              <a:ext cx="557345" cy="2709333"/>
            </a:xfrm>
            <a:custGeom>
              <a:avLst/>
              <a:gdLst/>
              <a:ahLst/>
              <a:cxnLst/>
              <a:rect l="l" t="t" r="r" b="b"/>
              <a:pathLst>
                <a:path w="557345" h="2709333">
                  <a:moveTo>
                    <a:pt x="0" y="0"/>
                  </a:moveTo>
                  <a:lnTo>
                    <a:pt x="557345" y="0"/>
                  </a:lnTo>
                  <a:lnTo>
                    <a:pt x="557345" y="2709333"/>
                  </a:lnTo>
                  <a:lnTo>
                    <a:pt x="0" y="2709333"/>
                  </a:lnTo>
                  <a:close/>
                </a:path>
              </a:pathLst>
            </a:custGeom>
            <a:solidFill>
              <a:srgbClr val="C6EAFA"/>
            </a:solidFill>
          </p:spPr>
          <p:txBody>
            <a:bodyPr/>
            <a:lstStyle/>
            <a:p>
              <a:endParaRPr lang="en-US"/>
            </a:p>
          </p:txBody>
        </p:sp>
        <p:sp>
          <p:nvSpPr>
            <p:cNvPr id="4" name="TextBox 4"/>
            <p:cNvSpPr txBox="1"/>
            <p:nvPr/>
          </p:nvSpPr>
          <p:spPr>
            <a:xfrm>
              <a:off x="0" y="-38100"/>
              <a:ext cx="557345" cy="2747433"/>
            </a:xfrm>
            <a:prstGeom prst="rect">
              <a:avLst/>
            </a:prstGeom>
          </p:spPr>
          <p:txBody>
            <a:bodyPr lIns="50800" tIns="50800" rIns="50800" bIns="50800" rtlCol="0" anchor="ctr"/>
            <a:lstStyle/>
            <a:p>
              <a:pPr algn="ctr">
                <a:lnSpc>
                  <a:spcPts val="2456"/>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2680137" y="-1466785"/>
            <a:ext cx="17911296" cy="179112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1463545" y="703112"/>
            <a:ext cx="4590424" cy="45904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11" name="Freeform 11">
            <a:extLst>
              <a:ext uri="{C183D7F6-B498-43B3-948B-1728B52AA6E4}">
                <adec:decorative xmlns:adec="http://schemas.microsoft.com/office/drawing/2017/decorative" val="1"/>
              </a:ext>
            </a:extLst>
          </p:cNvPr>
          <p:cNvSpPr/>
          <p:nvPr/>
        </p:nvSpPr>
        <p:spPr>
          <a:xfrm>
            <a:off x="1541277" y="7361065"/>
            <a:ext cx="3937612" cy="1465667"/>
          </a:xfrm>
          <a:custGeom>
            <a:avLst/>
            <a:gdLst/>
            <a:ahLst/>
            <a:cxnLst/>
            <a:rect l="l" t="t" r="r" b="b"/>
            <a:pathLst>
              <a:path w="3937612" h="1465667">
                <a:moveTo>
                  <a:pt x="0" y="0"/>
                </a:moveTo>
                <a:lnTo>
                  <a:pt x="3937612" y="0"/>
                </a:lnTo>
                <a:lnTo>
                  <a:pt x="3937612" y="1465667"/>
                </a:lnTo>
                <a:lnTo>
                  <a:pt x="0" y="146566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rot="-4407420">
            <a:off x="10074839" y="500907"/>
            <a:ext cx="737054" cy="7370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sp>
        <p:nvSpPr>
          <p:cNvPr id="15" name="TextBox 15"/>
          <p:cNvSpPr txBox="1">
            <a:spLocks noGrp="1"/>
          </p:cNvSpPr>
          <p:nvPr>
            <p:ph type="title" idx="4294967295"/>
          </p:nvPr>
        </p:nvSpPr>
        <p:spPr>
          <a:xfrm>
            <a:off x="1531469" y="3440834"/>
            <a:ext cx="12770167" cy="191642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199"/>
              </a:lnSpc>
              <a:spcBef>
                <a:spcPts val="0"/>
              </a:spcBef>
              <a:spcAft>
                <a:spcPts val="0"/>
              </a:spcAft>
              <a:buClrTx/>
              <a:buSzTx/>
              <a:buFontTx/>
              <a:buNone/>
              <a:tabLst/>
              <a:defRPr/>
            </a:pPr>
            <a:r>
              <a:rPr kumimoji="0" lang="en-US" sz="7199" b="1" i="0" u="none" strike="noStrike" kern="1200" cap="none" spc="338" normalizeH="0" baseline="0" noProof="0" dirty="0">
                <a:ln>
                  <a:noFill/>
                </a:ln>
                <a:solidFill>
                  <a:srgbClr val="212121"/>
                </a:solidFill>
                <a:effectLst/>
                <a:uLnTx/>
                <a:uFillTx/>
                <a:latin typeface="Poppins Bold"/>
                <a:ea typeface="Poppins Bold"/>
                <a:cs typeface="Poppins Bold"/>
                <a:sym typeface="Poppins Bold"/>
              </a:rPr>
              <a:t>INTRODUCTION TO</a:t>
            </a:r>
          </a:p>
          <a:p>
            <a:pPr marL="0" marR="0" lvl="0" indent="0" algn="l" defTabSz="914400" rtl="0" eaLnBrk="1" fontAlgn="auto" latinLnBrk="0" hangingPunct="1">
              <a:lnSpc>
                <a:spcPts val="7199"/>
              </a:lnSpc>
              <a:spcBef>
                <a:spcPts val="0"/>
              </a:spcBef>
              <a:spcAft>
                <a:spcPts val="0"/>
              </a:spcAft>
              <a:buClrTx/>
              <a:buSzTx/>
              <a:buFontTx/>
              <a:buNone/>
              <a:tabLst/>
              <a:defRPr/>
            </a:pPr>
            <a:r>
              <a:rPr kumimoji="0" lang="en-US" sz="7199" b="1" i="0" u="none" strike="noStrike" kern="1200" cap="none" spc="338" normalizeH="0" baseline="0" noProof="0" dirty="0">
                <a:ln>
                  <a:noFill/>
                </a:ln>
                <a:solidFill>
                  <a:srgbClr val="212121"/>
                </a:solidFill>
                <a:effectLst/>
                <a:uLnTx/>
                <a:uFillTx/>
                <a:latin typeface="Poppins Bold"/>
                <a:ea typeface="Poppins Bold"/>
                <a:cs typeface="Poppins Bold"/>
                <a:sym typeface="Poppins Bold"/>
              </a:rPr>
              <a:t>PERSONAL GENETICS</a:t>
            </a:r>
          </a:p>
        </p:txBody>
      </p:sp>
      <p:grpSp>
        <p:nvGrpSpPr>
          <p:cNvPr id="16" name="Group 16">
            <a:extLst>
              <a:ext uri="{C183D7F6-B498-43B3-948B-1728B52AA6E4}">
                <adec:decorative xmlns:adec="http://schemas.microsoft.com/office/drawing/2017/decorative" val="1"/>
              </a:ext>
            </a:extLst>
          </p:cNvPr>
          <p:cNvGrpSpPr/>
          <p:nvPr/>
        </p:nvGrpSpPr>
        <p:grpSpPr>
          <a:xfrm rot="-8536055">
            <a:off x="17523842" y="8358440"/>
            <a:ext cx="1313345" cy="1313345"/>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8" name="TextBox 18"/>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a:off x="11626331" y="865906"/>
            <a:ext cx="4264853" cy="4264836"/>
            <a:chOff x="0" y="0"/>
            <a:chExt cx="6350000" cy="6349975"/>
          </a:xfrm>
        </p:grpSpPr>
        <p:sp>
          <p:nvSpPr>
            <p:cNvPr id="20" name="Freeform 20"/>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a:stretch>
            </a:blipFill>
          </p:spPr>
          <p:txBody>
            <a:bodyPr/>
            <a:lstStyle/>
            <a:p>
              <a:endParaRPr lang="en-US"/>
            </a:p>
          </p:txBody>
        </p:sp>
      </p:grpSp>
      <p:sp>
        <p:nvSpPr>
          <p:cNvPr id="21" name="TextBox 21"/>
          <p:cNvSpPr txBox="1"/>
          <p:nvPr/>
        </p:nvSpPr>
        <p:spPr>
          <a:xfrm>
            <a:off x="1531469" y="5587861"/>
            <a:ext cx="12450216" cy="708025"/>
          </a:xfrm>
          <a:prstGeom prst="rect">
            <a:avLst/>
          </a:prstGeom>
        </p:spPr>
        <p:txBody>
          <a:bodyPr lIns="0" tIns="0" rIns="0" bIns="0" rtlCol="0" anchor="t">
            <a:spAutoFit/>
          </a:bodyPr>
          <a:lstStyle/>
          <a:p>
            <a:pPr algn="l">
              <a:lnSpc>
                <a:spcPts val="5000"/>
              </a:lnSpc>
            </a:pPr>
            <a:r>
              <a:rPr lang="en-US" sz="5000" spc="235">
                <a:solidFill>
                  <a:srgbClr val="212121"/>
                </a:solidFill>
                <a:latin typeface="Poppins"/>
                <a:ea typeface="Poppins"/>
                <a:cs typeface="Poppins"/>
                <a:sym typeface="Poppins"/>
              </a:rPr>
              <a:t>CLASSROOM PRESENTATION</a:t>
            </a:r>
          </a:p>
        </p:txBody>
      </p:sp>
      <p:sp>
        <p:nvSpPr>
          <p:cNvPr id="22" name="TextBox 22"/>
          <p:cNvSpPr txBox="1"/>
          <p:nvPr/>
        </p:nvSpPr>
        <p:spPr>
          <a:xfrm>
            <a:off x="1531469" y="2796309"/>
            <a:ext cx="7894841" cy="488950"/>
          </a:xfrm>
          <a:prstGeom prst="rect">
            <a:avLst/>
          </a:prstGeom>
        </p:spPr>
        <p:txBody>
          <a:bodyPr lIns="0" tIns="0" rIns="0" bIns="0" rtlCol="0" anchor="t">
            <a:spAutoFit/>
          </a:bodyPr>
          <a:lstStyle/>
          <a:p>
            <a:pPr algn="l">
              <a:lnSpc>
                <a:spcPts val="3499"/>
              </a:lnSpc>
            </a:pPr>
            <a:r>
              <a:rPr lang="en-US" sz="3499" spc="164">
                <a:solidFill>
                  <a:srgbClr val="212121"/>
                </a:solidFill>
                <a:latin typeface="Poppins Light"/>
                <a:ea typeface="Poppins Light"/>
                <a:cs typeface="Poppins Light"/>
                <a:sym typeface="Poppins Light"/>
              </a:rPr>
              <a:t>2025 EDITION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494771">
            <a:off x="15181394" y="8620975"/>
            <a:ext cx="4334269" cy="43342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4291707" y="9110593"/>
            <a:ext cx="682176" cy="6821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220877" y="2592866"/>
            <a:ext cx="20058026" cy="4093921"/>
            <a:chOff x="0" y="0"/>
            <a:chExt cx="5282772" cy="1078234"/>
          </a:xfrm>
        </p:grpSpPr>
        <p:sp>
          <p:nvSpPr>
            <p:cNvPr id="9" name="Freeform 9"/>
            <p:cNvSpPr/>
            <p:nvPr/>
          </p:nvSpPr>
          <p:spPr>
            <a:xfrm>
              <a:off x="0" y="0"/>
              <a:ext cx="5282772" cy="1078234"/>
            </a:xfrm>
            <a:custGeom>
              <a:avLst/>
              <a:gdLst/>
              <a:ahLst/>
              <a:cxnLst/>
              <a:rect l="l" t="t" r="r" b="b"/>
              <a:pathLst>
                <a:path w="5282772" h="1078234">
                  <a:moveTo>
                    <a:pt x="0" y="0"/>
                  </a:moveTo>
                  <a:lnTo>
                    <a:pt x="5282772" y="0"/>
                  </a:lnTo>
                  <a:lnTo>
                    <a:pt x="5282772" y="1078234"/>
                  </a:lnTo>
                  <a:lnTo>
                    <a:pt x="0" y="1078234"/>
                  </a:lnTo>
                  <a:close/>
                </a:path>
              </a:pathLst>
            </a:custGeom>
            <a:solidFill>
              <a:srgbClr val="C6EAFA"/>
            </a:solidFill>
          </p:spPr>
          <p:txBody>
            <a:bodyPr/>
            <a:lstStyle/>
            <a:p>
              <a:endParaRPr lang="en-US"/>
            </a:p>
          </p:txBody>
        </p:sp>
        <p:sp>
          <p:nvSpPr>
            <p:cNvPr id="10" name="TextBox 10"/>
            <p:cNvSpPr txBox="1"/>
            <p:nvPr/>
          </p:nvSpPr>
          <p:spPr>
            <a:xfrm>
              <a:off x="0" y="-66675"/>
              <a:ext cx="5282772" cy="1144909"/>
            </a:xfrm>
            <a:prstGeom prst="rect">
              <a:avLst/>
            </a:prstGeom>
          </p:spPr>
          <p:txBody>
            <a:bodyPr lIns="50800" tIns="50800" rIns="50800" bIns="50800" rtlCol="0" anchor="ctr"/>
            <a:lstStyle/>
            <a:p>
              <a:pPr algn="ctr">
                <a:lnSpc>
                  <a:spcPts val="4200"/>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a:spLocks noGrp="1"/>
          </p:cNvSpPr>
          <p:nvPr>
            <p:ph type="title" idx="4294967295"/>
          </p:nvPr>
        </p:nvSpPr>
        <p:spPr>
          <a:xfrm>
            <a:off x="1028700" y="1057275"/>
            <a:ext cx="16230600" cy="10614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32"/>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WHAT WE DO TODAY MATTERS</a:t>
            </a:r>
          </a:p>
        </p:txBody>
      </p:sp>
      <p:sp>
        <p:nvSpPr>
          <p:cNvPr id="20" name="TextBox 20"/>
          <p:cNvSpPr txBox="1"/>
          <p:nvPr/>
        </p:nvSpPr>
        <p:spPr>
          <a:xfrm>
            <a:off x="1680809" y="2905391"/>
            <a:ext cx="5927465" cy="4857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SOCIAL IMPACT</a:t>
            </a:r>
          </a:p>
        </p:txBody>
      </p:sp>
      <p:sp>
        <p:nvSpPr>
          <p:cNvPr id="21" name="TextBox 21"/>
          <p:cNvSpPr txBox="1"/>
          <p:nvPr/>
        </p:nvSpPr>
        <p:spPr>
          <a:xfrm>
            <a:off x="2509409" y="6911709"/>
            <a:ext cx="3912203" cy="879475"/>
          </a:xfrm>
          <a:prstGeom prst="rect">
            <a:avLst/>
          </a:prstGeom>
        </p:spPr>
        <p:txBody>
          <a:bodyPr lIns="0" tIns="0" rIns="0" bIns="0" rtlCol="0" anchor="t">
            <a:spAutoFit/>
          </a:bodyPr>
          <a:lstStyle/>
          <a:p>
            <a:pPr algn="ctr">
              <a:lnSpc>
                <a:spcPts val="3499"/>
              </a:lnSpc>
            </a:pPr>
            <a:r>
              <a:rPr lang="en-US" sz="2499" dirty="0">
                <a:solidFill>
                  <a:srgbClr val="212121"/>
                </a:solidFill>
                <a:latin typeface="Poppins"/>
                <a:ea typeface="Poppins"/>
                <a:cs typeface="Poppins"/>
                <a:sym typeface="Poppins"/>
              </a:rPr>
              <a:t>Expanding public &amp; policy discourse</a:t>
            </a:r>
          </a:p>
        </p:txBody>
      </p:sp>
      <p:sp>
        <p:nvSpPr>
          <p:cNvPr id="18" name="TextBox 18"/>
          <p:cNvSpPr txBox="1"/>
          <p:nvPr/>
        </p:nvSpPr>
        <p:spPr>
          <a:xfrm>
            <a:off x="7014319" y="2905391"/>
            <a:ext cx="4118353" cy="4857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ACCESS IS LIMITED</a:t>
            </a:r>
          </a:p>
        </p:txBody>
      </p:sp>
      <p:sp>
        <p:nvSpPr>
          <p:cNvPr id="17" name="TextBox 17"/>
          <p:cNvSpPr txBox="1"/>
          <p:nvPr/>
        </p:nvSpPr>
        <p:spPr>
          <a:xfrm>
            <a:off x="7187899" y="6911709"/>
            <a:ext cx="3912203" cy="441325"/>
          </a:xfrm>
          <a:prstGeom prst="rect">
            <a:avLst/>
          </a:prstGeom>
        </p:spPr>
        <p:txBody>
          <a:bodyPr lIns="0" tIns="0" rIns="0" bIns="0" rtlCol="0" anchor="t">
            <a:spAutoFit/>
          </a:bodyPr>
          <a:lstStyle/>
          <a:p>
            <a:pPr algn="ctr">
              <a:lnSpc>
                <a:spcPts val="3499"/>
              </a:lnSpc>
            </a:pPr>
            <a:r>
              <a:rPr lang="en-US" sz="2499" dirty="0">
                <a:solidFill>
                  <a:srgbClr val="212121"/>
                </a:solidFill>
                <a:latin typeface="Poppins"/>
                <a:ea typeface="Poppins"/>
                <a:cs typeface="Poppins"/>
                <a:sym typeface="Poppins"/>
              </a:rPr>
              <a:t>Enabling access</a:t>
            </a:r>
          </a:p>
        </p:txBody>
      </p:sp>
      <p:sp>
        <p:nvSpPr>
          <p:cNvPr id="13" name="Freeform 13">
            <a:extLst>
              <a:ext uri="{C183D7F6-B498-43B3-948B-1728B52AA6E4}">
                <adec:decorative xmlns:adec="http://schemas.microsoft.com/office/drawing/2017/decorative" val="1"/>
              </a:ext>
            </a:extLst>
          </p:cNvPr>
          <p:cNvSpPr/>
          <p:nvPr/>
        </p:nvSpPr>
        <p:spPr>
          <a:xfrm>
            <a:off x="12118561" y="3756009"/>
            <a:ext cx="3364150" cy="2535728"/>
          </a:xfrm>
          <a:custGeom>
            <a:avLst/>
            <a:gdLst/>
            <a:ahLst/>
            <a:cxnLst/>
            <a:rect l="l" t="t" r="r" b="b"/>
            <a:pathLst>
              <a:path w="3364150" h="2535728">
                <a:moveTo>
                  <a:pt x="0" y="0"/>
                </a:moveTo>
                <a:lnTo>
                  <a:pt x="3364151" y="0"/>
                </a:lnTo>
                <a:lnTo>
                  <a:pt x="3364151" y="2535728"/>
                </a:lnTo>
                <a:lnTo>
                  <a:pt x="0" y="25357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1664700" y="2905391"/>
            <a:ext cx="4271873" cy="4857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HISTORY OF HARMS</a:t>
            </a:r>
          </a:p>
        </p:txBody>
      </p:sp>
      <p:sp>
        <p:nvSpPr>
          <p:cNvPr id="14" name="TextBox 14"/>
          <p:cNvSpPr txBox="1"/>
          <p:nvPr/>
        </p:nvSpPr>
        <p:spPr>
          <a:xfrm>
            <a:off x="11664700" y="6911709"/>
            <a:ext cx="4418471" cy="441325"/>
          </a:xfrm>
          <a:prstGeom prst="rect">
            <a:avLst/>
          </a:prstGeom>
        </p:spPr>
        <p:txBody>
          <a:bodyPr lIns="0" tIns="0" rIns="0" bIns="0" rtlCol="0" anchor="t">
            <a:spAutoFit/>
          </a:bodyPr>
          <a:lstStyle/>
          <a:p>
            <a:pPr algn="ctr">
              <a:lnSpc>
                <a:spcPts val="3499"/>
              </a:lnSpc>
            </a:pPr>
            <a:r>
              <a:rPr lang="en-US" sz="2499">
                <a:solidFill>
                  <a:srgbClr val="212121"/>
                </a:solidFill>
                <a:latin typeface="Poppins"/>
                <a:ea typeface="Poppins"/>
                <a:cs typeface="Poppins"/>
                <a:sym typeface="Poppins"/>
              </a:rPr>
              <a:t>Preventing harms</a:t>
            </a:r>
          </a:p>
        </p:txBody>
      </p:sp>
      <p:sp>
        <p:nvSpPr>
          <p:cNvPr id="16" name="Freeform 16">
            <a:extLst>
              <a:ext uri="{C183D7F6-B498-43B3-948B-1728B52AA6E4}">
                <adec:decorative xmlns:adec="http://schemas.microsoft.com/office/drawing/2017/decorative" val="1"/>
              </a:ext>
            </a:extLst>
          </p:cNvPr>
          <p:cNvSpPr/>
          <p:nvPr/>
        </p:nvSpPr>
        <p:spPr>
          <a:xfrm>
            <a:off x="8385247" y="3766056"/>
            <a:ext cx="1376496" cy="2525681"/>
          </a:xfrm>
          <a:custGeom>
            <a:avLst/>
            <a:gdLst/>
            <a:ahLst/>
            <a:cxnLst/>
            <a:rect l="l" t="t" r="r" b="b"/>
            <a:pathLst>
              <a:path w="1376496" h="2525681">
                <a:moveTo>
                  <a:pt x="0" y="0"/>
                </a:moveTo>
                <a:lnTo>
                  <a:pt x="1376496" y="0"/>
                </a:lnTo>
                <a:lnTo>
                  <a:pt x="1376496" y="2525681"/>
                </a:lnTo>
                <a:lnTo>
                  <a:pt x="0" y="2525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9" name="Freeform 19">
            <a:extLst>
              <a:ext uri="{C183D7F6-B498-43B3-948B-1728B52AA6E4}">
                <adec:decorative xmlns:adec="http://schemas.microsoft.com/office/drawing/2017/decorative" val="1"/>
              </a:ext>
            </a:extLst>
          </p:cNvPr>
          <p:cNvSpPr/>
          <p:nvPr/>
        </p:nvSpPr>
        <p:spPr>
          <a:xfrm flipH="1">
            <a:off x="3197646" y="3756009"/>
            <a:ext cx="2535728" cy="2535728"/>
          </a:xfrm>
          <a:custGeom>
            <a:avLst/>
            <a:gdLst/>
            <a:ahLst/>
            <a:cxnLst/>
            <a:rect l="l" t="t" r="r" b="b"/>
            <a:pathLst>
              <a:path w="2535728" h="2535728">
                <a:moveTo>
                  <a:pt x="2535729" y="0"/>
                </a:moveTo>
                <a:lnTo>
                  <a:pt x="0" y="0"/>
                </a:lnTo>
                <a:lnTo>
                  <a:pt x="0" y="2535728"/>
                </a:lnTo>
                <a:lnTo>
                  <a:pt x="2535729" y="2535728"/>
                </a:lnTo>
                <a:lnTo>
                  <a:pt x="25357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494771">
            <a:off x="15181394" y="8620975"/>
            <a:ext cx="4334269" cy="43342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4291707" y="9110593"/>
            <a:ext cx="682176" cy="6821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220877" y="2592866"/>
            <a:ext cx="20058026" cy="4093921"/>
            <a:chOff x="0" y="0"/>
            <a:chExt cx="5282772" cy="1078234"/>
          </a:xfrm>
        </p:grpSpPr>
        <p:sp>
          <p:nvSpPr>
            <p:cNvPr id="9" name="Freeform 9"/>
            <p:cNvSpPr/>
            <p:nvPr/>
          </p:nvSpPr>
          <p:spPr>
            <a:xfrm>
              <a:off x="0" y="0"/>
              <a:ext cx="5282772" cy="1078234"/>
            </a:xfrm>
            <a:custGeom>
              <a:avLst/>
              <a:gdLst/>
              <a:ahLst/>
              <a:cxnLst/>
              <a:rect l="l" t="t" r="r" b="b"/>
              <a:pathLst>
                <a:path w="5282772" h="1078234">
                  <a:moveTo>
                    <a:pt x="0" y="0"/>
                  </a:moveTo>
                  <a:lnTo>
                    <a:pt x="5282772" y="0"/>
                  </a:lnTo>
                  <a:lnTo>
                    <a:pt x="5282772" y="1078234"/>
                  </a:lnTo>
                  <a:lnTo>
                    <a:pt x="0" y="1078234"/>
                  </a:lnTo>
                  <a:close/>
                </a:path>
              </a:pathLst>
            </a:custGeom>
            <a:solidFill>
              <a:srgbClr val="C6EAFA"/>
            </a:solidFill>
          </p:spPr>
          <p:txBody>
            <a:bodyPr/>
            <a:lstStyle/>
            <a:p>
              <a:endParaRPr lang="en-US"/>
            </a:p>
          </p:txBody>
        </p:sp>
        <p:sp>
          <p:nvSpPr>
            <p:cNvPr id="10" name="TextBox 10"/>
            <p:cNvSpPr txBox="1"/>
            <p:nvPr/>
          </p:nvSpPr>
          <p:spPr>
            <a:xfrm>
              <a:off x="0" y="-66675"/>
              <a:ext cx="5282772" cy="1144909"/>
            </a:xfrm>
            <a:prstGeom prst="rect">
              <a:avLst/>
            </a:prstGeom>
          </p:spPr>
          <p:txBody>
            <a:bodyPr lIns="50800" tIns="50800" rIns="50800" bIns="50800" rtlCol="0" anchor="ctr"/>
            <a:lstStyle/>
            <a:p>
              <a:pPr algn="ctr">
                <a:lnSpc>
                  <a:spcPts val="4200"/>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C183D7F6-B498-43B3-948B-1728B52AA6E4}">
                <adec:decorative xmlns:adec="http://schemas.microsoft.com/office/drawing/2017/decorative" val="1"/>
              </a:ext>
            </a:extLst>
          </p:cNvPr>
          <p:cNvSpPr txBox="1">
            <a:spLocks noGrp="1"/>
          </p:cNvSpPr>
          <p:nvPr>
            <p:ph type="title" idx="4294967295"/>
          </p:nvPr>
        </p:nvSpPr>
        <p:spPr>
          <a:xfrm>
            <a:off x="1028700" y="1057275"/>
            <a:ext cx="16230600" cy="10614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32"/>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WHAT WE DO TODAY MATTERS</a:t>
            </a:r>
          </a:p>
        </p:txBody>
      </p:sp>
      <p:sp>
        <p:nvSpPr>
          <p:cNvPr id="13" name="Freeform 13">
            <a:extLst>
              <a:ext uri="{C183D7F6-B498-43B3-948B-1728B52AA6E4}">
                <adec:decorative xmlns:adec="http://schemas.microsoft.com/office/drawing/2017/decorative" val="1"/>
              </a:ext>
            </a:extLst>
          </p:cNvPr>
          <p:cNvSpPr/>
          <p:nvPr/>
        </p:nvSpPr>
        <p:spPr>
          <a:xfrm>
            <a:off x="12118561" y="3756009"/>
            <a:ext cx="3364150" cy="2535728"/>
          </a:xfrm>
          <a:custGeom>
            <a:avLst/>
            <a:gdLst/>
            <a:ahLst/>
            <a:cxnLst/>
            <a:rect l="l" t="t" r="r" b="b"/>
            <a:pathLst>
              <a:path w="3364150" h="2535728">
                <a:moveTo>
                  <a:pt x="0" y="0"/>
                </a:moveTo>
                <a:lnTo>
                  <a:pt x="3364151" y="0"/>
                </a:lnTo>
                <a:lnTo>
                  <a:pt x="3364151" y="2535728"/>
                </a:lnTo>
                <a:lnTo>
                  <a:pt x="0" y="253572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TextBox 14">
            <a:extLst>
              <a:ext uri="{C183D7F6-B498-43B3-948B-1728B52AA6E4}">
                <adec:decorative xmlns:adec="http://schemas.microsoft.com/office/drawing/2017/decorative" val="1"/>
              </a:ext>
            </a:extLst>
          </p:cNvPr>
          <p:cNvSpPr txBox="1"/>
          <p:nvPr/>
        </p:nvSpPr>
        <p:spPr>
          <a:xfrm>
            <a:off x="11664700" y="6911709"/>
            <a:ext cx="4418471" cy="441325"/>
          </a:xfrm>
          <a:prstGeom prst="rect">
            <a:avLst/>
          </a:prstGeom>
        </p:spPr>
        <p:txBody>
          <a:bodyPr lIns="0" tIns="0" rIns="0" bIns="0" rtlCol="0" anchor="t">
            <a:spAutoFit/>
          </a:bodyPr>
          <a:lstStyle/>
          <a:p>
            <a:pPr algn="ctr">
              <a:lnSpc>
                <a:spcPts val="3499"/>
              </a:lnSpc>
            </a:pPr>
            <a:r>
              <a:rPr lang="en-US" sz="2499">
                <a:solidFill>
                  <a:srgbClr val="212121"/>
                </a:solidFill>
                <a:latin typeface="Poppins"/>
                <a:ea typeface="Poppins"/>
                <a:cs typeface="Poppins"/>
                <a:sym typeface="Poppins"/>
              </a:rPr>
              <a:t>Preventing harms</a:t>
            </a:r>
          </a:p>
        </p:txBody>
      </p:sp>
      <p:sp>
        <p:nvSpPr>
          <p:cNvPr id="15" name="TextBox 15">
            <a:extLst>
              <a:ext uri="{C183D7F6-B498-43B3-948B-1728B52AA6E4}">
                <adec:decorative xmlns:adec="http://schemas.microsoft.com/office/drawing/2017/decorative" val="1"/>
              </a:ext>
            </a:extLst>
          </p:cNvPr>
          <p:cNvSpPr txBox="1"/>
          <p:nvPr/>
        </p:nvSpPr>
        <p:spPr>
          <a:xfrm>
            <a:off x="11664700" y="2905391"/>
            <a:ext cx="4271873" cy="4857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HISTORY OF HARMS</a:t>
            </a:r>
          </a:p>
        </p:txBody>
      </p:sp>
      <p:sp>
        <p:nvSpPr>
          <p:cNvPr id="16" name="Freeform 16">
            <a:extLst>
              <a:ext uri="{C183D7F6-B498-43B3-948B-1728B52AA6E4}">
                <adec:decorative xmlns:adec="http://schemas.microsoft.com/office/drawing/2017/decorative" val="1"/>
              </a:ext>
            </a:extLst>
          </p:cNvPr>
          <p:cNvSpPr/>
          <p:nvPr/>
        </p:nvSpPr>
        <p:spPr>
          <a:xfrm>
            <a:off x="8385247" y="3766056"/>
            <a:ext cx="1376496" cy="2525681"/>
          </a:xfrm>
          <a:custGeom>
            <a:avLst/>
            <a:gdLst/>
            <a:ahLst/>
            <a:cxnLst/>
            <a:rect l="l" t="t" r="r" b="b"/>
            <a:pathLst>
              <a:path w="1376496" h="2525681">
                <a:moveTo>
                  <a:pt x="0" y="0"/>
                </a:moveTo>
                <a:lnTo>
                  <a:pt x="1376496" y="0"/>
                </a:lnTo>
                <a:lnTo>
                  <a:pt x="1376496" y="2525681"/>
                </a:lnTo>
                <a:lnTo>
                  <a:pt x="0" y="252568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7" name="TextBox 17">
            <a:extLst>
              <a:ext uri="{C183D7F6-B498-43B3-948B-1728B52AA6E4}">
                <adec:decorative xmlns:adec="http://schemas.microsoft.com/office/drawing/2017/decorative" val="1"/>
              </a:ext>
            </a:extLst>
          </p:cNvPr>
          <p:cNvSpPr txBox="1"/>
          <p:nvPr/>
        </p:nvSpPr>
        <p:spPr>
          <a:xfrm>
            <a:off x="7187899" y="6911709"/>
            <a:ext cx="3912203" cy="441325"/>
          </a:xfrm>
          <a:prstGeom prst="rect">
            <a:avLst/>
          </a:prstGeom>
        </p:spPr>
        <p:txBody>
          <a:bodyPr lIns="0" tIns="0" rIns="0" bIns="0" rtlCol="0" anchor="t">
            <a:spAutoFit/>
          </a:bodyPr>
          <a:lstStyle/>
          <a:p>
            <a:pPr algn="ctr">
              <a:lnSpc>
                <a:spcPts val="3499"/>
              </a:lnSpc>
            </a:pPr>
            <a:r>
              <a:rPr lang="en-US" sz="2499">
                <a:solidFill>
                  <a:srgbClr val="212121"/>
                </a:solidFill>
                <a:latin typeface="Poppins"/>
                <a:ea typeface="Poppins"/>
                <a:cs typeface="Poppins"/>
                <a:sym typeface="Poppins"/>
              </a:rPr>
              <a:t>Enabling access</a:t>
            </a:r>
          </a:p>
        </p:txBody>
      </p:sp>
      <p:sp>
        <p:nvSpPr>
          <p:cNvPr id="18" name="TextBox 18">
            <a:extLst>
              <a:ext uri="{C183D7F6-B498-43B3-948B-1728B52AA6E4}">
                <adec:decorative xmlns:adec="http://schemas.microsoft.com/office/drawing/2017/decorative" val="1"/>
              </a:ext>
            </a:extLst>
          </p:cNvPr>
          <p:cNvSpPr txBox="1"/>
          <p:nvPr/>
        </p:nvSpPr>
        <p:spPr>
          <a:xfrm>
            <a:off x="7014319" y="2905391"/>
            <a:ext cx="4118353" cy="4857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ACCESS IS LIMITED</a:t>
            </a:r>
          </a:p>
        </p:txBody>
      </p:sp>
      <p:sp>
        <p:nvSpPr>
          <p:cNvPr id="19" name="Freeform 19">
            <a:extLst>
              <a:ext uri="{C183D7F6-B498-43B3-948B-1728B52AA6E4}">
                <adec:decorative xmlns:adec="http://schemas.microsoft.com/office/drawing/2017/decorative" val="1"/>
              </a:ext>
            </a:extLst>
          </p:cNvPr>
          <p:cNvSpPr/>
          <p:nvPr/>
        </p:nvSpPr>
        <p:spPr>
          <a:xfrm flipH="1">
            <a:off x="3197646" y="3756009"/>
            <a:ext cx="2535728" cy="2535728"/>
          </a:xfrm>
          <a:custGeom>
            <a:avLst/>
            <a:gdLst/>
            <a:ahLst/>
            <a:cxnLst/>
            <a:rect l="l" t="t" r="r" b="b"/>
            <a:pathLst>
              <a:path w="2535728" h="2535728">
                <a:moveTo>
                  <a:pt x="2535729" y="0"/>
                </a:moveTo>
                <a:lnTo>
                  <a:pt x="0" y="0"/>
                </a:lnTo>
                <a:lnTo>
                  <a:pt x="0" y="2535728"/>
                </a:lnTo>
                <a:lnTo>
                  <a:pt x="2535729" y="2535728"/>
                </a:lnTo>
                <a:lnTo>
                  <a:pt x="253572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0" name="TextBox 20">
            <a:extLst>
              <a:ext uri="{C183D7F6-B498-43B3-948B-1728B52AA6E4}">
                <adec:decorative xmlns:adec="http://schemas.microsoft.com/office/drawing/2017/decorative" val="1"/>
              </a:ext>
            </a:extLst>
          </p:cNvPr>
          <p:cNvSpPr txBox="1"/>
          <p:nvPr/>
        </p:nvSpPr>
        <p:spPr>
          <a:xfrm>
            <a:off x="1680809" y="2905391"/>
            <a:ext cx="5927465" cy="4857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SOCIAL IMPACT</a:t>
            </a:r>
          </a:p>
        </p:txBody>
      </p:sp>
      <p:sp>
        <p:nvSpPr>
          <p:cNvPr id="21" name="TextBox 21"/>
          <p:cNvSpPr txBox="1"/>
          <p:nvPr/>
        </p:nvSpPr>
        <p:spPr>
          <a:xfrm>
            <a:off x="3772495" y="8128943"/>
            <a:ext cx="10743009" cy="558165"/>
          </a:xfrm>
          <a:prstGeom prst="rect">
            <a:avLst/>
          </a:prstGeom>
        </p:spPr>
        <p:txBody>
          <a:bodyPr lIns="0" tIns="0" rIns="0" bIns="0" rtlCol="0" anchor="t">
            <a:spAutoFit/>
          </a:bodyPr>
          <a:lstStyle/>
          <a:p>
            <a:pPr algn="ctr">
              <a:lnSpc>
                <a:spcPts val="4409"/>
              </a:lnSpc>
            </a:pPr>
            <a:r>
              <a:rPr lang="en-US" sz="3150" b="1" dirty="0">
                <a:solidFill>
                  <a:srgbClr val="212121"/>
                </a:solidFill>
                <a:latin typeface="Poppins Medium"/>
                <a:ea typeface="Poppins Medium"/>
                <a:cs typeface="Poppins Medium"/>
                <a:sym typeface="Poppins Medium"/>
              </a:rPr>
              <a:t>And you may one day play a role to make an impact!</a:t>
            </a:r>
          </a:p>
        </p:txBody>
      </p:sp>
      <p:sp>
        <p:nvSpPr>
          <p:cNvPr id="22" name="TextBox 22">
            <a:extLst>
              <a:ext uri="{C183D7F6-B498-43B3-948B-1728B52AA6E4}">
                <adec:decorative xmlns:adec="http://schemas.microsoft.com/office/drawing/2017/decorative" val="1"/>
              </a:ext>
            </a:extLst>
          </p:cNvPr>
          <p:cNvSpPr txBox="1"/>
          <p:nvPr/>
        </p:nvSpPr>
        <p:spPr>
          <a:xfrm>
            <a:off x="2509409" y="6911709"/>
            <a:ext cx="3912203" cy="879475"/>
          </a:xfrm>
          <a:prstGeom prst="rect">
            <a:avLst/>
          </a:prstGeom>
        </p:spPr>
        <p:txBody>
          <a:bodyPr lIns="0" tIns="0" rIns="0" bIns="0" rtlCol="0" anchor="t">
            <a:spAutoFit/>
          </a:bodyPr>
          <a:lstStyle/>
          <a:p>
            <a:pPr algn="ctr">
              <a:lnSpc>
                <a:spcPts val="3499"/>
              </a:lnSpc>
            </a:pPr>
            <a:r>
              <a:rPr lang="en-US" sz="2499">
                <a:solidFill>
                  <a:srgbClr val="212121"/>
                </a:solidFill>
                <a:latin typeface="Poppins"/>
                <a:ea typeface="Poppins"/>
                <a:cs typeface="Poppins"/>
                <a:sym typeface="Poppins"/>
              </a:rPr>
              <a:t>Expanding public &amp; policy discourse</a:t>
            </a:r>
          </a:p>
        </p:txBody>
      </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041329">
            <a:off x="5338535" y="-204617"/>
            <a:ext cx="844663" cy="8446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5" name="Freeform 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a:spLocks noGrp="1"/>
          </p:cNvSpPr>
          <p:nvPr>
            <p:ph type="title" idx="4294967295"/>
          </p:nvPr>
        </p:nvSpPr>
        <p:spPr>
          <a:xfrm>
            <a:off x="2416986" y="3844925"/>
            <a:ext cx="14239501" cy="269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PART 2</a:t>
            </a:r>
          </a:p>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212121"/>
                </a:solidFill>
                <a:effectLst/>
                <a:uLnTx/>
                <a:uFillTx/>
                <a:latin typeface="Poppins"/>
                <a:ea typeface="Poppins"/>
                <a:cs typeface="Poppins"/>
                <a:sym typeface="Poppins"/>
              </a:rPr>
              <a:t>GENETICS &amp; HEALTH</a:t>
            </a:r>
          </a:p>
        </p:txBody>
      </p:sp>
      <p:grpSp>
        <p:nvGrpSpPr>
          <p:cNvPr id="7" name="Group 7">
            <a:extLst>
              <a:ext uri="{C183D7F6-B498-43B3-948B-1728B52AA6E4}">
                <adec:decorative xmlns:adec="http://schemas.microsoft.com/office/drawing/2017/decorative" val="1"/>
              </a:ext>
            </a:extLst>
          </p:cNvPr>
          <p:cNvGrpSpPr/>
          <p:nvPr/>
        </p:nvGrpSpPr>
        <p:grpSpPr>
          <a:xfrm rot="-2883651">
            <a:off x="11422342" y="5803521"/>
            <a:ext cx="10468289" cy="104682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a:off x="1028700" y="0"/>
            <a:ext cx="2313016" cy="2846789"/>
            <a:chOff x="0" y="0"/>
            <a:chExt cx="3084022" cy="3795719"/>
          </a:xfrm>
        </p:grpSpPr>
        <p:grpSp>
          <p:nvGrpSpPr>
            <p:cNvPr id="13" name="Group 13"/>
            <p:cNvGrpSpPr/>
            <p:nvPr/>
          </p:nvGrpSpPr>
          <p:grpSpPr>
            <a:xfrm>
              <a:off x="0" y="0"/>
              <a:ext cx="3084022" cy="3795719"/>
              <a:chOff x="0" y="0"/>
              <a:chExt cx="660400" cy="812800"/>
            </a:xfrm>
          </p:grpSpPr>
          <p:sp>
            <p:nvSpPr>
              <p:cNvPr id="14" name="Freeform 1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5" name="TextBox 15"/>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6" name="Freeform 16"/>
            <p:cNvSpPr/>
            <p:nvPr/>
          </p:nvSpPr>
          <p:spPr>
            <a:xfrm>
              <a:off x="321279" y="685202"/>
              <a:ext cx="2441464" cy="2694030"/>
            </a:xfrm>
            <a:custGeom>
              <a:avLst/>
              <a:gdLst/>
              <a:ahLst/>
              <a:cxnLst/>
              <a:rect l="l" t="t" r="r" b="b"/>
              <a:pathLst>
                <a:path w="2441464" h="2694030">
                  <a:moveTo>
                    <a:pt x="0" y="0"/>
                  </a:moveTo>
                  <a:lnTo>
                    <a:pt x="2441464" y="0"/>
                  </a:lnTo>
                  <a:lnTo>
                    <a:pt x="2441464" y="2694030"/>
                  </a:lnTo>
                  <a:lnTo>
                    <a:pt x="0" y="2694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7" name="TextBox 17"/>
          <p:cNvSpPr txBox="1">
            <a:spLocks noGrp="1"/>
          </p:cNvSpPr>
          <p:nvPr>
            <p:ph type="title" idx="4294967295"/>
          </p:nvPr>
        </p:nvSpPr>
        <p:spPr>
          <a:xfrm>
            <a:off x="2808003" y="3321265"/>
            <a:ext cx="12671993"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DO NOW: GENETIC TESTING</a:t>
            </a:r>
          </a:p>
        </p:txBody>
      </p:sp>
      <p:sp>
        <p:nvSpPr>
          <p:cNvPr id="18" name="TextBox 18"/>
          <p:cNvSpPr txBox="1"/>
          <p:nvPr/>
        </p:nvSpPr>
        <p:spPr>
          <a:xfrm>
            <a:off x="2808003" y="4540035"/>
            <a:ext cx="11874940" cy="2492375"/>
          </a:xfrm>
          <a:prstGeom prst="rect">
            <a:avLst/>
          </a:prstGeom>
        </p:spPr>
        <p:txBody>
          <a:bodyPr lIns="0" tIns="0" rIns="0" bIns="0" rtlCol="0" anchor="t">
            <a:spAutoFit/>
          </a:bodyPr>
          <a:lstStyle/>
          <a:p>
            <a:pPr marL="755651" lvl="1" indent="-377825" algn="l">
              <a:lnSpc>
                <a:spcPts val="4900"/>
              </a:lnSpc>
              <a:buFont typeface="Arial"/>
              <a:buChar char="•"/>
            </a:pPr>
            <a:r>
              <a:rPr lang="en-US" sz="3500" dirty="0">
                <a:solidFill>
                  <a:srgbClr val="212121"/>
                </a:solidFill>
                <a:latin typeface="Poppins"/>
                <a:ea typeface="Poppins"/>
                <a:cs typeface="Poppins"/>
                <a:sym typeface="Poppins"/>
              </a:rPr>
              <a:t>What can you learn from taking a genetic test?</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What are the potential benefits of knowing your genetic information?</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What are the possible downsides to knowing?</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TextBox 14"/>
          <p:cNvSpPr txBox="1"/>
          <p:nvPr/>
        </p:nvSpPr>
        <p:spPr>
          <a:xfrm>
            <a:off x="1028700" y="5695088"/>
            <a:ext cx="10250078"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2" name="TextBox 12"/>
          <p:cNvSpPr txBox="1">
            <a:spLocks noGrp="1"/>
          </p:cNvSpPr>
          <p:nvPr>
            <p:ph type="title" idx="4294967295"/>
          </p:nvPr>
        </p:nvSpPr>
        <p:spPr>
          <a:xfrm>
            <a:off x="1028700" y="6190388"/>
            <a:ext cx="8115300" cy="1945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TESTING</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FOR HEALTH</a:t>
            </a:r>
          </a:p>
        </p:txBody>
      </p:sp>
      <p:sp>
        <p:nvSpPr>
          <p:cNvPr id="13" name="TextBox 13"/>
          <p:cNvSpPr txBox="1"/>
          <p:nvPr/>
        </p:nvSpPr>
        <p:spPr>
          <a:xfrm>
            <a:off x="10246314" y="4289425"/>
            <a:ext cx="7012986" cy="4968875"/>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Genetic tests can:</a:t>
            </a:r>
          </a:p>
          <a:p>
            <a:pPr marL="755651" lvl="1" indent="-377825" algn="l">
              <a:lnSpc>
                <a:spcPts val="4900"/>
              </a:lnSpc>
              <a:buFont typeface="Arial"/>
              <a:buChar char="•"/>
            </a:pPr>
            <a:r>
              <a:rPr lang="en-US" sz="3500">
                <a:solidFill>
                  <a:srgbClr val="212121"/>
                </a:solidFill>
                <a:latin typeface="Poppins"/>
                <a:ea typeface="Poppins"/>
                <a:cs typeface="Poppins"/>
                <a:sym typeface="Poppins"/>
              </a:rPr>
              <a:t>Reveal whether an illness is genetic</a:t>
            </a:r>
          </a:p>
          <a:p>
            <a:pPr marL="755651" lvl="1" indent="-377825" algn="l">
              <a:lnSpc>
                <a:spcPts val="4900"/>
              </a:lnSpc>
              <a:buFont typeface="Arial"/>
              <a:buChar char="•"/>
            </a:pPr>
            <a:r>
              <a:rPr lang="en-US" sz="3500">
                <a:solidFill>
                  <a:srgbClr val="212121"/>
                </a:solidFill>
                <a:latin typeface="Poppins"/>
                <a:ea typeface="Poppins"/>
                <a:cs typeface="Poppins"/>
                <a:sym typeface="Poppins"/>
              </a:rPr>
              <a:t>Identify future health risks </a:t>
            </a:r>
          </a:p>
          <a:p>
            <a:pPr marL="755651" lvl="1" indent="-377825" algn="l">
              <a:lnSpc>
                <a:spcPts val="4900"/>
              </a:lnSpc>
              <a:buFont typeface="Arial"/>
              <a:buChar char="•"/>
            </a:pPr>
            <a:r>
              <a:rPr lang="en-US" sz="3500">
                <a:solidFill>
                  <a:srgbClr val="212121"/>
                </a:solidFill>
                <a:latin typeface="Poppins"/>
                <a:ea typeface="Poppins"/>
                <a:cs typeface="Poppins"/>
                <a:sym typeface="Poppins"/>
              </a:rPr>
              <a:t>Provide information about medication responses</a:t>
            </a:r>
          </a:p>
          <a:p>
            <a:pPr marL="755651" lvl="1" indent="-377825" algn="l">
              <a:lnSpc>
                <a:spcPts val="4900"/>
              </a:lnSpc>
              <a:buFont typeface="Arial"/>
              <a:buChar char="•"/>
            </a:pPr>
            <a:r>
              <a:rPr lang="en-US" sz="3500">
                <a:solidFill>
                  <a:srgbClr val="212121"/>
                </a:solidFill>
                <a:latin typeface="Poppins"/>
                <a:ea typeface="Poppins"/>
                <a:cs typeface="Poppins"/>
                <a:sym typeface="Poppins"/>
              </a:rPr>
              <a:t>Reveal information about futu</a:t>
            </a:r>
            <a:r>
              <a:rPr lang="en-US" sz="3500" u="none">
                <a:solidFill>
                  <a:srgbClr val="212121"/>
                </a:solidFill>
                <a:latin typeface="Poppins"/>
                <a:ea typeface="Poppins"/>
                <a:cs typeface="Poppins"/>
                <a:sym typeface="Poppins"/>
              </a:rPr>
              <a:t>re </a:t>
            </a:r>
            <a:r>
              <a:rPr lang="en-US" sz="3500">
                <a:solidFill>
                  <a:srgbClr val="212121"/>
                </a:solidFill>
                <a:latin typeface="Poppins"/>
                <a:ea typeface="Poppins"/>
                <a:cs typeface="Poppins"/>
                <a:sym typeface="Poppins"/>
              </a:rPr>
              <a:t>generations</a:t>
            </a:r>
          </a:p>
        </p:txBody>
      </p:sp>
      <p:sp>
        <p:nvSpPr>
          <p:cNvPr id="15" name="Freeform 15">
            <a:extLst>
              <a:ext uri="{C183D7F6-B498-43B3-948B-1728B52AA6E4}">
                <adec:decorative xmlns:adec="http://schemas.microsoft.com/office/drawing/2017/decorative" val="1"/>
              </a:ext>
            </a:extLst>
          </p:cNvPr>
          <p:cNvSpPr/>
          <p:nvPr/>
        </p:nvSpPr>
        <p:spPr>
          <a:xfrm>
            <a:off x="12288282" y="1028700"/>
            <a:ext cx="2929049" cy="2929049"/>
          </a:xfrm>
          <a:custGeom>
            <a:avLst/>
            <a:gdLst/>
            <a:ahLst/>
            <a:cxnLst/>
            <a:rect l="l" t="t" r="r" b="b"/>
            <a:pathLst>
              <a:path w="2929049" h="2929049">
                <a:moveTo>
                  <a:pt x="0" y="0"/>
                </a:moveTo>
                <a:lnTo>
                  <a:pt x="2929049" y="0"/>
                </a:lnTo>
                <a:lnTo>
                  <a:pt x="2929049" y="2929049"/>
                </a:lnTo>
                <a:lnTo>
                  <a:pt x="0" y="292904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90020" y="2621508"/>
            <a:ext cx="9401486" cy="7665492"/>
            <a:chOff x="0" y="0"/>
            <a:chExt cx="2503298" cy="2041061"/>
          </a:xfrm>
        </p:grpSpPr>
        <p:sp>
          <p:nvSpPr>
            <p:cNvPr id="4" name="Freeform 4"/>
            <p:cNvSpPr/>
            <p:nvPr/>
          </p:nvSpPr>
          <p:spPr>
            <a:xfrm>
              <a:off x="0" y="0"/>
              <a:ext cx="2503298" cy="2041061"/>
            </a:xfrm>
            <a:custGeom>
              <a:avLst/>
              <a:gdLst/>
              <a:ahLst/>
              <a:cxnLst/>
              <a:rect l="l" t="t" r="r" b="b"/>
              <a:pathLst>
                <a:path w="2503298" h="2041061">
                  <a:moveTo>
                    <a:pt x="0" y="0"/>
                  </a:moveTo>
                  <a:lnTo>
                    <a:pt x="2503298" y="0"/>
                  </a:lnTo>
                  <a:lnTo>
                    <a:pt x="2503298" y="2041061"/>
                  </a:lnTo>
                  <a:lnTo>
                    <a:pt x="0" y="2041061"/>
                  </a:lnTo>
                  <a:close/>
                </a:path>
              </a:pathLst>
            </a:custGeom>
            <a:solidFill>
              <a:srgbClr val="C6EAFA"/>
            </a:solidFill>
          </p:spPr>
          <p:txBody>
            <a:bodyPr/>
            <a:lstStyle/>
            <a:p>
              <a:endParaRPr lang="en-US"/>
            </a:p>
          </p:txBody>
        </p:sp>
        <p:sp>
          <p:nvSpPr>
            <p:cNvPr id="5" name="TextBox 5"/>
            <p:cNvSpPr txBox="1"/>
            <p:nvPr/>
          </p:nvSpPr>
          <p:spPr>
            <a:xfrm>
              <a:off x="0" y="-66675"/>
              <a:ext cx="2503298" cy="2107736"/>
            </a:xfrm>
            <a:prstGeom prst="rect">
              <a:avLst/>
            </a:prstGeom>
          </p:spPr>
          <p:txBody>
            <a:bodyPr lIns="38100" tIns="38100" rIns="38100" bIns="38100" rtlCol="0" anchor="ctr"/>
            <a:lstStyle/>
            <a:p>
              <a:pPr algn="ctr">
                <a:lnSpc>
                  <a:spcPts val="4900"/>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5400000">
            <a:off x="3347062" y="-1668532"/>
            <a:ext cx="108760" cy="10708349"/>
            <a:chOff x="0" y="0"/>
            <a:chExt cx="28959" cy="2851271"/>
          </a:xfrm>
        </p:grpSpPr>
        <p:sp>
          <p:nvSpPr>
            <p:cNvPr id="7" name="Freeform 7"/>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8" name="TextBox 8"/>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13503208" y="-681926"/>
            <a:ext cx="108760" cy="8735136"/>
            <a:chOff x="0" y="0"/>
            <a:chExt cx="28959" cy="2325871"/>
          </a:xfrm>
        </p:grpSpPr>
        <p:sp>
          <p:nvSpPr>
            <p:cNvPr id="10" name="Freeform 10"/>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1" name="TextBox 11"/>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rot="3267357">
            <a:off x="13689538" y="-4217622"/>
            <a:ext cx="5162748" cy="5366649"/>
            <a:chOff x="0" y="0"/>
            <a:chExt cx="781918" cy="812800"/>
          </a:xfrm>
        </p:grpSpPr>
        <p:sp>
          <p:nvSpPr>
            <p:cNvPr id="13" name="Freeform 13"/>
            <p:cNvSpPr/>
            <p:nvPr/>
          </p:nvSpPr>
          <p:spPr>
            <a:xfrm>
              <a:off x="0" y="0"/>
              <a:ext cx="781918" cy="812800"/>
            </a:xfrm>
            <a:custGeom>
              <a:avLst/>
              <a:gdLst/>
              <a:ahLst/>
              <a:cxnLst/>
              <a:rect l="l" t="t" r="r" b="b"/>
              <a:pathLst>
                <a:path w="781918" h="812800">
                  <a:moveTo>
                    <a:pt x="390959" y="0"/>
                  </a:moveTo>
                  <a:cubicBezTo>
                    <a:pt x="175038" y="0"/>
                    <a:pt x="0" y="181951"/>
                    <a:pt x="0" y="406400"/>
                  </a:cubicBezTo>
                  <a:cubicBezTo>
                    <a:pt x="0" y="630849"/>
                    <a:pt x="175038" y="812800"/>
                    <a:pt x="390959" y="812800"/>
                  </a:cubicBezTo>
                  <a:cubicBezTo>
                    <a:pt x="606880" y="812800"/>
                    <a:pt x="781918" y="630849"/>
                    <a:pt x="781918" y="406400"/>
                  </a:cubicBezTo>
                  <a:cubicBezTo>
                    <a:pt x="781918" y="181951"/>
                    <a:pt x="606880" y="0"/>
                    <a:pt x="390959"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3305" y="38100"/>
              <a:ext cx="635309" cy="698500"/>
            </a:xfrm>
            <a:prstGeom prst="rect">
              <a:avLst/>
            </a:prstGeom>
          </p:spPr>
          <p:txBody>
            <a:bodyPr lIns="46919" tIns="46919" rIns="46919" bIns="46919" rtlCol="0" anchor="ctr"/>
            <a:lstStyle/>
            <a:p>
              <a:pPr algn="ctr">
                <a:lnSpc>
                  <a:spcPts val="2456"/>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25" name="TextBox 25"/>
          <p:cNvSpPr txBox="1">
            <a:spLocks noGrp="1"/>
          </p:cNvSpPr>
          <p:nvPr>
            <p:ph type="title" idx="4294967295"/>
          </p:nvPr>
        </p:nvSpPr>
        <p:spPr>
          <a:xfrm>
            <a:off x="45586" y="1095375"/>
            <a:ext cx="18242414"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 NOT ALL THE SAME</a:t>
            </a:r>
          </a:p>
        </p:txBody>
      </p:sp>
      <p:sp>
        <p:nvSpPr>
          <p:cNvPr id="22" name="TextBox 22"/>
          <p:cNvSpPr txBox="1"/>
          <p:nvPr/>
        </p:nvSpPr>
        <p:spPr>
          <a:xfrm>
            <a:off x="2023184" y="3053413"/>
            <a:ext cx="5609355" cy="498475"/>
          </a:xfrm>
          <a:prstGeom prst="rect">
            <a:avLst/>
          </a:prstGeom>
        </p:spPr>
        <p:txBody>
          <a:bodyPr lIns="0" tIns="0" rIns="0" bIns="0" rtlCol="0" anchor="t">
            <a:spAutoFit/>
          </a:bodyPr>
          <a:lstStyle/>
          <a:p>
            <a:pPr algn="ctr">
              <a:lnSpc>
                <a:spcPts val="3500"/>
              </a:lnSpc>
            </a:pPr>
            <a:r>
              <a:rPr lang="en-US" sz="3500" b="1" dirty="0">
                <a:solidFill>
                  <a:srgbClr val="212121"/>
                </a:solidFill>
                <a:latin typeface="Poppins Bold"/>
                <a:ea typeface="Poppins Bold"/>
                <a:cs typeface="Poppins Bold"/>
                <a:sym typeface="Poppins Bold"/>
              </a:rPr>
              <a:t>CLINICAL TESTS</a:t>
            </a:r>
          </a:p>
        </p:txBody>
      </p:sp>
      <p:sp>
        <p:nvSpPr>
          <p:cNvPr id="21" name="TextBox 21"/>
          <p:cNvSpPr txBox="1"/>
          <p:nvPr/>
        </p:nvSpPr>
        <p:spPr>
          <a:xfrm>
            <a:off x="1074720" y="4286900"/>
            <a:ext cx="7506284" cy="4257675"/>
          </a:xfrm>
          <a:prstGeom prst="rect">
            <a:avLst/>
          </a:prstGeom>
        </p:spPr>
        <p:txBody>
          <a:bodyPr lIns="0" tIns="0" rIns="0" bIns="0" rtlCol="0" anchor="t">
            <a:spAutoFit/>
          </a:bodyPr>
          <a:lstStyle/>
          <a:p>
            <a:pPr marL="647700" lvl="1" indent="-323850" algn="l">
              <a:lnSpc>
                <a:spcPts val="4200"/>
              </a:lnSpc>
              <a:buFont typeface="Arial"/>
              <a:buChar char="•"/>
            </a:pPr>
            <a:r>
              <a:rPr lang="en-US" sz="3000" dirty="0">
                <a:solidFill>
                  <a:srgbClr val="212121"/>
                </a:solidFill>
                <a:latin typeface="Poppins"/>
                <a:ea typeface="Poppins"/>
                <a:cs typeface="Poppins"/>
                <a:sym typeface="Poppins"/>
              </a:rPr>
              <a:t>Require a medical referral</a:t>
            </a:r>
          </a:p>
          <a:p>
            <a:pPr algn="l">
              <a:lnSpc>
                <a:spcPts val="1399"/>
              </a:lnSpc>
            </a:pPr>
            <a:endParaRPr lang="en-US" sz="3000" dirty="0">
              <a:solidFill>
                <a:srgbClr val="212121"/>
              </a:solidFill>
              <a:latin typeface="Poppins"/>
              <a:ea typeface="Poppins"/>
              <a:cs typeface="Poppins"/>
              <a:sym typeface="Poppins"/>
            </a:endParaRPr>
          </a:p>
          <a:p>
            <a:pPr marL="647700" lvl="1" indent="-323850" algn="l">
              <a:lnSpc>
                <a:spcPts val="4200"/>
              </a:lnSpc>
              <a:buFont typeface="Arial"/>
              <a:buChar char="•"/>
            </a:pPr>
            <a:r>
              <a:rPr lang="en-US" sz="3000" dirty="0">
                <a:solidFill>
                  <a:srgbClr val="212121"/>
                </a:solidFill>
                <a:latin typeface="Poppins"/>
                <a:ea typeface="Poppins"/>
                <a:cs typeface="Poppins"/>
                <a:sym typeface="Poppins"/>
              </a:rPr>
              <a:t>Require the participation of a medical professional, such as a genetic counselor</a:t>
            </a:r>
          </a:p>
          <a:p>
            <a:pPr algn="l">
              <a:lnSpc>
                <a:spcPts val="1399"/>
              </a:lnSpc>
            </a:pPr>
            <a:endParaRPr lang="en-US" sz="3000" dirty="0">
              <a:solidFill>
                <a:srgbClr val="212121"/>
              </a:solidFill>
              <a:latin typeface="Poppins"/>
              <a:ea typeface="Poppins"/>
              <a:cs typeface="Poppins"/>
              <a:sym typeface="Poppins"/>
            </a:endParaRPr>
          </a:p>
          <a:p>
            <a:pPr marL="647700" lvl="1" indent="-323850" algn="l">
              <a:lnSpc>
                <a:spcPts val="4200"/>
              </a:lnSpc>
              <a:buFont typeface="Arial"/>
              <a:buChar char="•"/>
            </a:pPr>
            <a:r>
              <a:rPr lang="en-US" sz="3000" dirty="0">
                <a:solidFill>
                  <a:srgbClr val="212121"/>
                </a:solidFill>
                <a:latin typeface="Poppins"/>
                <a:ea typeface="Poppins"/>
                <a:cs typeface="Poppins"/>
                <a:sym typeface="Poppins"/>
              </a:rPr>
              <a:t>Range in price; may be covered by insurance</a:t>
            </a:r>
          </a:p>
          <a:p>
            <a:pPr algn="l">
              <a:lnSpc>
                <a:spcPts val="1399"/>
              </a:lnSpc>
            </a:pPr>
            <a:endParaRPr lang="en-US" sz="3000" dirty="0">
              <a:solidFill>
                <a:srgbClr val="212121"/>
              </a:solidFill>
              <a:latin typeface="Poppins"/>
              <a:ea typeface="Poppins"/>
              <a:cs typeface="Poppins"/>
              <a:sym typeface="Poppins"/>
            </a:endParaRPr>
          </a:p>
          <a:p>
            <a:pPr marL="647700" lvl="1" indent="-323850" algn="l">
              <a:lnSpc>
                <a:spcPts val="4200"/>
              </a:lnSpc>
              <a:buFont typeface="Arial"/>
              <a:buChar char="•"/>
            </a:pPr>
            <a:r>
              <a:rPr lang="en-US" sz="3000" dirty="0">
                <a:solidFill>
                  <a:srgbClr val="212121"/>
                </a:solidFill>
                <a:latin typeface="Poppins"/>
                <a:ea typeface="Poppins"/>
                <a:cs typeface="Poppins"/>
                <a:sym typeface="Poppins"/>
              </a:rPr>
              <a:t>Typically require a blood sample</a:t>
            </a:r>
          </a:p>
        </p:txBody>
      </p:sp>
      <p:sp>
        <p:nvSpPr>
          <p:cNvPr id="23" name="TextBox 23">
            <a:extLst>
              <a:ext uri="{C183D7F6-B498-43B3-948B-1728B52AA6E4}">
                <adec:decorative xmlns:adec="http://schemas.microsoft.com/office/drawing/2017/decorative" val="1"/>
              </a:ext>
            </a:extLst>
          </p:cNvPr>
          <p:cNvSpPr txBox="1"/>
          <p:nvPr/>
        </p:nvSpPr>
        <p:spPr>
          <a:xfrm>
            <a:off x="9921254" y="4286900"/>
            <a:ext cx="7384065" cy="49625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Available for purchase online or in retail stores</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Does not usually come with the support of a genetics professional</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Often priced in the $50-200 range</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Typically require a spit sample or cheek swab</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Limited analysis</a:t>
            </a:r>
          </a:p>
        </p:txBody>
      </p:sp>
      <p:sp>
        <p:nvSpPr>
          <p:cNvPr id="24" name="TextBox 24">
            <a:extLst>
              <a:ext uri="{C183D7F6-B498-43B3-948B-1728B52AA6E4}">
                <adec:decorative xmlns:adec="http://schemas.microsoft.com/office/drawing/2017/decorative" val="1"/>
              </a:ext>
            </a:extLst>
          </p:cNvPr>
          <p:cNvSpPr txBox="1"/>
          <p:nvPr/>
        </p:nvSpPr>
        <p:spPr>
          <a:xfrm>
            <a:off x="10256745" y="3053413"/>
            <a:ext cx="6713084" cy="498475"/>
          </a:xfrm>
          <a:prstGeom prst="rect">
            <a:avLst/>
          </a:prstGeom>
        </p:spPr>
        <p:txBody>
          <a:bodyPr lIns="0" tIns="0" rIns="0" bIns="0" rtlCol="0" anchor="t">
            <a:spAutoFit/>
          </a:bodyPr>
          <a:lstStyle/>
          <a:p>
            <a:pPr algn="ctr">
              <a:lnSpc>
                <a:spcPts val="3500"/>
              </a:lnSpc>
            </a:pPr>
            <a:r>
              <a:rPr lang="en-US" sz="3500" b="1">
                <a:solidFill>
                  <a:srgbClr val="212121">
                    <a:alpha val="49804"/>
                  </a:srgbClr>
                </a:solidFill>
                <a:latin typeface="Poppins Bold"/>
                <a:ea typeface="Poppins Bold"/>
                <a:cs typeface="Poppins Bold"/>
                <a:sym typeface="Poppins Bold"/>
              </a:rPr>
              <a:t>DIRECT-TO-CONSUMER TESTS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90020" y="2621508"/>
            <a:ext cx="9401486" cy="7665492"/>
            <a:chOff x="0" y="0"/>
            <a:chExt cx="2503298" cy="2041061"/>
          </a:xfrm>
        </p:grpSpPr>
        <p:sp>
          <p:nvSpPr>
            <p:cNvPr id="4" name="Freeform 4"/>
            <p:cNvSpPr/>
            <p:nvPr/>
          </p:nvSpPr>
          <p:spPr>
            <a:xfrm>
              <a:off x="0" y="0"/>
              <a:ext cx="2503298" cy="2041061"/>
            </a:xfrm>
            <a:custGeom>
              <a:avLst/>
              <a:gdLst/>
              <a:ahLst/>
              <a:cxnLst/>
              <a:rect l="l" t="t" r="r" b="b"/>
              <a:pathLst>
                <a:path w="2503298" h="2041061">
                  <a:moveTo>
                    <a:pt x="0" y="0"/>
                  </a:moveTo>
                  <a:lnTo>
                    <a:pt x="2503298" y="0"/>
                  </a:lnTo>
                  <a:lnTo>
                    <a:pt x="2503298" y="2041061"/>
                  </a:lnTo>
                  <a:lnTo>
                    <a:pt x="0" y="2041061"/>
                  </a:lnTo>
                  <a:close/>
                </a:path>
              </a:pathLst>
            </a:custGeom>
            <a:solidFill>
              <a:srgbClr val="C6EAFA"/>
            </a:solidFill>
          </p:spPr>
          <p:txBody>
            <a:bodyPr/>
            <a:lstStyle/>
            <a:p>
              <a:endParaRPr lang="en-US"/>
            </a:p>
          </p:txBody>
        </p:sp>
        <p:sp>
          <p:nvSpPr>
            <p:cNvPr id="5" name="TextBox 5"/>
            <p:cNvSpPr txBox="1"/>
            <p:nvPr/>
          </p:nvSpPr>
          <p:spPr>
            <a:xfrm>
              <a:off x="0" y="-66675"/>
              <a:ext cx="2503298" cy="2107736"/>
            </a:xfrm>
            <a:prstGeom prst="rect">
              <a:avLst/>
            </a:prstGeom>
          </p:spPr>
          <p:txBody>
            <a:bodyPr lIns="38100" tIns="38100" rIns="38100" bIns="38100" rtlCol="0" anchor="ctr"/>
            <a:lstStyle/>
            <a:p>
              <a:pPr algn="ctr">
                <a:lnSpc>
                  <a:spcPts val="4900"/>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5400000">
            <a:off x="3347062" y="-1668532"/>
            <a:ext cx="108760" cy="10708349"/>
            <a:chOff x="0" y="0"/>
            <a:chExt cx="28959" cy="2851271"/>
          </a:xfrm>
        </p:grpSpPr>
        <p:sp>
          <p:nvSpPr>
            <p:cNvPr id="7" name="Freeform 7"/>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8" name="TextBox 8"/>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13503208" y="-681926"/>
            <a:ext cx="108760" cy="8735136"/>
            <a:chOff x="0" y="0"/>
            <a:chExt cx="28959" cy="2325871"/>
          </a:xfrm>
        </p:grpSpPr>
        <p:sp>
          <p:nvSpPr>
            <p:cNvPr id="10" name="Freeform 10"/>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1" name="TextBox 11"/>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rot="3267357">
            <a:off x="13689538" y="-4217622"/>
            <a:ext cx="5162748" cy="5366649"/>
            <a:chOff x="0" y="0"/>
            <a:chExt cx="781918" cy="812800"/>
          </a:xfrm>
        </p:grpSpPr>
        <p:sp>
          <p:nvSpPr>
            <p:cNvPr id="13" name="Freeform 13"/>
            <p:cNvSpPr/>
            <p:nvPr/>
          </p:nvSpPr>
          <p:spPr>
            <a:xfrm>
              <a:off x="0" y="0"/>
              <a:ext cx="781918" cy="812800"/>
            </a:xfrm>
            <a:custGeom>
              <a:avLst/>
              <a:gdLst/>
              <a:ahLst/>
              <a:cxnLst/>
              <a:rect l="l" t="t" r="r" b="b"/>
              <a:pathLst>
                <a:path w="781918" h="812800">
                  <a:moveTo>
                    <a:pt x="390959" y="0"/>
                  </a:moveTo>
                  <a:cubicBezTo>
                    <a:pt x="175038" y="0"/>
                    <a:pt x="0" y="181951"/>
                    <a:pt x="0" y="406400"/>
                  </a:cubicBezTo>
                  <a:cubicBezTo>
                    <a:pt x="0" y="630849"/>
                    <a:pt x="175038" y="812800"/>
                    <a:pt x="390959" y="812800"/>
                  </a:cubicBezTo>
                  <a:cubicBezTo>
                    <a:pt x="606880" y="812800"/>
                    <a:pt x="781918" y="630849"/>
                    <a:pt x="781918" y="406400"/>
                  </a:cubicBezTo>
                  <a:cubicBezTo>
                    <a:pt x="781918" y="181951"/>
                    <a:pt x="606880" y="0"/>
                    <a:pt x="390959"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3305" y="38100"/>
              <a:ext cx="635309" cy="698500"/>
            </a:xfrm>
            <a:prstGeom prst="rect">
              <a:avLst/>
            </a:prstGeom>
          </p:spPr>
          <p:txBody>
            <a:bodyPr lIns="46919" tIns="46919" rIns="46919" bIns="46919" rtlCol="0" anchor="ctr"/>
            <a:lstStyle/>
            <a:p>
              <a:pPr algn="ctr">
                <a:lnSpc>
                  <a:spcPts val="2456"/>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21" name="TextBox 21">
            <a:extLst>
              <a:ext uri="{C183D7F6-B498-43B3-948B-1728B52AA6E4}">
                <adec:decorative xmlns:adec="http://schemas.microsoft.com/office/drawing/2017/decorative" val="1"/>
              </a:ext>
            </a:extLst>
          </p:cNvPr>
          <p:cNvSpPr txBox="1"/>
          <p:nvPr/>
        </p:nvSpPr>
        <p:spPr>
          <a:xfrm>
            <a:off x="1074720" y="4286900"/>
            <a:ext cx="7506284" cy="42576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Require a medical referral</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Require the participation of a medical professional, such as a genetic counselor</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Range in price; may be covered by insurance</a:t>
            </a:r>
          </a:p>
          <a:p>
            <a:pPr algn="l">
              <a:lnSpc>
                <a:spcPts val="1399"/>
              </a:lnSpc>
            </a:pPr>
            <a:endParaRPr lang="en-US" sz="3000">
              <a:solidFill>
                <a:srgbClr val="212121">
                  <a:alpha val="49804"/>
                </a:srgbClr>
              </a:solidFill>
              <a:latin typeface="Poppins"/>
              <a:ea typeface="Poppins"/>
              <a:cs typeface="Poppins"/>
              <a:sym typeface="Poppins"/>
            </a:endParaRPr>
          </a:p>
          <a:p>
            <a:pPr marL="647700" lvl="1" indent="-323850" algn="l">
              <a:lnSpc>
                <a:spcPts val="4200"/>
              </a:lnSpc>
              <a:buFont typeface="Arial"/>
              <a:buChar char="•"/>
            </a:pPr>
            <a:r>
              <a:rPr lang="en-US" sz="3000">
                <a:solidFill>
                  <a:srgbClr val="212121">
                    <a:alpha val="49804"/>
                  </a:srgbClr>
                </a:solidFill>
                <a:latin typeface="Poppins"/>
                <a:ea typeface="Poppins"/>
                <a:cs typeface="Poppins"/>
                <a:sym typeface="Poppins"/>
              </a:rPr>
              <a:t>Typically require a blood sample</a:t>
            </a:r>
          </a:p>
        </p:txBody>
      </p:sp>
      <p:sp>
        <p:nvSpPr>
          <p:cNvPr id="22" name="TextBox 22">
            <a:extLst>
              <a:ext uri="{C183D7F6-B498-43B3-948B-1728B52AA6E4}">
                <adec:decorative xmlns:adec="http://schemas.microsoft.com/office/drawing/2017/decorative" val="1"/>
              </a:ext>
            </a:extLst>
          </p:cNvPr>
          <p:cNvSpPr txBox="1"/>
          <p:nvPr/>
        </p:nvSpPr>
        <p:spPr>
          <a:xfrm>
            <a:off x="2023184" y="3053413"/>
            <a:ext cx="5609355" cy="498475"/>
          </a:xfrm>
          <a:prstGeom prst="rect">
            <a:avLst/>
          </a:prstGeom>
        </p:spPr>
        <p:txBody>
          <a:bodyPr lIns="0" tIns="0" rIns="0" bIns="0" rtlCol="0" anchor="t">
            <a:spAutoFit/>
          </a:bodyPr>
          <a:lstStyle/>
          <a:p>
            <a:pPr algn="ctr">
              <a:lnSpc>
                <a:spcPts val="3500"/>
              </a:lnSpc>
            </a:pPr>
            <a:r>
              <a:rPr lang="en-US" sz="3500" b="1">
                <a:solidFill>
                  <a:srgbClr val="212121">
                    <a:alpha val="49804"/>
                  </a:srgbClr>
                </a:solidFill>
                <a:latin typeface="Poppins Bold"/>
                <a:ea typeface="Poppins Bold"/>
                <a:cs typeface="Poppins Bold"/>
                <a:sym typeface="Poppins Bold"/>
              </a:rPr>
              <a:t>CLINICAL TESTS</a:t>
            </a:r>
          </a:p>
        </p:txBody>
      </p:sp>
      <p:sp>
        <p:nvSpPr>
          <p:cNvPr id="24" name="TextBox 24"/>
          <p:cNvSpPr txBox="1"/>
          <p:nvPr/>
        </p:nvSpPr>
        <p:spPr>
          <a:xfrm>
            <a:off x="10256745" y="3053413"/>
            <a:ext cx="6713084" cy="498475"/>
          </a:xfrm>
          <a:prstGeom prst="rect">
            <a:avLst/>
          </a:prstGeom>
        </p:spPr>
        <p:txBody>
          <a:bodyPr lIns="0" tIns="0" rIns="0" bIns="0" rtlCol="0" anchor="t">
            <a:spAutoFit/>
          </a:bodyPr>
          <a:lstStyle/>
          <a:p>
            <a:pPr algn="ctr">
              <a:lnSpc>
                <a:spcPts val="3500"/>
              </a:lnSpc>
            </a:pPr>
            <a:r>
              <a:rPr lang="en-US" sz="3500" b="1">
                <a:solidFill>
                  <a:srgbClr val="212121"/>
                </a:solidFill>
                <a:latin typeface="Poppins Bold"/>
                <a:ea typeface="Poppins Bold"/>
                <a:cs typeface="Poppins Bold"/>
                <a:sym typeface="Poppins Bold"/>
              </a:rPr>
              <a:t>DIRECT-TO-CONSUMER TESTS</a:t>
            </a:r>
          </a:p>
        </p:txBody>
      </p:sp>
      <p:sp>
        <p:nvSpPr>
          <p:cNvPr id="23" name="TextBox 23"/>
          <p:cNvSpPr txBox="1"/>
          <p:nvPr/>
        </p:nvSpPr>
        <p:spPr>
          <a:xfrm>
            <a:off x="9921254" y="4286900"/>
            <a:ext cx="7384065" cy="496252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12121"/>
                </a:solidFill>
                <a:latin typeface="Poppins"/>
                <a:ea typeface="Poppins"/>
                <a:cs typeface="Poppins"/>
                <a:sym typeface="Poppins"/>
              </a:rPr>
              <a:t>Available for purchase online or in retail stores</a:t>
            </a:r>
          </a:p>
          <a:p>
            <a:pPr algn="l">
              <a:lnSpc>
                <a:spcPts val="1399"/>
              </a:lnSpc>
            </a:pPr>
            <a:endParaRPr lang="en-US" sz="3000">
              <a:solidFill>
                <a:srgbClr val="212121"/>
              </a:solidFill>
              <a:latin typeface="Poppins"/>
              <a:ea typeface="Poppins"/>
              <a:cs typeface="Poppins"/>
              <a:sym typeface="Poppins"/>
            </a:endParaRPr>
          </a:p>
          <a:p>
            <a:pPr marL="647700" lvl="1" indent="-323850" algn="l">
              <a:lnSpc>
                <a:spcPts val="4200"/>
              </a:lnSpc>
              <a:buFont typeface="Arial"/>
              <a:buChar char="•"/>
            </a:pPr>
            <a:r>
              <a:rPr lang="en-US" sz="3000">
                <a:solidFill>
                  <a:srgbClr val="212121"/>
                </a:solidFill>
                <a:latin typeface="Poppins"/>
                <a:ea typeface="Poppins"/>
                <a:cs typeface="Poppins"/>
                <a:sym typeface="Poppins"/>
              </a:rPr>
              <a:t>Does not usually come with the support of a genetics professional</a:t>
            </a:r>
          </a:p>
          <a:p>
            <a:pPr algn="l">
              <a:lnSpc>
                <a:spcPts val="1399"/>
              </a:lnSpc>
            </a:pPr>
            <a:endParaRPr lang="en-US" sz="3000">
              <a:solidFill>
                <a:srgbClr val="212121"/>
              </a:solidFill>
              <a:latin typeface="Poppins"/>
              <a:ea typeface="Poppins"/>
              <a:cs typeface="Poppins"/>
              <a:sym typeface="Poppins"/>
            </a:endParaRPr>
          </a:p>
          <a:p>
            <a:pPr marL="647700" lvl="1" indent="-323850" algn="l">
              <a:lnSpc>
                <a:spcPts val="4200"/>
              </a:lnSpc>
              <a:buFont typeface="Arial"/>
              <a:buChar char="•"/>
            </a:pPr>
            <a:r>
              <a:rPr lang="en-US" sz="3000">
                <a:solidFill>
                  <a:srgbClr val="212121"/>
                </a:solidFill>
                <a:latin typeface="Poppins"/>
                <a:ea typeface="Poppins"/>
                <a:cs typeface="Poppins"/>
                <a:sym typeface="Poppins"/>
              </a:rPr>
              <a:t>Often priced in the $50-200 range</a:t>
            </a:r>
          </a:p>
          <a:p>
            <a:pPr algn="l">
              <a:lnSpc>
                <a:spcPts val="1399"/>
              </a:lnSpc>
            </a:pPr>
            <a:endParaRPr lang="en-US" sz="3000">
              <a:solidFill>
                <a:srgbClr val="212121"/>
              </a:solidFill>
              <a:latin typeface="Poppins"/>
              <a:ea typeface="Poppins"/>
              <a:cs typeface="Poppins"/>
              <a:sym typeface="Poppins"/>
            </a:endParaRPr>
          </a:p>
          <a:p>
            <a:pPr marL="647700" lvl="1" indent="-323850" algn="l">
              <a:lnSpc>
                <a:spcPts val="4200"/>
              </a:lnSpc>
              <a:buFont typeface="Arial"/>
              <a:buChar char="•"/>
            </a:pPr>
            <a:r>
              <a:rPr lang="en-US" sz="3000">
                <a:solidFill>
                  <a:srgbClr val="212121"/>
                </a:solidFill>
                <a:latin typeface="Poppins"/>
                <a:ea typeface="Poppins"/>
                <a:cs typeface="Poppins"/>
                <a:sym typeface="Poppins"/>
              </a:rPr>
              <a:t>Typically require a spit sample or cheek swab</a:t>
            </a:r>
          </a:p>
          <a:p>
            <a:pPr algn="l">
              <a:lnSpc>
                <a:spcPts val="1399"/>
              </a:lnSpc>
            </a:pPr>
            <a:endParaRPr lang="en-US" sz="3000">
              <a:solidFill>
                <a:srgbClr val="212121"/>
              </a:solidFill>
              <a:latin typeface="Poppins"/>
              <a:ea typeface="Poppins"/>
              <a:cs typeface="Poppins"/>
              <a:sym typeface="Poppins"/>
            </a:endParaRPr>
          </a:p>
          <a:p>
            <a:pPr marL="647700" lvl="1" indent="-323850" algn="l">
              <a:lnSpc>
                <a:spcPts val="4200"/>
              </a:lnSpc>
              <a:buFont typeface="Arial"/>
              <a:buChar char="•"/>
            </a:pPr>
            <a:r>
              <a:rPr lang="en-US" sz="3000">
                <a:solidFill>
                  <a:srgbClr val="212121"/>
                </a:solidFill>
                <a:latin typeface="Poppins"/>
                <a:ea typeface="Poppins"/>
                <a:cs typeface="Poppins"/>
                <a:sym typeface="Poppins"/>
              </a:rPr>
              <a:t>Limited analysis</a:t>
            </a:r>
          </a:p>
        </p:txBody>
      </p:sp>
      <p:sp>
        <p:nvSpPr>
          <p:cNvPr id="25" name="TextBox 25">
            <a:extLst>
              <a:ext uri="{C183D7F6-B498-43B3-948B-1728B52AA6E4}">
                <adec:decorative xmlns:adec="http://schemas.microsoft.com/office/drawing/2017/decorative" val="1"/>
              </a:ext>
            </a:extLst>
          </p:cNvPr>
          <p:cNvSpPr txBox="1">
            <a:spLocks noGrp="1"/>
          </p:cNvSpPr>
          <p:nvPr>
            <p:ph type="title" idx="4294967295"/>
          </p:nvPr>
        </p:nvSpPr>
        <p:spPr>
          <a:xfrm>
            <a:off x="45586" y="1095375"/>
            <a:ext cx="18242414"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 NOT ALL THE SAME</a:t>
            </a:r>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a:spLocks noGrp="1"/>
          </p:cNvSpPr>
          <p:nvPr>
            <p:ph type="title" idx="4294967295"/>
          </p:nvPr>
        </p:nvSpPr>
        <p:spPr>
          <a:xfrm>
            <a:off x="1518545" y="2783053"/>
            <a:ext cx="9168422"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NOT ALL THE SAME</a:t>
            </a:r>
          </a:p>
        </p:txBody>
      </p:sp>
      <p:sp>
        <p:nvSpPr>
          <p:cNvPr id="14" name="TextBox 14"/>
          <p:cNvSpPr txBox="1"/>
          <p:nvPr/>
        </p:nvSpPr>
        <p:spPr>
          <a:xfrm>
            <a:off x="1518545" y="5098983"/>
            <a:ext cx="8751951" cy="311150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Genetic tests can be used to assess information at all levels of the genome:</a:t>
            </a:r>
          </a:p>
          <a:p>
            <a:pPr algn="l">
              <a:lnSpc>
                <a:spcPts val="4900"/>
              </a:lnSpc>
            </a:pPr>
            <a:r>
              <a:rPr lang="en-US" sz="3500" dirty="0">
                <a:solidFill>
                  <a:srgbClr val="212121"/>
                </a:solidFill>
                <a:latin typeface="Poppins"/>
                <a:ea typeface="Poppins"/>
                <a:cs typeface="Poppins"/>
                <a:sym typeface="Poppins"/>
              </a:rPr>
              <a:t>from the entire genome, to specific parts of it, to very small sections of DNA, and everything in between!</a:t>
            </a:r>
          </a:p>
        </p:txBody>
      </p:sp>
      <p:sp>
        <p:nvSpPr>
          <p:cNvPr id="13" name="TextBox 13" descr="A long string of DNA code. The code reads as: &quot;AAATCGTTGC...&quot; and so on. "/>
          <p:cNvSpPr txBox="1"/>
          <p:nvPr/>
        </p:nvSpPr>
        <p:spPr>
          <a:xfrm>
            <a:off x="10894468" y="2432050"/>
            <a:ext cx="6364832" cy="682625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AAATCGTTGCATGCCGCGATGCGCGGTGCCATCGATCGGCGCGCTTTTAGCTGCTAGCTCTCGAATGCTAGCCCGTGACGCCTCGCTAGCTGCCTGCTCGATCGCTCCGACTCGCTCGGGGCTGATCGATCGATCGGCTTGGATATATATAGCTCTCGATCGATCGAGCGCGCTAGCTAGCGTAATACGTGGCTCTCGTCTCTCGATCGAGCTCTAGCA</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a:off x="10686967" y="2307433"/>
            <a:ext cx="6663448" cy="7176192"/>
            <a:chOff x="0" y="0"/>
            <a:chExt cx="1754982" cy="1890026"/>
          </a:xfrm>
        </p:grpSpPr>
        <p:sp>
          <p:nvSpPr>
            <p:cNvPr id="13" name="Freeform 13"/>
            <p:cNvSpPr/>
            <p:nvPr/>
          </p:nvSpPr>
          <p:spPr>
            <a:xfrm>
              <a:off x="0" y="0"/>
              <a:ext cx="1754982" cy="1890026"/>
            </a:xfrm>
            <a:custGeom>
              <a:avLst/>
              <a:gdLst/>
              <a:ahLst/>
              <a:cxnLst/>
              <a:rect l="l" t="t" r="r" b="b"/>
              <a:pathLst>
                <a:path w="1754982" h="1890026">
                  <a:moveTo>
                    <a:pt x="59254" y="0"/>
                  </a:moveTo>
                  <a:lnTo>
                    <a:pt x="1695728" y="0"/>
                  </a:lnTo>
                  <a:cubicBezTo>
                    <a:pt x="1711443" y="0"/>
                    <a:pt x="1726515" y="6243"/>
                    <a:pt x="1737627" y="17355"/>
                  </a:cubicBezTo>
                  <a:cubicBezTo>
                    <a:pt x="1748739" y="28468"/>
                    <a:pt x="1754982" y="43539"/>
                    <a:pt x="1754982" y="59254"/>
                  </a:cubicBezTo>
                  <a:lnTo>
                    <a:pt x="1754982" y="1830771"/>
                  </a:lnTo>
                  <a:cubicBezTo>
                    <a:pt x="1754982" y="1863497"/>
                    <a:pt x="1728453" y="1890026"/>
                    <a:pt x="1695728" y="1890026"/>
                  </a:cubicBezTo>
                  <a:lnTo>
                    <a:pt x="59254" y="1890026"/>
                  </a:lnTo>
                  <a:cubicBezTo>
                    <a:pt x="26529" y="1890026"/>
                    <a:pt x="0" y="1863497"/>
                    <a:pt x="0" y="1830771"/>
                  </a:cubicBezTo>
                  <a:lnTo>
                    <a:pt x="0" y="59254"/>
                  </a:lnTo>
                  <a:cubicBezTo>
                    <a:pt x="0" y="26529"/>
                    <a:pt x="26529" y="0"/>
                    <a:pt x="59254" y="0"/>
                  </a:cubicBezTo>
                  <a:close/>
                </a:path>
              </a:pathLst>
            </a:custGeom>
            <a:solidFill>
              <a:srgbClr val="FFDE59"/>
            </a:solidFill>
          </p:spPr>
          <p:txBody>
            <a:bodyPr/>
            <a:lstStyle/>
            <a:p>
              <a:endParaRPr lang="en-US"/>
            </a:p>
          </p:txBody>
        </p:sp>
        <p:sp>
          <p:nvSpPr>
            <p:cNvPr id="14" name="TextBox 14"/>
            <p:cNvSpPr txBox="1"/>
            <p:nvPr/>
          </p:nvSpPr>
          <p:spPr>
            <a:xfrm>
              <a:off x="0" y="-28575"/>
              <a:ext cx="1754982" cy="1918601"/>
            </a:xfrm>
            <a:prstGeom prst="rect">
              <a:avLst/>
            </a:prstGeom>
          </p:spPr>
          <p:txBody>
            <a:bodyPr lIns="50800" tIns="50800" rIns="50800" bIns="50800" rtlCol="0" anchor="ctr"/>
            <a:lstStyle/>
            <a:p>
              <a:pPr algn="ctr">
                <a:lnSpc>
                  <a:spcPts val="1995"/>
                </a:lnSpc>
              </a:pPr>
              <a:endParaRPr/>
            </a:p>
          </p:txBody>
        </p:sp>
      </p:grpSp>
      <p:sp>
        <p:nvSpPr>
          <p:cNvPr id="16" name="TextBox 16"/>
          <p:cNvSpPr txBox="1">
            <a:spLocks noGrp="1"/>
          </p:cNvSpPr>
          <p:nvPr>
            <p:ph type="title" idx="4294967295"/>
          </p:nvPr>
        </p:nvSpPr>
        <p:spPr>
          <a:xfrm>
            <a:off x="1518545" y="2783053"/>
            <a:ext cx="9168422"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NOT ALL THE SAME</a:t>
            </a:r>
          </a:p>
        </p:txBody>
      </p:sp>
      <p:sp>
        <p:nvSpPr>
          <p:cNvPr id="15" name="TextBox 15"/>
          <p:cNvSpPr txBox="1"/>
          <p:nvPr/>
        </p:nvSpPr>
        <p:spPr>
          <a:xfrm>
            <a:off x="1518545" y="5098983"/>
            <a:ext cx="8751951" cy="311150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Genetic tests can be used to assess information at all levels of the genome:</a:t>
            </a:r>
          </a:p>
          <a:p>
            <a:pPr algn="l">
              <a:lnSpc>
                <a:spcPts val="4900"/>
              </a:lnSpc>
            </a:pPr>
            <a:r>
              <a:rPr lang="en-US" sz="3500">
                <a:solidFill>
                  <a:srgbClr val="212121"/>
                </a:solidFill>
                <a:latin typeface="Poppins"/>
                <a:ea typeface="Poppins"/>
                <a:cs typeface="Poppins"/>
                <a:sym typeface="Poppins"/>
              </a:rPr>
              <a:t>from the </a:t>
            </a:r>
            <a:r>
              <a:rPr lang="en-US" sz="3500" b="1">
                <a:solidFill>
                  <a:srgbClr val="212121"/>
                </a:solidFill>
                <a:latin typeface="Poppins Bold"/>
                <a:ea typeface="Poppins Bold"/>
                <a:cs typeface="Poppins Bold"/>
                <a:sym typeface="Poppins Bold"/>
              </a:rPr>
              <a:t>entire genome</a:t>
            </a:r>
            <a:r>
              <a:rPr lang="en-US" sz="3500">
                <a:solidFill>
                  <a:srgbClr val="212121"/>
                </a:solidFill>
                <a:latin typeface="Poppins"/>
                <a:ea typeface="Poppins"/>
                <a:cs typeface="Poppins"/>
                <a:sym typeface="Poppins"/>
              </a:rPr>
              <a:t>, to specific parts of it, to very small sections of DNA, and everything in between!</a:t>
            </a:r>
          </a:p>
        </p:txBody>
      </p:sp>
      <p:sp>
        <p:nvSpPr>
          <p:cNvPr id="17" name="TextBox 17" descr="A long string of DNA code that is all highlighted yellow."/>
          <p:cNvSpPr txBox="1"/>
          <p:nvPr/>
        </p:nvSpPr>
        <p:spPr>
          <a:xfrm>
            <a:off x="10894468" y="2432050"/>
            <a:ext cx="6364832" cy="682625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AAATCGTTGCATGCCGCGATGCGCGGTGCCATCGATCGGCGCGCTTTTAGCTGCTAGCTCTCGAATGCTAGCCCGTGACGCCTCGCTAGCTGCCTGCTCGATCGCTCCGACTCGCTCGGGGCTGATCGATCGATCGGCTTGGATATATATAGCTCTCGATCGATCGAGCGCGCTAGCTAGCGTAATACGTGGCTCTCGTCTCTCGATCGAGCTCTAGCA</a:t>
            </a:r>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a:off x="10686967" y="2436735"/>
            <a:ext cx="6663448" cy="682372"/>
            <a:chOff x="0" y="0"/>
            <a:chExt cx="1754982" cy="179719"/>
          </a:xfrm>
        </p:grpSpPr>
        <p:sp>
          <p:nvSpPr>
            <p:cNvPr id="13" name="Freeform 13"/>
            <p:cNvSpPr/>
            <p:nvPr/>
          </p:nvSpPr>
          <p:spPr>
            <a:xfrm>
              <a:off x="0" y="0"/>
              <a:ext cx="1754982" cy="179719"/>
            </a:xfrm>
            <a:custGeom>
              <a:avLst/>
              <a:gdLst/>
              <a:ahLst/>
              <a:cxnLst/>
              <a:rect l="l" t="t" r="r" b="b"/>
              <a:pathLst>
                <a:path w="1754982" h="179719">
                  <a:moveTo>
                    <a:pt x="59254" y="0"/>
                  </a:moveTo>
                  <a:lnTo>
                    <a:pt x="1695728" y="0"/>
                  </a:lnTo>
                  <a:cubicBezTo>
                    <a:pt x="1711443" y="0"/>
                    <a:pt x="1726515" y="6243"/>
                    <a:pt x="1737627" y="17355"/>
                  </a:cubicBezTo>
                  <a:cubicBezTo>
                    <a:pt x="1748739" y="28468"/>
                    <a:pt x="1754982" y="43539"/>
                    <a:pt x="1754982" y="59254"/>
                  </a:cubicBezTo>
                  <a:lnTo>
                    <a:pt x="1754982" y="120465"/>
                  </a:lnTo>
                  <a:cubicBezTo>
                    <a:pt x="1754982" y="153190"/>
                    <a:pt x="1728453" y="179719"/>
                    <a:pt x="1695728" y="179719"/>
                  </a:cubicBezTo>
                  <a:lnTo>
                    <a:pt x="59254" y="179719"/>
                  </a:lnTo>
                  <a:cubicBezTo>
                    <a:pt x="26529" y="179719"/>
                    <a:pt x="0" y="153190"/>
                    <a:pt x="0" y="120465"/>
                  </a:cubicBezTo>
                  <a:lnTo>
                    <a:pt x="0" y="59254"/>
                  </a:lnTo>
                  <a:cubicBezTo>
                    <a:pt x="0" y="26529"/>
                    <a:pt x="26529" y="0"/>
                    <a:pt x="59254" y="0"/>
                  </a:cubicBezTo>
                  <a:close/>
                </a:path>
              </a:pathLst>
            </a:custGeom>
            <a:solidFill>
              <a:srgbClr val="FFDE59"/>
            </a:solidFill>
          </p:spPr>
          <p:txBody>
            <a:bodyPr/>
            <a:lstStyle/>
            <a:p>
              <a:endParaRPr lang="en-US"/>
            </a:p>
          </p:txBody>
        </p:sp>
        <p:sp>
          <p:nvSpPr>
            <p:cNvPr id="14" name="TextBox 14"/>
            <p:cNvSpPr txBox="1"/>
            <p:nvPr/>
          </p:nvSpPr>
          <p:spPr>
            <a:xfrm>
              <a:off x="0" y="-28575"/>
              <a:ext cx="1754982" cy="208294"/>
            </a:xfrm>
            <a:prstGeom prst="rect">
              <a:avLst/>
            </a:prstGeom>
          </p:spPr>
          <p:txBody>
            <a:bodyPr lIns="50800" tIns="50800" rIns="50800" bIns="50800" rtlCol="0" anchor="ctr"/>
            <a:lstStyle/>
            <a:p>
              <a:pPr algn="ctr">
                <a:lnSpc>
                  <a:spcPts val="1995"/>
                </a:lnSpc>
              </a:pPr>
              <a:endParaRPr/>
            </a:p>
          </p:txBody>
        </p:sp>
      </p:grpSp>
      <p:sp>
        <p:nvSpPr>
          <p:cNvPr id="19" name="TextBox 19"/>
          <p:cNvSpPr txBox="1">
            <a:spLocks noGrp="1"/>
          </p:cNvSpPr>
          <p:nvPr>
            <p:ph type="title" idx="4294967295"/>
          </p:nvPr>
        </p:nvSpPr>
        <p:spPr>
          <a:xfrm>
            <a:off x="1518545" y="2783053"/>
            <a:ext cx="9168422"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NOT ALL THE SAME</a:t>
            </a:r>
          </a:p>
        </p:txBody>
      </p:sp>
      <p:sp>
        <p:nvSpPr>
          <p:cNvPr id="15" name="TextBox 15"/>
          <p:cNvSpPr txBox="1"/>
          <p:nvPr/>
        </p:nvSpPr>
        <p:spPr>
          <a:xfrm>
            <a:off x="1518545" y="5098983"/>
            <a:ext cx="8751951" cy="311150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Genetic tests can be used to assess information at all levels of the genome:</a:t>
            </a:r>
          </a:p>
          <a:p>
            <a:pPr algn="l">
              <a:lnSpc>
                <a:spcPts val="4900"/>
              </a:lnSpc>
            </a:pPr>
            <a:r>
              <a:rPr lang="en-US" sz="3500" dirty="0">
                <a:solidFill>
                  <a:srgbClr val="212121"/>
                </a:solidFill>
                <a:latin typeface="Poppins"/>
                <a:ea typeface="Poppins"/>
                <a:cs typeface="Poppins"/>
                <a:sym typeface="Poppins"/>
              </a:rPr>
              <a:t>from the entire genome, to </a:t>
            </a:r>
            <a:r>
              <a:rPr lang="en-US" sz="3500" b="1" dirty="0">
                <a:solidFill>
                  <a:srgbClr val="212121"/>
                </a:solidFill>
                <a:latin typeface="Poppins Bold"/>
                <a:ea typeface="Poppins Bold"/>
                <a:cs typeface="Poppins Bold"/>
                <a:sym typeface="Poppins Bold"/>
              </a:rPr>
              <a:t>specific parts of it</a:t>
            </a:r>
            <a:r>
              <a:rPr lang="en-US" sz="3500" dirty="0">
                <a:solidFill>
                  <a:srgbClr val="212121"/>
                </a:solidFill>
                <a:latin typeface="Poppins"/>
                <a:ea typeface="Poppins"/>
                <a:cs typeface="Poppins"/>
                <a:sym typeface="Poppins"/>
              </a:rPr>
              <a:t>, to very small sections of DNA, and everything in between!</a:t>
            </a:r>
          </a:p>
        </p:txBody>
      </p:sp>
      <p:grpSp>
        <p:nvGrpSpPr>
          <p:cNvPr id="16" name="Group 16">
            <a:extLst>
              <a:ext uri="{C183D7F6-B498-43B3-948B-1728B52AA6E4}">
                <adec:decorative xmlns:adec="http://schemas.microsoft.com/office/drawing/2017/decorative" val="1"/>
              </a:ext>
            </a:extLst>
          </p:cNvPr>
          <p:cNvGrpSpPr/>
          <p:nvPr/>
        </p:nvGrpSpPr>
        <p:grpSpPr>
          <a:xfrm>
            <a:off x="10686967" y="4284424"/>
            <a:ext cx="3331724" cy="682372"/>
            <a:chOff x="0" y="0"/>
            <a:chExt cx="877491" cy="179719"/>
          </a:xfrm>
        </p:grpSpPr>
        <p:sp>
          <p:nvSpPr>
            <p:cNvPr id="17" name="Freeform 17"/>
            <p:cNvSpPr/>
            <p:nvPr/>
          </p:nvSpPr>
          <p:spPr>
            <a:xfrm>
              <a:off x="0" y="0"/>
              <a:ext cx="877491" cy="179719"/>
            </a:xfrm>
            <a:custGeom>
              <a:avLst/>
              <a:gdLst/>
              <a:ahLst/>
              <a:cxnLst/>
              <a:rect l="l" t="t" r="r" b="b"/>
              <a:pathLst>
                <a:path w="877491" h="179719">
                  <a:moveTo>
                    <a:pt x="89860" y="0"/>
                  </a:moveTo>
                  <a:lnTo>
                    <a:pt x="787631" y="0"/>
                  </a:lnTo>
                  <a:cubicBezTo>
                    <a:pt x="811464" y="0"/>
                    <a:pt x="834320" y="9467"/>
                    <a:pt x="851172" y="26319"/>
                  </a:cubicBezTo>
                  <a:cubicBezTo>
                    <a:pt x="868024" y="43171"/>
                    <a:pt x="877491" y="66027"/>
                    <a:pt x="877491" y="89860"/>
                  </a:cubicBezTo>
                  <a:lnTo>
                    <a:pt x="877491" y="89860"/>
                  </a:lnTo>
                  <a:cubicBezTo>
                    <a:pt x="877491" y="139488"/>
                    <a:pt x="837259" y="179719"/>
                    <a:pt x="787631" y="179719"/>
                  </a:cubicBezTo>
                  <a:lnTo>
                    <a:pt x="89860" y="179719"/>
                  </a:lnTo>
                  <a:cubicBezTo>
                    <a:pt x="40232" y="179719"/>
                    <a:pt x="0" y="139488"/>
                    <a:pt x="0" y="89860"/>
                  </a:cubicBezTo>
                  <a:lnTo>
                    <a:pt x="0" y="89860"/>
                  </a:lnTo>
                  <a:cubicBezTo>
                    <a:pt x="0" y="40232"/>
                    <a:pt x="40232" y="0"/>
                    <a:pt x="89860" y="0"/>
                  </a:cubicBezTo>
                  <a:close/>
                </a:path>
              </a:pathLst>
            </a:custGeom>
            <a:solidFill>
              <a:srgbClr val="FFDE59"/>
            </a:solidFill>
          </p:spPr>
          <p:txBody>
            <a:bodyPr/>
            <a:lstStyle/>
            <a:p>
              <a:endParaRPr lang="en-US"/>
            </a:p>
          </p:txBody>
        </p:sp>
        <p:sp>
          <p:nvSpPr>
            <p:cNvPr id="18" name="TextBox 18"/>
            <p:cNvSpPr txBox="1"/>
            <p:nvPr/>
          </p:nvSpPr>
          <p:spPr>
            <a:xfrm>
              <a:off x="0" y="-28575"/>
              <a:ext cx="877491" cy="208294"/>
            </a:xfrm>
            <a:prstGeom prst="rect">
              <a:avLst/>
            </a:prstGeom>
          </p:spPr>
          <p:txBody>
            <a:bodyPr lIns="50800" tIns="50800" rIns="50800" bIns="50800" rtlCol="0" anchor="ctr"/>
            <a:lstStyle/>
            <a:p>
              <a:pPr algn="ctr">
                <a:lnSpc>
                  <a:spcPts val="1995"/>
                </a:lnSpc>
              </a:pPr>
              <a:endParaRPr/>
            </a:p>
          </p:txBody>
        </p:sp>
      </p:grpSp>
      <p:grpSp>
        <p:nvGrpSpPr>
          <p:cNvPr id="20" name="Group 20">
            <a:extLst>
              <a:ext uri="{C183D7F6-B498-43B3-948B-1728B52AA6E4}">
                <adec:decorative xmlns:adec="http://schemas.microsoft.com/office/drawing/2017/decorative" val="1"/>
              </a:ext>
            </a:extLst>
          </p:cNvPr>
          <p:cNvGrpSpPr/>
          <p:nvPr/>
        </p:nvGrpSpPr>
        <p:grpSpPr>
          <a:xfrm>
            <a:off x="12439030" y="7992317"/>
            <a:ext cx="3432985" cy="682372"/>
            <a:chOff x="0" y="0"/>
            <a:chExt cx="904161" cy="179719"/>
          </a:xfrm>
        </p:grpSpPr>
        <p:sp>
          <p:nvSpPr>
            <p:cNvPr id="21" name="Freeform 21"/>
            <p:cNvSpPr/>
            <p:nvPr/>
          </p:nvSpPr>
          <p:spPr>
            <a:xfrm>
              <a:off x="0" y="0"/>
              <a:ext cx="904161" cy="179719"/>
            </a:xfrm>
            <a:custGeom>
              <a:avLst/>
              <a:gdLst/>
              <a:ahLst/>
              <a:cxnLst/>
              <a:rect l="l" t="t" r="r" b="b"/>
              <a:pathLst>
                <a:path w="904161" h="179719">
                  <a:moveTo>
                    <a:pt x="89860" y="0"/>
                  </a:moveTo>
                  <a:lnTo>
                    <a:pt x="814301" y="0"/>
                  </a:lnTo>
                  <a:cubicBezTo>
                    <a:pt x="863929" y="0"/>
                    <a:pt x="904161" y="40232"/>
                    <a:pt x="904161" y="89860"/>
                  </a:cubicBezTo>
                  <a:lnTo>
                    <a:pt x="904161" y="89860"/>
                  </a:lnTo>
                  <a:cubicBezTo>
                    <a:pt x="904161" y="139488"/>
                    <a:pt x="863929" y="179719"/>
                    <a:pt x="814301" y="179719"/>
                  </a:cubicBezTo>
                  <a:lnTo>
                    <a:pt x="89860" y="179719"/>
                  </a:lnTo>
                  <a:cubicBezTo>
                    <a:pt x="40232" y="179719"/>
                    <a:pt x="0" y="139488"/>
                    <a:pt x="0" y="89860"/>
                  </a:cubicBezTo>
                  <a:lnTo>
                    <a:pt x="0" y="89860"/>
                  </a:lnTo>
                  <a:cubicBezTo>
                    <a:pt x="0" y="40232"/>
                    <a:pt x="40232" y="0"/>
                    <a:pt x="89860" y="0"/>
                  </a:cubicBezTo>
                  <a:close/>
                </a:path>
              </a:pathLst>
            </a:custGeom>
            <a:solidFill>
              <a:srgbClr val="FFDE59"/>
            </a:solidFill>
          </p:spPr>
          <p:txBody>
            <a:bodyPr/>
            <a:lstStyle/>
            <a:p>
              <a:endParaRPr lang="en-US"/>
            </a:p>
          </p:txBody>
        </p:sp>
        <p:sp>
          <p:nvSpPr>
            <p:cNvPr id="22" name="TextBox 22"/>
            <p:cNvSpPr txBox="1"/>
            <p:nvPr/>
          </p:nvSpPr>
          <p:spPr>
            <a:xfrm>
              <a:off x="0" y="-28575"/>
              <a:ext cx="904161" cy="208294"/>
            </a:xfrm>
            <a:prstGeom prst="rect">
              <a:avLst/>
            </a:prstGeom>
          </p:spPr>
          <p:txBody>
            <a:bodyPr lIns="50800" tIns="50800" rIns="50800" bIns="50800" rtlCol="0" anchor="ctr"/>
            <a:lstStyle/>
            <a:p>
              <a:pPr algn="ctr">
                <a:lnSpc>
                  <a:spcPts val="1995"/>
                </a:lnSpc>
              </a:pPr>
              <a:endParaRPr/>
            </a:p>
          </p:txBody>
        </p:sp>
      </p:grpSp>
      <p:grpSp>
        <p:nvGrpSpPr>
          <p:cNvPr id="23" name="Group 23">
            <a:extLst>
              <a:ext uri="{C183D7F6-B498-43B3-948B-1728B52AA6E4}">
                <adec:decorative xmlns:adec="http://schemas.microsoft.com/office/drawing/2017/decorative" val="1"/>
              </a:ext>
            </a:extLst>
          </p:cNvPr>
          <p:cNvGrpSpPr/>
          <p:nvPr/>
        </p:nvGrpSpPr>
        <p:grpSpPr>
          <a:xfrm>
            <a:off x="13732047" y="6128846"/>
            <a:ext cx="1637128" cy="682372"/>
            <a:chOff x="0" y="0"/>
            <a:chExt cx="431178" cy="179719"/>
          </a:xfrm>
        </p:grpSpPr>
        <p:sp>
          <p:nvSpPr>
            <p:cNvPr id="24" name="Freeform 24"/>
            <p:cNvSpPr/>
            <p:nvPr/>
          </p:nvSpPr>
          <p:spPr>
            <a:xfrm>
              <a:off x="0" y="0"/>
              <a:ext cx="431178" cy="179719"/>
            </a:xfrm>
            <a:custGeom>
              <a:avLst/>
              <a:gdLst/>
              <a:ahLst/>
              <a:cxnLst/>
              <a:rect l="l" t="t" r="r" b="b"/>
              <a:pathLst>
                <a:path w="431178" h="179719">
                  <a:moveTo>
                    <a:pt x="89860" y="0"/>
                  </a:moveTo>
                  <a:lnTo>
                    <a:pt x="341318" y="0"/>
                  </a:lnTo>
                  <a:cubicBezTo>
                    <a:pt x="390946" y="0"/>
                    <a:pt x="431178" y="40232"/>
                    <a:pt x="431178" y="89860"/>
                  </a:cubicBezTo>
                  <a:lnTo>
                    <a:pt x="431178" y="89860"/>
                  </a:lnTo>
                  <a:cubicBezTo>
                    <a:pt x="431178" y="139488"/>
                    <a:pt x="390946" y="179719"/>
                    <a:pt x="341318" y="179719"/>
                  </a:cubicBezTo>
                  <a:lnTo>
                    <a:pt x="89860" y="179719"/>
                  </a:lnTo>
                  <a:cubicBezTo>
                    <a:pt x="40232" y="179719"/>
                    <a:pt x="0" y="139488"/>
                    <a:pt x="0" y="89860"/>
                  </a:cubicBezTo>
                  <a:lnTo>
                    <a:pt x="0" y="89860"/>
                  </a:lnTo>
                  <a:cubicBezTo>
                    <a:pt x="0" y="40232"/>
                    <a:pt x="40232" y="0"/>
                    <a:pt x="89860" y="0"/>
                  </a:cubicBezTo>
                  <a:close/>
                </a:path>
              </a:pathLst>
            </a:custGeom>
            <a:solidFill>
              <a:srgbClr val="FFDE59"/>
            </a:solidFill>
          </p:spPr>
          <p:txBody>
            <a:bodyPr/>
            <a:lstStyle/>
            <a:p>
              <a:endParaRPr lang="en-US"/>
            </a:p>
          </p:txBody>
        </p:sp>
        <p:sp>
          <p:nvSpPr>
            <p:cNvPr id="25" name="TextBox 25"/>
            <p:cNvSpPr txBox="1"/>
            <p:nvPr/>
          </p:nvSpPr>
          <p:spPr>
            <a:xfrm>
              <a:off x="0" y="-28575"/>
              <a:ext cx="431178" cy="208294"/>
            </a:xfrm>
            <a:prstGeom prst="rect">
              <a:avLst/>
            </a:prstGeom>
          </p:spPr>
          <p:txBody>
            <a:bodyPr lIns="50800" tIns="50800" rIns="50800" bIns="50800" rtlCol="0" anchor="ctr"/>
            <a:lstStyle/>
            <a:p>
              <a:pPr algn="ctr">
                <a:lnSpc>
                  <a:spcPts val="1995"/>
                </a:lnSpc>
              </a:pPr>
              <a:endParaRPr/>
            </a:p>
          </p:txBody>
        </p:sp>
      </p:grpSp>
      <p:sp>
        <p:nvSpPr>
          <p:cNvPr id="26" name="TextBox 26" descr="A long string of DNA code that has some sections highlighted yellow."/>
          <p:cNvSpPr txBox="1"/>
          <p:nvPr/>
        </p:nvSpPr>
        <p:spPr>
          <a:xfrm>
            <a:off x="10894468" y="2432050"/>
            <a:ext cx="6364832" cy="682625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AAATCGTTGCATGCCGCGATGCGCGGTGCCATCGATCGGCGCGCTTTTAGCTGCTAGCTCTCGAATGCTAGCCCGTGACGCCTCGCTAGCTGCCTGCTCGATCGCTCCGACTCGCTCGGGGCTGATCGATCGATCGGCTTGGATATATATAGCTCTCGATCGATCGAGCGCGCTAGCTAGCGTAATACGTGGCTCTCGTCTCTCGATCGAGCTCTAGCA</a:t>
            </a:r>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18288000" cy="877667"/>
            <a:chOff x="0" y="0"/>
            <a:chExt cx="4816593" cy="231155"/>
          </a:xfrm>
        </p:grpSpPr>
        <p:sp>
          <p:nvSpPr>
            <p:cNvPr id="3" name="Freeform 3"/>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795701">
            <a:off x="8650139" y="-1533849"/>
            <a:ext cx="12986769" cy="1298676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3567" tIns="43567" rIns="43567" bIns="43567" rtlCol="0" anchor="ctr"/>
            <a:lstStyle/>
            <a:p>
              <a:pPr algn="ctr">
                <a:lnSpc>
                  <a:spcPts val="2281"/>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8680651" y="163146"/>
            <a:ext cx="2263394" cy="2263385"/>
            <a:chOff x="0" y="0"/>
            <a:chExt cx="6350000" cy="6349975"/>
          </a:xfrm>
        </p:grpSpPr>
        <p:sp>
          <p:nvSpPr>
            <p:cNvPr id="9" name="Freeform 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46036"/>
            </a:solidFill>
            <a:ln w="12700">
              <a:noFill/>
            </a:ln>
          </p:spPr>
          <p:txBody>
            <a:bodyPr/>
            <a:lstStyle/>
            <a:p>
              <a:endParaRPr lang="en-US"/>
            </a:p>
          </p:txBody>
        </p:sp>
      </p:grpSp>
      <p:grpSp>
        <p:nvGrpSpPr>
          <p:cNvPr id="10" name="Group 10">
            <a:extLst>
              <a:ext uri="{C183D7F6-B498-43B3-948B-1728B52AA6E4}">
                <adec:decorative xmlns:adec="http://schemas.microsoft.com/office/drawing/2017/decorative" val="1"/>
              </a:ext>
            </a:extLst>
          </p:cNvPr>
          <p:cNvGrpSpPr/>
          <p:nvPr/>
        </p:nvGrpSpPr>
        <p:grpSpPr>
          <a:xfrm>
            <a:off x="7548954" y="2643301"/>
            <a:ext cx="2263394" cy="2263385"/>
            <a:chOff x="0" y="0"/>
            <a:chExt cx="6350000" cy="6349975"/>
          </a:xfrm>
        </p:grpSpPr>
        <p:sp>
          <p:nvSpPr>
            <p:cNvPr id="11" name="Freeform 11">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DB441"/>
            </a:solidFill>
            <a:ln w="12700">
              <a:noFill/>
            </a:ln>
          </p:spPr>
          <p:txBody>
            <a:bodyPr/>
            <a:lstStyle/>
            <a:p>
              <a:endParaRPr lang="en-US"/>
            </a:p>
          </p:txBody>
        </p:sp>
      </p:grpSp>
      <p:grpSp>
        <p:nvGrpSpPr>
          <p:cNvPr id="12" name="Group 12">
            <a:extLst>
              <a:ext uri="{C183D7F6-B498-43B3-948B-1728B52AA6E4}">
                <adec:decorative xmlns:adec="http://schemas.microsoft.com/office/drawing/2017/decorative" val="1"/>
              </a:ext>
            </a:extLst>
          </p:cNvPr>
          <p:cNvGrpSpPr/>
          <p:nvPr/>
        </p:nvGrpSpPr>
        <p:grpSpPr>
          <a:xfrm>
            <a:off x="7548954" y="5384551"/>
            <a:ext cx="2263394" cy="2263385"/>
            <a:chOff x="0" y="0"/>
            <a:chExt cx="6350000" cy="6349975"/>
          </a:xfrm>
        </p:grpSpPr>
        <p:sp>
          <p:nvSpPr>
            <p:cNvPr id="13" name="Freeform 13">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72C2AA"/>
            </a:solidFill>
            <a:ln w="12700">
              <a:noFill/>
            </a:ln>
          </p:spPr>
          <p:txBody>
            <a:bodyPr/>
            <a:lstStyle/>
            <a:p>
              <a:endParaRPr lang="en-US"/>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a:extLst>
              <a:ext uri="{C183D7F6-B498-43B3-948B-1728B52AA6E4}">
                <adec:decorative xmlns:adec="http://schemas.microsoft.com/office/drawing/2017/decorative" val="1"/>
              </a:ext>
            </a:extLst>
          </p:cNvPr>
          <p:cNvGrpSpPr/>
          <p:nvPr/>
        </p:nvGrpSpPr>
        <p:grpSpPr>
          <a:xfrm rot="10041329">
            <a:off x="17599807" y="9061293"/>
            <a:ext cx="844663" cy="844663"/>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28575"/>
              <a:ext cx="660400" cy="708025"/>
            </a:xfrm>
            <a:prstGeom prst="rect">
              <a:avLst/>
            </a:prstGeom>
          </p:spPr>
          <p:txBody>
            <a:bodyPr lIns="46919" tIns="46919" rIns="46919" bIns="46919" rtlCol="0" anchor="ctr"/>
            <a:lstStyle/>
            <a:p>
              <a:pPr algn="ctr">
                <a:lnSpc>
                  <a:spcPts val="3499"/>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a:off x="8688979" y="7860469"/>
            <a:ext cx="2263394" cy="2263385"/>
            <a:chOff x="0" y="0"/>
            <a:chExt cx="6350000" cy="6349975"/>
          </a:xfrm>
        </p:grpSpPr>
        <p:sp>
          <p:nvSpPr>
            <p:cNvPr id="19" name="Freeform 19">
              <a:extLst>
                <a:ext uri="{C183D7F6-B498-43B3-948B-1728B52AA6E4}">
                  <adec:decorative xmlns:adec="http://schemas.microsoft.com/office/drawing/2017/decorative" val="1"/>
                </a:ext>
              </a:extLst>
            </p:cNvPr>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54A91"/>
            </a:solidFill>
            <a:ln w="12700">
              <a:noFill/>
            </a:ln>
          </p:spPr>
          <p:txBody>
            <a:bodyPr/>
            <a:lstStyle/>
            <a:p>
              <a:endParaRPr lang="en-US"/>
            </a:p>
          </p:txBody>
        </p:sp>
      </p:grpSp>
      <p:sp>
        <p:nvSpPr>
          <p:cNvPr id="20" name="Freeform 20">
            <a:extLst>
              <a:ext uri="{C183D7F6-B498-43B3-948B-1728B52AA6E4}">
                <adec:decorative xmlns:adec="http://schemas.microsoft.com/office/drawing/2017/decorative" val="1"/>
              </a:ext>
            </a:extLst>
          </p:cNvPr>
          <p:cNvSpPr/>
          <p:nvPr/>
        </p:nvSpPr>
        <p:spPr>
          <a:xfrm>
            <a:off x="9517895" y="422956"/>
            <a:ext cx="605562" cy="1743765"/>
          </a:xfrm>
          <a:custGeom>
            <a:avLst/>
            <a:gdLst/>
            <a:ahLst/>
            <a:cxnLst/>
            <a:rect l="l" t="t" r="r" b="b"/>
            <a:pathLst>
              <a:path w="605562" h="1743765">
                <a:moveTo>
                  <a:pt x="0" y="0"/>
                </a:moveTo>
                <a:lnTo>
                  <a:pt x="605562" y="0"/>
                </a:lnTo>
                <a:lnTo>
                  <a:pt x="605562" y="1743765"/>
                </a:lnTo>
                <a:lnTo>
                  <a:pt x="0" y="1743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a:extLst>
              <a:ext uri="{C183D7F6-B498-43B3-948B-1728B52AA6E4}">
                <adec:decorative xmlns:adec="http://schemas.microsoft.com/office/drawing/2017/decorative" val="1"/>
              </a:ext>
            </a:extLst>
          </p:cNvPr>
          <p:cNvSpPr/>
          <p:nvPr/>
        </p:nvSpPr>
        <p:spPr>
          <a:xfrm>
            <a:off x="7844554" y="2930568"/>
            <a:ext cx="1688851" cy="1688851"/>
          </a:xfrm>
          <a:custGeom>
            <a:avLst/>
            <a:gdLst/>
            <a:ahLst/>
            <a:cxnLst/>
            <a:rect l="l" t="t" r="r" b="b"/>
            <a:pathLst>
              <a:path w="1688851" h="1688851">
                <a:moveTo>
                  <a:pt x="0" y="0"/>
                </a:moveTo>
                <a:lnTo>
                  <a:pt x="1688850" y="0"/>
                </a:lnTo>
                <a:lnTo>
                  <a:pt x="1688850" y="1688851"/>
                </a:lnTo>
                <a:lnTo>
                  <a:pt x="0" y="16888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2"/>
          <p:cNvSpPr txBox="1">
            <a:spLocks noGrp="1"/>
          </p:cNvSpPr>
          <p:nvPr>
            <p:ph type="title" idx="4294967295"/>
          </p:nvPr>
        </p:nvSpPr>
        <p:spPr>
          <a:xfrm>
            <a:off x="1150923" y="4204335"/>
            <a:ext cx="6131331"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TOPICS WE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WILL COVER</a:t>
            </a:r>
          </a:p>
        </p:txBody>
      </p:sp>
      <p:sp>
        <p:nvSpPr>
          <p:cNvPr id="23" name="TextBox 23"/>
          <p:cNvSpPr txBox="1"/>
          <p:nvPr/>
        </p:nvSpPr>
        <p:spPr>
          <a:xfrm>
            <a:off x="10850596" y="725267"/>
            <a:ext cx="993149"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01</a:t>
            </a:r>
          </a:p>
        </p:txBody>
      </p:sp>
      <p:sp>
        <p:nvSpPr>
          <p:cNvPr id="24" name="TextBox 24"/>
          <p:cNvSpPr txBox="1"/>
          <p:nvPr/>
        </p:nvSpPr>
        <p:spPr>
          <a:xfrm>
            <a:off x="11999865" y="753842"/>
            <a:ext cx="6022274" cy="657226"/>
          </a:xfrm>
          <a:prstGeom prst="rect">
            <a:avLst/>
          </a:prstGeom>
        </p:spPr>
        <p:txBody>
          <a:bodyPr lIns="0" tIns="0" rIns="0" bIns="0" rtlCol="0" anchor="t">
            <a:spAutoFit/>
          </a:bodyPr>
          <a:lstStyle/>
          <a:p>
            <a:pPr marL="0" lvl="1" indent="0" algn="l">
              <a:lnSpc>
                <a:spcPts val="5249"/>
              </a:lnSpc>
              <a:spcBef>
                <a:spcPct val="0"/>
              </a:spcBef>
            </a:pPr>
            <a:r>
              <a:rPr lang="en-US" sz="3499" b="1">
                <a:solidFill>
                  <a:srgbClr val="212121"/>
                </a:solidFill>
                <a:latin typeface="Poppins Bold"/>
                <a:ea typeface="Poppins Bold"/>
                <a:cs typeface="Poppins Bold"/>
                <a:sym typeface="Poppins Bold"/>
              </a:rPr>
              <a:t>PERSONAL GENETICS</a:t>
            </a:r>
          </a:p>
        </p:txBody>
      </p:sp>
      <p:sp>
        <p:nvSpPr>
          <p:cNvPr id="25" name="TextBox 25"/>
          <p:cNvSpPr txBox="1"/>
          <p:nvPr/>
        </p:nvSpPr>
        <p:spPr>
          <a:xfrm>
            <a:off x="9812348" y="3055664"/>
            <a:ext cx="1202571"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02</a:t>
            </a:r>
          </a:p>
        </p:txBody>
      </p:sp>
      <p:sp>
        <p:nvSpPr>
          <p:cNvPr id="26" name="TextBox 26"/>
          <p:cNvSpPr txBox="1"/>
          <p:nvPr/>
        </p:nvSpPr>
        <p:spPr>
          <a:xfrm>
            <a:off x="11023247" y="3074714"/>
            <a:ext cx="4782551" cy="657226"/>
          </a:xfrm>
          <a:prstGeom prst="rect">
            <a:avLst/>
          </a:prstGeom>
        </p:spPr>
        <p:txBody>
          <a:bodyPr lIns="0" tIns="0" rIns="0" bIns="0" rtlCol="0" anchor="t">
            <a:spAutoFit/>
          </a:bodyPr>
          <a:lstStyle/>
          <a:p>
            <a:pPr marL="0" lvl="1" indent="0" algn="l">
              <a:lnSpc>
                <a:spcPts val="5249"/>
              </a:lnSpc>
              <a:spcBef>
                <a:spcPct val="0"/>
              </a:spcBef>
            </a:pPr>
            <a:r>
              <a:rPr lang="en-US" sz="3499" b="1">
                <a:solidFill>
                  <a:srgbClr val="212121"/>
                </a:solidFill>
                <a:latin typeface="Poppins Bold"/>
                <a:ea typeface="Poppins Bold"/>
                <a:cs typeface="Poppins Bold"/>
                <a:sym typeface="Poppins Bold"/>
              </a:rPr>
              <a:t>GENETICS &amp; HEALTH</a:t>
            </a:r>
          </a:p>
        </p:txBody>
      </p:sp>
      <p:sp>
        <p:nvSpPr>
          <p:cNvPr id="27" name="TextBox 27"/>
          <p:cNvSpPr txBox="1"/>
          <p:nvPr/>
        </p:nvSpPr>
        <p:spPr>
          <a:xfrm>
            <a:off x="9820676" y="5662455"/>
            <a:ext cx="1202571"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03</a:t>
            </a:r>
          </a:p>
        </p:txBody>
      </p:sp>
      <p:sp>
        <p:nvSpPr>
          <p:cNvPr id="28" name="TextBox 28"/>
          <p:cNvSpPr txBox="1"/>
          <p:nvPr/>
        </p:nvSpPr>
        <p:spPr>
          <a:xfrm>
            <a:off x="11014919" y="5681505"/>
            <a:ext cx="6104301" cy="657226"/>
          </a:xfrm>
          <a:prstGeom prst="rect">
            <a:avLst/>
          </a:prstGeom>
        </p:spPr>
        <p:txBody>
          <a:bodyPr lIns="0" tIns="0" rIns="0" bIns="0" rtlCol="0" anchor="t">
            <a:spAutoFit/>
          </a:bodyPr>
          <a:lstStyle/>
          <a:p>
            <a:pPr marL="0" lvl="1" indent="0" algn="l">
              <a:lnSpc>
                <a:spcPts val="5249"/>
              </a:lnSpc>
              <a:spcBef>
                <a:spcPct val="0"/>
              </a:spcBef>
            </a:pPr>
            <a:r>
              <a:rPr lang="en-US" sz="3499" b="1">
                <a:solidFill>
                  <a:srgbClr val="212121"/>
                </a:solidFill>
                <a:latin typeface="Poppins Bold"/>
                <a:ea typeface="Poppins Bold"/>
                <a:cs typeface="Poppins Bold"/>
                <a:sym typeface="Poppins Bold"/>
              </a:rPr>
              <a:t>ANCESTRY &amp; IDENTITY</a:t>
            </a:r>
          </a:p>
        </p:txBody>
      </p:sp>
      <p:sp>
        <p:nvSpPr>
          <p:cNvPr id="29" name="TextBox 29"/>
          <p:cNvSpPr txBox="1"/>
          <p:nvPr/>
        </p:nvSpPr>
        <p:spPr>
          <a:xfrm>
            <a:off x="10944044" y="7832578"/>
            <a:ext cx="1253226" cy="752475"/>
          </a:xfrm>
          <a:prstGeom prst="rect">
            <a:avLst/>
          </a:prstGeom>
        </p:spPr>
        <p:txBody>
          <a:bodyPr lIns="0" tIns="0" rIns="0" bIns="0" rtlCol="0" anchor="t">
            <a:spAutoFit/>
          </a:bodyPr>
          <a:lstStyle/>
          <a:p>
            <a:pPr marL="0" lvl="1" indent="0" algn="ctr">
              <a:lnSpc>
                <a:spcPts val="5999"/>
              </a:lnSpc>
              <a:spcBef>
                <a:spcPct val="0"/>
              </a:spcBef>
            </a:pPr>
            <a:r>
              <a:rPr lang="en-US" sz="3999" b="1">
                <a:solidFill>
                  <a:srgbClr val="212121"/>
                </a:solidFill>
                <a:latin typeface="Poppins Bold"/>
                <a:ea typeface="Poppins Bold"/>
                <a:cs typeface="Poppins Bold"/>
                <a:sym typeface="Poppins Bold"/>
              </a:rPr>
              <a:t>04</a:t>
            </a:r>
          </a:p>
        </p:txBody>
      </p:sp>
      <p:sp>
        <p:nvSpPr>
          <p:cNvPr id="30" name="TextBox 30"/>
          <p:cNvSpPr txBox="1"/>
          <p:nvPr/>
        </p:nvSpPr>
        <p:spPr>
          <a:xfrm>
            <a:off x="12197270" y="7600558"/>
            <a:ext cx="6090730" cy="1314451"/>
          </a:xfrm>
          <a:prstGeom prst="rect">
            <a:avLst/>
          </a:prstGeom>
        </p:spPr>
        <p:txBody>
          <a:bodyPr lIns="0" tIns="0" rIns="0" bIns="0" rtlCol="0" anchor="t">
            <a:spAutoFit/>
          </a:bodyPr>
          <a:lstStyle/>
          <a:p>
            <a:pPr algn="l">
              <a:lnSpc>
                <a:spcPts val="5249"/>
              </a:lnSpc>
            </a:pPr>
            <a:r>
              <a:rPr lang="en-US" sz="3499" b="1">
                <a:solidFill>
                  <a:srgbClr val="212121"/>
                </a:solidFill>
                <a:latin typeface="Poppins Bold"/>
                <a:ea typeface="Poppins Bold"/>
                <a:cs typeface="Poppins Bold"/>
                <a:sym typeface="Poppins Bold"/>
              </a:rPr>
              <a:t>PRIVACY &amp;</a:t>
            </a:r>
          </a:p>
          <a:p>
            <a:pPr marL="0" lvl="1" indent="0" algn="l">
              <a:lnSpc>
                <a:spcPts val="5249"/>
              </a:lnSpc>
              <a:spcBef>
                <a:spcPct val="0"/>
              </a:spcBef>
            </a:pPr>
            <a:r>
              <a:rPr lang="en-US" sz="3499" b="1">
                <a:solidFill>
                  <a:srgbClr val="212121"/>
                </a:solidFill>
                <a:latin typeface="Poppins Bold"/>
                <a:ea typeface="Poppins Bold"/>
                <a:cs typeface="Poppins Bold"/>
                <a:sym typeface="Poppins Bold"/>
              </a:rPr>
              <a:t>LAW ENFORCEMENT</a:t>
            </a:r>
          </a:p>
        </p:txBody>
      </p:sp>
      <p:sp>
        <p:nvSpPr>
          <p:cNvPr id="31" name="Freeform 31">
            <a:extLst>
              <a:ext uri="{C183D7F6-B498-43B3-948B-1728B52AA6E4}">
                <adec:decorative xmlns:adec="http://schemas.microsoft.com/office/drawing/2017/decorative" val="1"/>
              </a:ext>
            </a:extLst>
          </p:cNvPr>
          <p:cNvSpPr/>
          <p:nvPr/>
        </p:nvSpPr>
        <p:spPr>
          <a:xfrm>
            <a:off x="7844554" y="5667798"/>
            <a:ext cx="1713451" cy="1674898"/>
          </a:xfrm>
          <a:custGeom>
            <a:avLst/>
            <a:gdLst/>
            <a:ahLst/>
            <a:cxnLst/>
            <a:rect l="l" t="t" r="r" b="b"/>
            <a:pathLst>
              <a:path w="1713451" h="1674898">
                <a:moveTo>
                  <a:pt x="0" y="0"/>
                </a:moveTo>
                <a:lnTo>
                  <a:pt x="1713451" y="0"/>
                </a:lnTo>
                <a:lnTo>
                  <a:pt x="1713451" y="1674898"/>
                </a:lnTo>
                <a:lnTo>
                  <a:pt x="0" y="167489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a:extLst>
              <a:ext uri="{C183D7F6-B498-43B3-948B-1728B52AA6E4}">
                <adec:decorative xmlns:adec="http://schemas.microsoft.com/office/drawing/2017/decorative" val="1"/>
              </a:ext>
            </a:extLst>
          </p:cNvPr>
          <p:cNvSpPr/>
          <p:nvPr/>
        </p:nvSpPr>
        <p:spPr>
          <a:xfrm>
            <a:off x="9294878" y="8324458"/>
            <a:ext cx="1034940" cy="1335407"/>
          </a:xfrm>
          <a:custGeom>
            <a:avLst/>
            <a:gdLst/>
            <a:ahLst/>
            <a:cxnLst/>
            <a:rect l="l" t="t" r="r" b="b"/>
            <a:pathLst>
              <a:path w="1034940" h="1335407">
                <a:moveTo>
                  <a:pt x="0" y="0"/>
                </a:moveTo>
                <a:lnTo>
                  <a:pt x="1034940" y="0"/>
                </a:lnTo>
                <a:lnTo>
                  <a:pt x="1034940" y="1335407"/>
                </a:lnTo>
                <a:lnTo>
                  <a:pt x="0" y="133540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3732047" y="6128846"/>
            <a:ext cx="344837" cy="682372"/>
            <a:chOff x="0" y="0"/>
            <a:chExt cx="90821" cy="179719"/>
          </a:xfrm>
        </p:grpSpPr>
        <p:sp>
          <p:nvSpPr>
            <p:cNvPr id="9" name="Freeform 9"/>
            <p:cNvSpPr/>
            <p:nvPr/>
          </p:nvSpPr>
          <p:spPr>
            <a:xfrm>
              <a:off x="0" y="0"/>
              <a:ext cx="90821" cy="179719"/>
            </a:xfrm>
            <a:custGeom>
              <a:avLst/>
              <a:gdLst/>
              <a:ahLst/>
              <a:cxnLst/>
              <a:rect l="l" t="t" r="r" b="b"/>
              <a:pathLst>
                <a:path w="90821" h="179719">
                  <a:moveTo>
                    <a:pt x="45411" y="0"/>
                  </a:moveTo>
                  <a:lnTo>
                    <a:pt x="45411" y="0"/>
                  </a:lnTo>
                  <a:cubicBezTo>
                    <a:pt x="57454" y="0"/>
                    <a:pt x="69005" y="4784"/>
                    <a:pt x="77521" y="13300"/>
                  </a:cubicBezTo>
                  <a:cubicBezTo>
                    <a:pt x="86037" y="21817"/>
                    <a:pt x="90821" y="33367"/>
                    <a:pt x="90821" y="45411"/>
                  </a:cubicBezTo>
                  <a:lnTo>
                    <a:pt x="90821" y="134309"/>
                  </a:lnTo>
                  <a:cubicBezTo>
                    <a:pt x="90821" y="146352"/>
                    <a:pt x="86037" y="157903"/>
                    <a:pt x="77521" y="166419"/>
                  </a:cubicBezTo>
                  <a:cubicBezTo>
                    <a:pt x="69005" y="174935"/>
                    <a:pt x="57454" y="179719"/>
                    <a:pt x="45411" y="179719"/>
                  </a:cubicBezTo>
                  <a:lnTo>
                    <a:pt x="45411" y="179719"/>
                  </a:lnTo>
                  <a:cubicBezTo>
                    <a:pt x="20331" y="179719"/>
                    <a:pt x="0" y="159388"/>
                    <a:pt x="0" y="134309"/>
                  </a:cubicBezTo>
                  <a:lnTo>
                    <a:pt x="0" y="45411"/>
                  </a:lnTo>
                  <a:cubicBezTo>
                    <a:pt x="0" y="20331"/>
                    <a:pt x="20331" y="0"/>
                    <a:pt x="45411" y="0"/>
                  </a:cubicBezTo>
                  <a:close/>
                </a:path>
              </a:pathLst>
            </a:custGeom>
            <a:solidFill>
              <a:srgbClr val="FFDE59"/>
            </a:solidFill>
          </p:spPr>
          <p:txBody>
            <a:bodyPr/>
            <a:lstStyle/>
            <a:p>
              <a:endParaRPr lang="en-US"/>
            </a:p>
          </p:txBody>
        </p:sp>
        <p:sp>
          <p:nvSpPr>
            <p:cNvPr id="10" name="TextBox 10"/>
            <p:cNvSpPr txBox="1"/>
            <p:nvPr/>
          </p:nvSpPr>
          <p:spPr>
            <a:xfrm>
              <a:off x="0" y="-28575"/>
              <a:ext cx="90821" cy="208294"/>
            </a:xfrm>
            <a:prstGeom prst="rect">
              <a:avLst/>
            </a:prstGeom>
          </p:spPr>
          <p:txBody>
            <a:bodyPr lIns="50800" tIns="50800" rIns="50800" bIns="50800" rtlCol="0" anchor="ctr"/>
            <a:lstStyle/>
            <a:p>
              <a:pPr algn="ctr">
                <a:lnSpc>
                  <a:spcPts val="1995"/>
                </a:lnSpc>
              </a:pPr>
              <a:endParaRPr/>
            </a:p>
          </p:txBody>
        </p:sp>
      </p:grpSp>
      <p:grpSp>
        <p:nvGrpSpPr>
          <p:cNvPr id="11" name="Group 11">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7" name="TextBox 17"/>
          <p:cNvSpPr txBox="1">
            <a:spLocks noGrp="1"/>
          </p:cNvSpPr>
          <p:nvPr>
            <p:ph type="title" idx="4294967295"/>
          </p:nvPr>
        </p:nvSpPr>
        <p:spPr>
          <a:xfrm>
            <a:off x="1518545" y="2783053"/>
            <a:ext cx="9168422"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TESTS ARE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NOT ALL THE SAME</a:t>
            </a:r>
          </a:p>
        </p:txBody>
      </p:sp>
      <p:sp>
        <p:nvSpPr>
          <p:cNvPr id="16" name="TextBox 16"/>
          <p:cNvSpPr txBox="1"/>
          <p:nvPr/>
        </p:nvSpPr>
        <p:spPr>
          <a:xfrm>
            <a:off x="1518545" y="5098983"/>
            <a:ext cx="8751951" cy="311150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Genetic tests can be used to assess information at all levels of the genome:</a:t>
            </a:r>
          </a:p>
          <a:p>
            <a:pPr algn="l">
              <a:lnSpc>
                <a:spcPts val="4900"/>
              </a:lnSpc>
            </a:pPr>
            <a:r>
              <a:rPr lang="en-US" sz="3500" dirty="0">
                <a:solidFill>
                  <a:srgbClr val="212121"/>
                </a:solidFill>
                <a:latin typeface="Poppins"/>
                <a:ea typeface="Poppins"/>
                <a:cs typeface="Poppins"/>
                <a:sym typeface="Poppins"/>
              </a:rPr>
              <a:t>from the entire genome, to specific parts of it, to </a:t>
            </a:r>
            <a:r>
              <a:rPr lang="en-US" sz="3500" b="1" dirty="0">
                <a:solidFill>
                  <a:srgbClr val="212121"/>
                </a:solidFill>
                <a:latin typeface="Poppins Bold"/>
                <a:ea typeface="Poppins Bold"/>
                <a:cs typeface="Poppins Bold"/>
                <a:sym typeface="Poppins Bold"/>
              </a:rPr>
              <a:t>very small sections of DNA</a:t>
            </a:r>
            <a:r>
              <a:rPr lang="en-US" sz="3500" dirty="0">
                <a:solidFill>
                  <a:srgbClr val="212121"/>
                </a:solidFill>
                <a:latin typeface="Poppins"/>
                <a:ea typeface="Poppins"/>
                <a:cs typeface="Poppins"/>
                <a:sym typeface="Poppins"/>
              </a:rPr>
              <a:t>, and everything in between!</a:t>
            </a:r>
          </a:p>
        </p:txBody>
      </p:sp>
      <p:sp>
        <p:nvSpPr>
          <p:cNvPr id="14" name="TextBox 14" descr="A long string of DNA code that has a single letter of the code highlighted yellow."/>
          <p:cNvSpPr txBox="1"/>
          <p:nvPr/>
        </p:nvSpPr>
        <p:spPr>
          <a:xfrm>
            <a:off x="10894468" y="2432050"/>
            <a:ext cx="6364832" cy="682625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AAATCGTTGCATGCCGCGATGCGCGGTGCCATCGATCGGCGCGCTTTTAGCTGCTAGCTCTCGAATGCTAGCCCGTGACGCCTCGCTAGCTGCCTGCTCGATCGCTCCGACTCGCTCGGGGCTGATCGATCGATCGGCTTGGATATATATAGCTCTCGATCGATCGAGCGCGCTAGCTAGCGTAATACGTGGCTCTCGTCTCTCGATCGAGCTCTAGCA</a:t>
            </a:r>
          </a:p>
        </p:txBody>
      </p:sp>
      <p:sp>
        <p:nvSpPr>
          <p:cNvPr id="15" name="Freeform 1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515430" y="0"/>
            <a:ext cx="10209136" cy="10287000"/>
            <a:chOff x="0" y="0"/>
            <a:chExt cx="2688826" cy="2709333"/>
          </a:xfrm>
        </p:grpSpPr>
        <p:sp>
          <p:nvSpPr>
            <p:cNvPr id="3" name="Freeform 3"/>
            <p:cNvSpPr/>
            <p:nvPr/>
          </p:nvSpPr>
          <p:spPr>
            <a:xfrm>
              <a:off x="0" y="0"/>
              <a:ext cx="2688826" cy="2709333"/>
            </a:xfrm>
            <a:custGeom>
              <a:avLst/>
              <a:gdLst/>
              <a:ahLst/>
              <a:cxnLst/>
              <a:rect l="l" t="t" r="r" b="b"/>
              <a:pathLst>
                <a:path w="2688826" h="2709333">
                  <a:moveTo>
                    <a:pt x="0" y="0"/>
                  </a:moveTo>
                  <a:lnTo>
                    <a:pt x="2688826" y="0"/>
                  </a:lnTo>
                  <a:lnTo>
                    <a:pt x="2688826" y="2709333"/>
                  </a:lnTo>
                  <a:lnTo>
                    <a:pt x="0" y="2709333"/>
                  </a:lnTo>
                  <a:close/>
                </a:path>
              </a:pathLst>
            </a:custGeom>
            <a:solidFill>
              <a:srgbClr val="C6EAFA"/>
            </a:solidFill>
          </p:spPr>
          <p:txBody>
            <a:bodyPr/>
            <a:lstStyle/>
            <a:p>
              <a:endParaRPr lang="en-US"/>
            </a:p>
          </p:txBody>
        </p:sp>
        <p:sp>
          <p:nvSpPr>
            <p:cNvPr id="4" name="TextBox 4"/>
            <p:cNvSpPr txBox="1"/>
            <p:nvPr/>
          </p:nvSpPr>
          <p:spPr>
            <a:xfrm>
              <a:off x="0" y="-28575"/>
              <a:ext cx="2688826" cy="273790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391067" y="235258"/>
            <a:ext cx="11570266" cy="115702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3567" tIns="43567" rIns="43567" bIns="43567" rtlCol="0" anchor="ctr"/>
            <a:lstStyle/>
            <a:p>
              <a:pPr algn="ctr">
                <a:lnSpc>
                  <a:spcPts val="2281"/>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4672540">
            <a:off x="17366754" y="4076684"/>
            <a:ext cx="1592491" cy="159249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a:extLst>
              <a:ext uri="{C183D7F6-B498-43B3-948B-1728B52AA6E4}">
                <adec:decorative xmlns:adec="http://schemas.microsoft.com/office/drawing/2017/decorative" val="1"/>
              </a:ext>
            </a:extLst>
          </p:cNvPr>
          <p:cNvGrpSpPr/>
          <p:nvPr/>
        </p:nvGrpSpPr>
        <p:grpSpPr>
          <a:xfrm rot="8348084">
            <a:off x="16299612" y="163442"/>
            <a:ext cx="796246" cy="79624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a:extLst>
              <a:ext uri="{C183D7F6-B498-43B3-948B-1728B52AA6E4}">
                <adec:decorative xmlns:adec="http://schemas.microsoft.com/office/drawing/2017/decorative" val="1"/>
              </a:ext>
            </a:extLst>
          </p:cNvPr>
          <p:cNvGrpSpPr/>
          <p:nvPr/>
        </p:nvGrpSpPr>
        <p:grpSpPr>
          <a:xfrm>
            <a:off x="9165490" y="1123131"/>
            <a:ext cx="3634654" cy="3404879"/>
            <a:chOff x="0" y="0"/>
            <a:chExt cx="957275" cy="896758"/>
          </a:xfrm>
        </p:grpSpPr>
        <p:sp>
          <p:nvSpPr>
            <p:cNvPr id="16" name="Freeform 16"/>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72C2AA"/>
            </a:solidFill>
          </p:spPr>
          <p:txBody>
            <a:bodyPr/>
            <a:lstStyle/>
            <a:p>
              <a:endParaRPr lang="en-US"/>
            </a:p>
          </p:txBody>
        </p:sp>
        <p:sp>
          <p:nvSpPr>
            <p:cNvPr id="17" name="TextBox 17"/>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a:off x="13129718" y="1123131"/>
            <a:ext cx="3634654" cy="3404879"/>
            <a:chOff x="0" y="0"/>
            <a:chExt cx="957275" cy="896758"/>
          </a:xfrm>
        </p:grpSpPr>
        <p:sp>
          <p:nvSpPr>
            <p:cNvPr id="19" name="Freeform 19"/>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C83200"/>
            </a:solidFill>
          </p:spPr>
          <p:txBody>
            <a:bodyPr/>
            <a:lstStyle/>
            <a:p>
              <a:endParaRPr lang="en-US"/>
            </a:p>
          </p:txBody>
        </p:sp>
        <p:sp>
          <p:nvSpPr>
            <p:cNvPr id="20" name="TextBox 20"/>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sp>
        <p:nvSpPr>
          <p:cNvPr id="32" name="TextBox 32"/>
          <p:cNvSpPr txBox="1">
            <a:spLocks noGrp="1"/>
          </p:cNvSpPr>
          <p:nvPr>
            <p:ph type="title" idx="4294967295"/>
          </p:nvPr>
        </p:nvSpPr>
        <p:spPr>
          <a:xfrm>
            <a:off x="1518545" y="3413355"/>
            <a:ext cx="6127254" cy="41978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35"/>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HOW IS GENETIC TESTING PERFORMED?</a:t>
            </a:r>
          </a:p>
        </p:txBody>
      </p:sp>
      <p:sp>
        <p:nvSpPr>
          <p:cNvPr id="34" name="TextBox 34"/>
          <p:cNvSpPr txBox="1"/>
          <p:nvPr/>
        </p:nvSpPr>
        <p:spPr>
          <a:xfrm>
            <a:off x="9198809" y="4581525"/>
            <a:ext cx="3568017" cy="368300"/>
          </a:xfrm>
          <a:prstGeom prst="rect">
            <a:avLst/>
          </a:prstGeom>
        </p:spPr>
        <p:txBody>
          <a:bodyPr lIns="0" tIns="0" rIns="0" bIns="0" rtlCol="0" anchor="t">
            <a:spAutoFit/>
          </a:bodyPr>
          <a:lstStyle/>
          <a:p>
            <a:pPr algn="ctr">
              <a:lnSpc>
                <a:spcPts val="2800"/>
              </a:lnSpc>
            </a:pPr>
            <a:r>
              <a:rPr lang="en-US" sz="2000" b="1" dirty="0">
                <a:solidFill>
                  <a:srgbClr val="212121"/>
                </a:solidFill>
                <a:latin typeface="Poppins Bold"/>
                <a:ea typeface="Poppins Bold"/>
                <a:cs typeface="Poppins Bold"/>
                <a:sym typeface="Poppins Bold"/>
              </a:rPr>
              <a:t>1. DNA sample is collected.</a:t>
            </a:r>
          </a:p>
        </p:txBody>
      </p:sp>
      <p:sp>
        <p:nvSpPr>
          <p:cNvPr id="36" name="TextBox 36"/>
          <p:cNvSpPr txBox="1"/>
          <p:nvPr/>
        </p:nvSpPr>
        <p:spPr>
          <a:xfrm>
            <a:off x="13163036" y="4558605"/>
            <a:ext cx="3568017" cy="368300"/>
          </a:xfrm>
          <a:prstGeom prst="rect">
            <a:avLst/>
          </a:prstGeom>
        </p:spPr>
        <p:txBody>
          <a:bodyPr lIns="0" tIns="0" rIns="0" bIns="0" rtlCol="0" anchor="t">
            <a:spAutoFit/>
          </a:bodyPr>
          <a:lstStyle/>
          <a:p>
            <a:pPr algn="ctr">
              <a:lnSpc>
                <a:spcPts val="2800"/>
              </a:lnSpc>
            </a:pPr>
            <a:r>
              <a:rPr lang="en-US" sz="2000" b="1" dirty="0">
                <a:solidFill>
                  <a:srgbClr val="212121"/>
                </a:solidFill>
                <a:latin typeface="Poppins Bold"/>
                <a:ea typeface="Poppins Bold"/>
                <a:cs typeface="Poppins Bold"/>
                <a:sym typeface="Poppins Bold"/>
              </a:rPr>
              <a:t>2. Sample is sent to a lab.</a:t>
            </a:r>
          </a:p>
        </p:txBody>
      </p:sp>
      <p:sp>
        <p:nvSpPr>
          <p:cNvPr id="33" name="TextBox 33"/>
          <p:cNvSpPr txBox="1"/>
          <p:nvPr/>
        </p:nvSpPr>
        <p:spPr>
          <a:xfrm>
            <a:off x="9144000" y="8571064"/>
            <a:ext cx="3656144" cy="368300"/>
          </a:xfrm>
          <a:prstGeom prst="rect">
            <a:avLst/>
          </a:prstGeom>
        </p:spPr>
        <p:txBody>
          <a:bodyPr lIns="0" tIns="0" rIns="0" bIns="0" rtlCol="0" anchor="t">
            <a:spAutoFit/>
          </a:bodyPr>
          <a:lstStyle/>
          <a:p>
            <a:pPr algn="ctr">
              <a:lnSpc>
                <a:spcPts val="2800"/>
              </a:lnSpc>
            </a:pPr>
            <a:r>
              <a:rPr lang="en-US" sz="2000" b="1" dirty="0">
                <a:solidFill>
                  <a:srgbClr val="212121"/>
                </a:solidFill>
                <a:latin typeface="Poppins Bold"/>
                <a:ea typeface="Poppins Bold"/>
                <a:cs typeface="Poppins Bold"/>
                <a:sym typeface="Poppins Bold"/>
              </a:rPr>
              <a:t>3. The lab analyzes the DNA.</a:t>
            </a:r>
          </a:p>
        </p:txBody>
      </p:sp>
      <p:sp>
        <p:nvSpPr>
          <p:cNvPr id="35" name="TextBox 35"/>
          <p:cNvSpPr txBox="1"/>
          <p:nvPr/>
        </p:nvSpPr>
        <p:spPr>
          <a:xfrm>
            <a:off x="13196355" y="8571064"/>
            <a:ext cx="3501380" cy="368300"/>
          </a:xfrm>
          <a:prstGeom prst="rect">
            <a:avLst/>
          </a:prstGeom>
        </p:spPr>
        <p:txBody>
          <a:bodyPr lIns="0" tIns="0" rIns="0" bIns="0" rtlCol="0" anchor="t">
            <a:spAutoFit/>
          </a:bodyPr>
          <a:lstStyle/>
          <a:p>
            <a:pPr algn="ctr">
              <a:lnSpc>
                <a:spcPts val="2800"/>
              </a:lnSpc>
            </a:pPr>
            <a:r>
              <a:rPr lang="en-US" sz="2000" b="1" dirty="0">
                <a:solidFill>
                  <a:srgbClr val="212121"/>
                </a:solidFill>
                <a:latin typeface="Poppins Bold"/>
                <a:ea typeface="Poppins Bold"/>
                <a:cs typeface="Poppins Bold"/>
                <a:sym typeface="Poppins Bold"/>
              </a:rPr>
              <a:t>4. Results are reported.</a:t>
            </a:r>
          </a:p>
        </p:txBody>
      </p:sp>
      <p:sp>
        <p:nvSpPr>
          <p:cNvPr id="21" name="Freeform 21">
            <a:extLst>
              <a:ext uri="{C183D7F6-B498-43B3-948B-1728B52AA6E4}">
                <adec:decorative xmlns:adec="http://schemas.microsoft.com/office/drawing/2017/decorative" val="1"/>
              </a:ext>
            </a:extLst>
          </p:cNvPr>
          <p:cNvSpPr/>
          <p:nvPr/>
        </p:nvSpPr>
        <p:spPr>
          <a:xfrm>
            <a:off x="9461102" y="1456191"/>
            <a:ext cx="1521716" cy="1201521"/>
          </a:xfrm>
          <a:custGeom>
            <a:avLst/>
            <a:gdLst/>
            <a:ahLst/>
            <a:cxnLst/>
            <a:rect l="l" t="t" r="r" b="b"/>
            <a:pathLst>
              <a:path w="1521716" h="1201521">
                <a:moveTo>
                  <a:pt x="0" y="0"/>
                </a:moveTo>
                <a:lnTo>
                  <a:pt x="1521715" y="0"/>
                </a:lnTo>
                <a:lnTo>
                  <a:pt x="1521715" y="1201521"/>
                </a:lnTo>
                <a:lnTo>
                  <a:pt x="0" y="120152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2" name="Group 22">
            <a:extLst>
              <a:ext uri="{C183D7F6-B498-43B3-948B-1728B52AA6E4}">
                <adec:decorative xmlns:adec="http://schemas.microsoft.com/office/drawing/2017/decorative" val="1"/>
              </a:ext>
            </a:extLst>
          </p:cNvPr>
          <p:cNvGrpSpPr/>
          <p:nvPr/>
        </p:nvGrpSpPr>
        <p:grpSpPr>
          <a:xfrm>
            <a:off x="9165490" y="5051885"/>
            <a:ext cx="3634654" cy="3404879"/>
            <a:chOff x="0" y="0"/>
            <a:chExt cx="957275" cy="896758"/>
          </a:xfrm>
        </p:grpSpPr>
        <p:sp>
          <p:nvSpPr>
            <p:cNvPr id="23" name="Freeform 23"/>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F46036"/>
            </a:solidFill>
          </p:spPr>
          <p:txBody>
            <a:bodyPr/>
            <a:lstStyle/>
            <a:p>
              <a:endParaRPr lang="en-US"/>
            </a:p>
          </p:txBody>
        </p:sp>
        <p:sp>
          <p:nvSpPr>
            <p:cNvPr id="24" name="TextBox 24"/>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sp>
        <p:nvSpPr>
          <p:cNvPr id="25" name="Freeform 25">
            <a:extLst>
              <a:ext uri="{C183D7F6-B498-43B3-948B-1728B52AA6E4}">
                <adec:decorative xmlns:adec="http://schemas.microsoft.com/office/drawing/2017/decorative" val="1"/>
              </a:ext>
            </a:extLst>
          </p:cNvPr>
          <p:cNvSpPr/>
          <p:nvPr/>
        </p:nvSpPr>
        <p:spPr>
          <a:xfrm>
            <a:off x="9890015" y="5521809"/>
            <a:ext cx="2185606" cy="2545101"/>
          </a:xfrm>
          <a:custGeom>
            <a:avLst/>
            <a:gdLst/>
            <a:ahLst/>
            <a:cxnLst/>
            <a:rect l="l" t="t" r="r" b="b"/>
            <a:pathLst>
              <a:path w="2185606" h="2545101">
                <a:moveTo>
                  <a:pt x="0" y="0"/>
                </a:moveTo>
                <a:lnTo>
                  <a:pt x="2185605" y="0"/>
                </a:lnTo>
                <a:lnTo>
                  <a:pt x="2185605" y="2545101"/>
                </a:lnTo>
                <a:lnTo>
                  <a:pt x="0" y="25451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6" name="Group 26">
            <a:extLst>
              <a:ext uri="{C183D7F6-B498-43B3-948B-1728B52AA6E4}">
                <adec:decorative xmlns:adec="http://schemas.microsoft.com/office/drawing/2017/decorative" val="1"/>
              </a:ext>
            </a:extLst>
          </p:cNvPr>
          <p:cNvGrpSpPr/>
          <p:nvPr/>
        </p:nvGrpSpPr>
        <p:grpSpPr>
          <a:xfrm>
            <a:off x="13129718" y="5058964"/>
            <a:ext cx="3634654" cy="3404879"/>
            <a:chOff x="0" y="0"/>
            <a:chExt cx="957275" cy="896758"/>
          </a:xfrm>
        </p:grpSpPr>
        <p:sp>
          <p:nvSpPr>
            <p:cNvPr id="27" name="Freeform 27"/>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054A91"/>
            </a:solidFill>
          </p:spPr>
          <p:txBody>
            <a:bodyPr/>
            <a:lstStyle/>
            <a:p>
              <a:endParaRPr lang="en-US"/>
            </a:p>
          </p:txBody>
        </p:sp>
        <p:sp>
          <p:nvSpPr>
            <p:cNvPr id="28" name="TextBox 28"/>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sp>
        <p:nvSpPr>
          <p:cNvPr id="29" name="Freeform 29">
            <a:extLst>
              <a:ext uri="{C183D7F6-B498-43B3-948B-1728B52AA6E4}">
                <adec:decorative xmlns:adec="http://schemas.microsoft.com/office/drawing/2017/decorative" val="1"/>
              </a:ext>
            </a:extLst>
          </p:cNvPr>
          <p:cNvSpPr/>
          <p:nvPr/>
        </p:nvSpPr>
        <p:spPr>
          <a:xfrm>
            <a:off x="13994025" y="5455897"/>
            <a:ext cx="1906040" cy="2611014"/>
          </a:xfrm>
          <a:custGeom>
            <a:avLst/>
            <a:gdLst/>
            <a:ahLst/>
            <a:cxnLst/>
            <a:rect l="l" t="t" r="r" b="b"/>
            <a:pathLst>
              <a:path w="1906040" h="2611014">
                <a:moveTo>
                  <a:pt x="0" y="0"/>
                </a:moveTo>
                <a:lnTo>
                  <a:pt x="1906040" y="0"/>
                </a:lnTo>
                <a:lnTo>
                  <a:pt x="1906040" y="2611013"/>
                </a:lnTo>
                <a:lnTo>
                  <a:pt x="0" y="261101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a:off x="13688959" y="1510459"/>
            <a:ext cx="2516172" cy="2634735"/>
          </a:xfrm>
          <a:custGeom>
            <a:avLst/>
            <a:gdLst/>
            <a:ahLst/>
            <a:cxnLst/>
            <a:rect l="l" t="t" r="r" b="b"/>
            <a:pathLst>
              <a:path w="2516172" h="2634735">
                <a:moveTo>
                  <a:pt x="0" y="0"/>
                </a:moveTo>
                <a:lnTo>
                  <a:pt x="2516172" y="0"/>
                </a:lnTo>
                <a:lnTo>
                  <a:pt x="2516172" y="2634735"/>
                </a:lnTo>
                <a:lnTo>
                  <a:pt x="0" y="263473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1" name="Freeform 31">
            <a:extLst>
              <a:ext uri="{C183D7F6-B498-43B3-948B-1728B52AA6E4}">
                <adec:decorative xmlns:adec="http://schemas.microsoft.com/office/drawing/2017/decorative" val="1"/>
              </a:ext>
            </a:extLst>
          </p:cNvPr>
          <p:cNvSpPr/>
          <p:nvPr/>
        </p:nvSpPr>
        <p:spPr>
          <a:xfrm>
            <a:off x="10972072" y="2827826"/>
            <a:ext cx="1441017" cy="1438397"/>
          </a:xfrm>
          <a:custGeom>
            <a:avLst/>
            <a:gdLst/>
            <a:ahLst/>
            <a:cxnLst/>
            <a:rect l="l" t="t" r="r" b="b"/>
            <a:pathLst>
              <a:path w="1441017" h="1438397">
                <a:moveTo>
                  <a:pt x="0" y="0"/>
                </a:moveTo>
                <a:lnTo>
                  <a:pt x="1441017" y="0"/>
                </a:lnTo>
                <a:lnTo>
                  <a:pt x="1441017" y="1438397"/>
                </a:lnTo>
                <a:lnTo>
                  <a:pt x="0" y="143839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9782250" y="-174165"/>
            <a:ext cx="8763236" cy="10708349"/>
            <a:chOff x="0" y="0"/>
            <a:chExt cx="2333353" cy="2851271"/>
          </a:xfrm>
        </p:grpSpPr>
        <p:sp>
          <p:nvSpPr>
            <p:cNvPr id="3" name="Freeform 3"/>
            <p:cNvSpPr/>
            <p:nvPr/>
          </p:nvSpPr>
          <p:spPr>
            <a:xfrm>
              <a:off x="0" y="0"/>
              <a:ext cx="2333353" cy="2851271"/>
            </a:xfrm>
            <a:custGeom>
              <a:avLst/>
              <a:gdLst/>
              <a:ahLst/>
              <a:cxnLst/>
              <a:rect l="l" t="t" r="r" b="b"/>
              <a:pathLst>
                <a:path w="2333353" h="2851271">
                  <a:moveTo>
                    <a:pt x="0" y="0"/>
                  </a:moveTo>
                  <a:lnTo>
                    <a:pt x="2333353" y="0"/>
                  </a:lnTo>
                  <a:lnTo>
                    <a:pt x="2333353" y="2851271"/>
                  </a:lnTo>
                  <a:lnTo>
                    <a:pt x="0" y="2851271"/>
                  </a:lnTo>
                  <a:close/>
                </a:path>
              </a:pathLst>
            </a:custGeom>
            <a:solidFill>
              <a:srgbClr val="C6EAFA"/>
            </a:solidFill>
          </p:spPr>
          <p:txBody>
            <a:bodyPr/>
            <a:lstStyle/>
            <a:p>
              <a:endParaRPr lang="en-US"/>
            </a:p>
          </p:txBody>
        </p:sp>
        <p:sp>
          <p:nvSpPr>
            <p:cNvPr id="4" name="TextBox 4"/>
            <p:cNvSpPr txBox="1"/>
            <p:nvPr/>
          </p:nvSpPr>
          <p:spPr>
            <a:xfrm>
              <a:off x="0" y="-19050"/>
              <a:ext cx="2333353" cy="2870321"/>
            </a:xfrm>
            <a:prstGeom prst="rect">
              <a:avLst/>
            </a:prstGeom>
          </p:spPr>
          <p:txBody>
            <a:bodyPr lIns="38100" tIns="38100" rIns="38100" bIns="38100" rtlCol="0" anchor="ctr"/>
            <a:lstStyle/>
            <a:p>
              <a:pPr algn="ctr">
                <a:lnSpc>
                  <a:spcPts val="1994"/>
                </a:lnSpc>
              </a:pPr>
              <a:endParaRPr/>
            </a:p>
          </p:txBody>
        </p:sp>
      </p:grpSp>
      <p:grpSp>
        <p:nvGrpSpPr>
          <p:cNvPr id="7" name="Group 7">
            <a:extLst>
              <a:ext uri="{C183D7F6-B498-43B3-948B-1728B52AA6E4}">
                <adec:decorative xmlns:adec="http://schemas.microsoft.com/office/drawing/2017/decorative" val="1"/>
              </a:ext>
            </a:extLst>
          </p:cNvPr>
          <p:cNvGrpSpPr/>
          <p:nvPr/>
        </p:nvGrpSpPr>
        <p:grpSpPr>
          <a:xfrm rot="5400000">
            <a:off x="17442925" y="9483624"/>
            <a:ext cx="1102561" cy="1102561"/>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1494771">
            <a:off x="9540791" y="-1675226"/>
            <a:ext cx="3350451" cy="335045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47625"/>
              <a:ext cx="660400" cy="688975"/>
            </a:xfrm>
            <a:prstGeom prst="rect">
              <a:avLst/>
            </a:prstGeom>
          </p:spPr>
          <p:txBody>
            <a:bodyPr lIns="38100" tIns="38100" rIns="38100" bIns="38100" rtlCol="0" anchor="ctr"/>
            <a:lstStyle/>
            <a:p>
              <a:pPr algn="ctr">
                <a:lnSpc>
                  <a:spcPts val="1994"/>
                </a:lnSpc>
              </a:pPr>
              <a:endParaRPr/>
            </a:p>
          </p:txBody>
        </p:sp>
      </p:gr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rot="-5863999">
            <a:off x="-1622763" y="5440652"/>
            <a:ext cx="2243501" cy="2243501"/>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6" name="TextBox 16"/>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7" name="TextBox 17"/>
          <p:cNvSpPr txBox="1">
            <a:spLocks noGrp="1"/>
          </p:cNvSpPr>
          <p:nvPr>
            <p:ph type="title" idx="4294967295"/>
          </p:nvPr>
        </p:nvSpPr>
        <p:spPr>
          <a:xfrm>
            <a:off x="893561" y="2038985"/>
            <a:ext cx="9317347"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TESTING:</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DIAGNOSIS VS RISK</a:t>
            </a:r>
          </a:p>
        </p:txBody>
      </p:sp>
      <p:sp>
        <p:nvSpPr>
          <p:cNvPr id="18" name="TextBox 18"/>
          <p:cNvSpPr txBox="1"/>
          <p:nvPr/>
        </p:nvSpPr>
        <p:spPr>
          <a:xfrm>
            <a:off x="893561" y="4241165"/>
            <a:ext cx="8095910" cy="4073525"/>
          </a:xfrm>
          <a:prstGeom prst="rect">
            <a:avLst/>
          </a:prstGeom>
        </p:spPr>
        <p:txBody>
          <a:bodyPr lIns="0" tIns="0" rIns="0" bIns="0" rtlCol="0" anchor="t">
            <a:spAutoFit/>
          </a:bodyPr>
          <a:lstStyle/>
          <a:p>
            <a:pPr algn="l">
              <a:lnSpc>
                <a:spcPts val="4900"/>
              </a:lnSpc>
            </a:pPr>
            <a:r>
              <a:rPr lang="en-US" sz="3500" b="1" dirty="0">
                <a:solidFill>
                  <a:srgbClr val="212121"/>
                </a:solidFill>
                <a:latin typeface="Poppins Bold"/>
                <a:ea typeface="Poppins Bold"/>
                <a:cs typeface="Poppins Bold"/>
                <a:sym typeface="Poppins Bold"/>
              </a:rPr>
              <a:t>Genetic testing may be used to:</a:t>
            </a:r>
          </a:p>
          <a:p>
            <a:pPr algn="l">
              <a:lnSpc>
                <a:spcPts val="1399"/>
              </a:lnSpc>
            </a:pPr>
            <a:endParaRPr lang="en-US" sz="3500" b="1" dirty="0">
              <a:solidFill>
                <a:srgbClr val="212121"/>
              </a:solidFill>
              <a:latin typeface="Poppins Bold"/>
              <a:ea typeface="Poppins Bold"/>
              <a:cs typeface="Poppins Bold"/>
              <a:sym typeface="Poppins Bold"/>
            </a:endParaRPr>
          </a:p>
          <a:p>
            <a:pPr marL="755651" lvl="1" indent="-377825" algn="l">
              <a:lnSpc>
                <a:spcPts val="4900"/>
              </a:lnSpc>
              <a:buFont typeface="Arial"/>
              <a:buChar char="•"/>
            </a:pPr>
            <a:r>
              <a:rPr lang="en-US" sz="3500" b="1" dirty="0">
                <a:solidFill>
                  <a:srgbClr val="212121"/>
                </a:solidFill>
                <a:latin typeface="Poppins Bold"/>
                <a:ea typeface="Poppins Bold"/>
                <a:cs typeface="Poppins Bold"/>
                <a:sym typeface="Poppins Bold"/>
              </a:rPr>
              <a:t>Diagnose</a:t>
            </a:r>
            <a:r>
              <a:rPr lang="en-US" sz="3500" dirty="0">
                <a:solidFill>
                  <a:srgbClr val="212121"/>
                </a:solidFill>
                <a:latin typeface="Poppins"/>
                <a:ea typeface="Poppins"/>
                <a:cs typeface="Poppins"/>
                <a:sym typeface="Poppins"/>
              </a:rPr>
              <a:t> a health condition that a person has.</a:t>
            </a:r>
          </a:p>
          <a:p>
            <a:pPr algn="l">
              <a:lnSpc>
                <a:spcPts val="1399"/>
              </a:lnSpc>
            </a:pPr>
            <a:endParaRPr lang="en-US" sz="3500" dirty="0">
              <a:solidFill>
                <a:srgbClr val="212121"/>
              </a:solidFill>
              <a:latin typeface="Poppins"/>
              <a:ea typeface="Poppins"/>
              <a:cs typeface="Poppins"/>
              <a:sym typeface="Poppins"/>
            </a:endParaRPr>
          </a:p>
          <a:p>
            <a:pPr marL="755651" lvl="1" indent="-377825" algn="l">
              <a:lnSpc>
                <a:spcPts val="4900"/>
              </a:lnSpc>
              <a:buFont typeface="Arial"/>
              <a:buChar char="•"/>
            </a:pPr>
            <a:r>
              <a:rPr lang="en-US" sz="3500" b="1" dirty="0">
                <a:solidFill>
                  <a:srgbClr val="212121"/>
                </a:solidFill>
                <a:latin typeface="Poppins Bold"/>
                <a:ea typeface="Poppins Bold"/>
                <a:cs typeface="Poppins Bold"/>
                <a:sym typeface="Poppins Bold"/>
              </a:rPr>
              <a:t>Predict</a:t>
            </a:r>
            <a:r>
              <a:rPr lang="en-US" sz="3500" dirty="0">
                <a:solidFill>
                  <a:srgbClr val="212121"/>
                </a:solidFill>
                <a:latin typeface="Poppins"/>
                <a:ea typeface="Poppins"/>
                <a:cs typeface="Poppins"/>
                <a:sym typeface="Poppins"/>
              </a:rPr>
              <a:t> a person's risk for developing a condition in their lifetime.</a:t>
            </a:r>
          </a:p>
        </p:txBody>
      </p:sp>
      <p:grpSp>
        <p:nvGrpSpPr>
          <p:cNvPr id="5" name="Group 5" descr="Caretaker comforting a young child with cystic fibrosis during a lung treatment.">
            <a:extLst>
              <a:ext uri="{C183D7F6-B498-43B3-948B-1728B52AA6E4}">
                <adec:decorative xmlns:adec="http://schemas.microsoft.com/office/drawing/2017/decorative" val="0"/>
              </a:ext>
            </a:extLst>
          </p:cNvPr>
          <p:cNvGrpSpPr/>
          <p:nvPr/>
        </p:nvGrpSpPr>
        <p:grpSpPr>
          <a:xfrm>
            <a:off x="9144000" y="2336046"/>
            <a:ext cx="8544276" cy="8544242"/>
            <a:chOff x="0" y="0"/>
            <a:chExt cx="6350000" cy="6349975"/>
          </a:xfrm>
        </p:grpSpPr>
        <p:sp>
          <p:nvSpPr>
            <p:cNvPr id="6" name="Freeform 6" descr="Caretaker comforting a young child with cystic fibrosis during a lung treatment."/>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5"/>
              <a:stretch>
                <a:fillRect l="-25046" r="-25046"/>
              </a:stretch>
            </a:blipFill>
            <a:ln w="209550" cap="sq">
              <a:solidFill>
                <a:srgbClr val="C6EAFA"/>
              </a:solidFill>
              <a:prstDash val="solid"/>
              <a:miter/>
            </a:ln>
          </p:spPr>
          <p:txBody>
            <a:bodyPr/>
            <a:lstStyle/>
            <a:p>
              <a:endParaRPr lang="en-US" dirty="0"/>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44000" y="-15833"/>
            <a:ext cx="9421814" cy="10302833"/>
            <a:chOff x="0" y="0"/>
            <a:chExt cx="2481466" cy="2713503"/>
          </a:xfrm>
        </p:grpSpPr>
        <p:sp>
          <p:nvSpPr>
            <p:cNvPr id="4" name="Freeform 4"/>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sp>
        <p:nvSpPr>
          <p:cNvPr id="6" name="TextBox 6"/>
          <p:cNvSpPr txBox="1">
            <a:spLocks noGrp="1"/>
          </p:cNvSpPr>
          <p:nvPr>
            <p:ph type="title" idx="4294967295"/>
          </p:nvPr>
        </p:nvSpPr>
        <p:spPr>
          <a:xfrm>
            <a:off x="1028700" y="3045172"/>
            <a:ext cx="7726609"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REAL-LIFE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EXAMPLE: BRCA1</a:t>
            </a:r>
          </a:p>
        </p:txBody>
      </p:sp>
      <p:grpSp>
        <p:nvGrpSpPr>
          <p:cNvPr id="7" name="Group 7">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5" name="TextBox 15"/>
          <p:cNvSpPr txBox="1"/>
          <p:nvPr/>
        </p:nvSpPr>
        <p:spPr>
          <a:xfrm>
            <a:off x="1028700" y="5161627"/>
            <a:ext cx="7726609" cy="2492375"/>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Actor Angelina Jolie chose to undergo a double mastectomy after learning about her genetic risk for breast cancer.</a:t>
            </a:r>
          </a:p>
        </p:txBody>
      </p:sp>
      <p:grpSp>
        <p:nvGrpSpPr>
          <p:cNvPr id="13" name="Group 13" descr="Actor Angelina Jolie">
            <a:extLst>
              <a:ext uri="{C183D7F6-B498-43B3-948B-1728B52AA6E4}">
                <adec:decorative xmlns:adec="http://schemas.microsoft.com/office/drawing/2017/decorative" val="0"/>
              </a:ext>
            </a:extLst>
          </p:cNvPr>
          <p:cNvGrpSpPr/>
          <p:nvPr/>
        </p:nvGrpSpPr>
        <p:grpSpPr>
          <a:xfrm>
            <a:off x="9799391" y="655823"/>
            <a:ext cx="7883179" cy="8991168"/>
            <a:chOff x="0" y="0"/>
            <a:chExt cx="1221311" cy="1392967"/>
          </a:xfrm>
        </p:grpSpPr>
        <p:sp>
          <p:nvSpPr>
            <p:cNvPr id="14" name="Freeform 14" descr="Actor Angelina Jolie smiling in front of a microphone."/>
            <p:cNvSpPr/>
            <p:nvPr/>
          </p:nvSpPr>
          <p:spPr>
            <a:xfrm>
              <a:off x="0" y="0"/>
              <a:ext cx="1221311" cy="1392967"/>
            </a:xfrm>
            <a:custGeom>
              <a:avLst/>
              <a:gdLst/>
              <a:ahLst/>
              <a:cxnLst/>
              <a:rect l="l" t="t" r="r" b="b"/>
              <a:pathLst>
                <a:path w="1221311" h="1392967">
                  <a:moveTo>
                    <a:pt x="0" y="0"/>
                  </a:moveTo>
                  <a:lnTo>
                    <a:pt x="1221311" y="0"/>
                  </a:lnTo>
                  <a:lnTo>
                    <a:pt x="1221311" y="1392967"/>
                  </a:lnTo>
                  <a:lnTo>
                    <a:pt x="0" y="1392967"/>
                  </a:lnTo>
                  <a:close/>
                </a:path>
              </a:pathLst>
            </a:custGeom>
            <a:blipFill>
              <a:blip r:embed="rId5"/>
              <a:stretch>
                <a:fillRect t="-7923" b="-7923"/>
              </a:stretch>
            </a:blipFill>
          </p:spPr>
          <p:txBody>
            <a:bodyPr/>
            <a:lstStyle/>
            <a:p>
              <a:endParaRPr lang="en-US"/>
            </a:p>
          </p:txBody>
        </p:sp>
      </p:grpSp>
      <p:sp>
        <p:nvSpPr>
          <p:cNvPr id="16" name="TextBox 16">
            <a:extLst>
              <a:ext uri="{C183D7F6-B498-43B3-948B-1728B52AA6E4}">
                <adec:decorative xmlns:adec="http://schemas.microsoft.com/office/drawing/2017/decorative" val="1"/>
              </a:ext>
            </a:extLst>
          </p:cNvPr>
          <p:cNvSpPr txBox="1"/>
          <p:nvPr/>
        </p:nvSpPr>
        <p:spPr>
          <a:xfrm>
            <a:off x="12535292" y="9783949"/>
            <a:ext cx="2361416" cy="165100"/>
          </a:xfrm>
          <a:prstGeom prst="rect">
            <a:avLst/>
          </a:prstGeom>
        </p:spPr>
        <p:txBody>
          <a:bodyPr lIns="0" tIns="0" rIns="0" bIns="0" rtlCol="0" anchor="t">
            <a:spAutoFit/>
          </a:bodyPr>
          <a:lstStyle/>
          <a:p>
            <a:pPr algn="ctr">
              <a:lnSpc>
                <a:spcPts val="1399"/>
              </a:lnSpc>
            </a:pPr>
            <a:r>
              <a:rPr lang="en-US" sz="999">
                <a:solidFill>
                  <a:srgbClr val="212121"/>
                </a:solidFill>
                <a:latin typeface="Poppins"/>
                <a:ea typeface="Poppins"/>
                <a:cs typeface="Poppins"/>
                <a:sym typeface="Poppins"/>
              </a:rPr>
              <a:t> Image: Gage Skidmore, CC BY 2.0</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Freeform 12">
            <a:extLst>
              <a:ext uri="{C183D7F6-B498-43B3-948B-1728B52AA6E4}">
                <adec:decorative xmlns:adec="http://schemas.microsoft.com/office/drawing/2017/decorative" val="1"/>
              </a:ext>
            </a:extLst>
          </p:cNvPr>
          <p:cNvSpPr/>
          <p:nvPr/>
        </p:nvSpPr>
        <p:spPr>
          <a:xfrm>
            <a:off x="11653817" y="1020783"/>
            <a:ext cx="3764604" cy="4114800"/>
          </a:xfrm>
          <a:custGeom>
            <a:avLst/>
            <a:gdLst/>
            <a:ahLst/>
            <a:cxnLst/>
            <a:rect l="l" t="t" r="r" b="b"/>
            <a:pathLst>
              <a:path w="3764604" h="4114800">
                <a:moveTo>
                  <a:pt x="0" y="0"/>
                </a:moveTo>
                <a:lnTo>
                  <a:pt x="3764604" y="0"/>
                </a:lnTo>
                <a:lnTo>
                  <a:pt x="3764604"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28700" y="5718645"/>
            <a:ext cx="10250078"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3" name="TextBox 13"/>
          <p:cNvSpPr txBox="1">
            <a:spLocks noGrp="1"/>
          </p:cNvSpPr>
          <p:nvPr>
            <p:ph type="title" idx="4294967295"/>
          </p:nvPr>
        </p:nvSpPr>
        <p:spPr>
          <a:xfrm>
            <a:off x="1028700" y="6213945"/>
            <a:ext cx="8115300" cy="1945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TESTING</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FOR MEDICATIONS</a:t>
            </a:r>
          </a:p>
        </p:txBody>
      </p:sp>
      <p:sp>
        <p:nvSpPr>
          <p:cNvPr id="14" name="TextBox 14"/>
          <p:cNvSpPr txBox="1"/>
          <p:nvPr/>
        </p:nvSpPr>
        <p:spPr>
          <a:xfrm>
            <a:off x="10246314" y="5585295"/>
            <a:ext cx="7012986" cy="3730625"/>
          </a:xfrm>
          <a:prstGeom prst="rect">
            <a:avLst/>
          </a:prstGeom>
        </p:spPr>
        <p:txBody>
          <a:bodyPr lIns="0" tIns="0" rIns="0" bIns="0" rtlCol="0" anchor="t">
            <a:spAutoFit/>
          </a:bodyPr>
          <a:lstStyle/>
          <a:p>
            <a:pPr algn="l">
              <a:lnSpc>
                <a:spcPts val="4900"/>
              </a:lnSpc>
            </a:pPr>
            <a:r>
              <a:rPr lang="en-US" sz="3500" b="1">
                <a:solidFill>
                  <a:srgbClr val="212121"/>
                </a:solidFill>
                <a:latin typeface="Poppins Bold"/>
                <a:ea typeface="Poppins Bold"/>
                <a:cs typeface="Poppins Bold"/>
                <a:sym typeface="Poppins Bold"/>
              </a:rPr>
              <a:t>Pharmacogenetic testing</a:t>
            </a:r>
            <a:r>
              <a:rPr lang="en-US" sz="3500">
                <a:solidFill>
                  <a:srgbClr val="212121"/>
                </a:solidFill>
                <a:latin typeface="Poppins"/>
                <a:ea typeface="Poppins"/>
                <a:cs typeface="Poppins"/>
                <a:sym typeface="Poppins"/>
              </a:rPr>
              <a:t> is used to help a healthcare provider identify the most effective medication or dosage for a person based on their DNA.</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44000" y="-15833"/>
            <a:ext cx="9421814" cy="10302833"/>
            <a:chOff x="0" y="0"/>
            <a:chExt cx="2481466" cy="2713503"/>
          </a:xfrm>
        </p:grpSpPr>
        <p:sp>
          <p:nvSpPr>
            <p:cNvPr id="4" name="Freeform 4"/>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TextBox 12"/>
          <p:cNvSpPr txBox="1">
            <a:spLocks noGrp="1"/>
          </p:cNvSpPr>
          <p:nvPr>
            <p:ph type="title" idx="4294967295"/>
          </p:nvPr>
        </p:nvSpPr>
        <p:spPr>
          <a:xfrm>
            <a:off x="1028700" y="2521794"/>
            <a:ext cx="8115300"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REAL-LIFE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EXAMPLE: CYP2D6</a:t>
            </a:r>
          </a:p>
        </p:txBody>
      </p:sp>
      <p:sp>
        <p:nvSpPr>
          <p:cNvPr id="25" name="Freeform 25" descr="A green “person” icon to represent a typical metabolizer."/>
          <p:cNvSpPr/>
          <p:nvPr/>
        </p:nvSpPr>
        <p:spPr>
          <a:xfrm>
            <a:off x="1028700" y="4743024"/>
            <a:ext cx="758817" cy="758817"/>
          </a:xfrm>
          <a:custGeom>
            <a:avLst/>
            <a:gdLst/>
            <a:ahLst/>
            <a:cxnLst/>
            <a:rect l="l" t="t" r="r" b="b"/>
            <a:pathLst>
              <a:path w="758817" h="758817">
                <a:moveTo>
                  <a:pt x="0" y="0"/>
                </a:moveTo>
                <a:lnTo>
                  <a:pt x="758817" y="0"/>
                </a:lnTo>
                <a:lnTo>
                  <a:pt x="758817" y="758817"/>
                </a:lnTo>
                <a:lnTo>
                  <a:pt x="0" y="75881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4" name="Freeform 24" descr="A yellow “person” icon to represent a slow metabolizer."/>
          <p:cNvSpPr/>
          <p:nvPr/>
        </p:nvSpPr>
        <p:spPr>
          <a:xfrm>
            <a:off x="1028700" y="6086704"/>
            <a:ext cx="758817" cy="758817"/>
          </a:xfrm>
          <a:custGeom>
            <a:avLst/>
            <a:gdLst/>
            <a:ahLst/>
            <a:cxnLst/>
            <a:rect l="l" t="t" r="r" b="b"/>
            <a:pathLst>
              <a:path w="758817" h="758817">
                <a:moveTo>
                  <a:pt x="0" y="0"/>
                </a:moveTo>
                <a:lnTo>
                  <a:pt x="758817" y="0"/>
                </a:lnTo>
                <a:lnTo>
                  <a:pt x="758817" y="758817"/>
                </a:lnTo>
                <a:lnTo>
                  <a:pt x="0" y="7588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6" name="Freeform 26" descr="A red “person” icon to represent a rapid metabolizer."/>
          <p:cNvSpPr/>
          <p:nvPr/>
        </p:nvSpPr>
        <p:spPr>
          <a:xfrm>
            <a:off x="1028700" y="7430384"/>
            <a:ext cx="758817" cy="758817"/>
          </a:xfrm>
          <a:custGeom>
            <a:avLst/>
            <a:gdLst/>
            <a:ahLst/>
            <a:cxnLst/>
            <a:rect l="l" t="t" r="r" b="b"/>
            <a:pathLst>
              <a:path w="758817" h="758817">
                <a:moveTo>
                  <a:pt x="0" y="0"/>
                </a:moveTo>
                <a:lnTo>
                  <a:pt x="758817" y="0"/>
                </a:lnTo>
                <a:lnTo>
                  <a:pt x="758817" y="758817"/>
                </a:lnTo>
                <a:lnTo>
                  <a:pt x="0" y="75881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TextBox 23"/>
          <p:cNvSpPr txBox="1"/>
          <p:nvPr/>
        </p:nvSpPr>
        <p:spPr>
          <a:xfrm>
            <a:off x="1877067" y="5001502"/>
            <a:ext cx="6878242" cy="3187700"/>
          </a:xfrm>
          <a:prstGeom prst="rect">
            <a:avLst/>
          </a:prstGeom>
        </p:spPr>
        <p:txBody>
          <a:bodyPr lIns="0" tIns="0" rIns="0" bIns="0" rtlCol="0" anchor="t">
            <a:spAutoFit/>
          </a:bodyPr>
          <a:lstStyle/>
          <a:p>
            <a:pPr algn="l">
              <a:lnSpc>
                <a:spcPts val="2800"/>
              </a:lnSpc>
            </a:pPr>
            <a:r>
              <a:rPr lang="en-US" sz="2000" b="1" dirty="0">
                <a:solidFill>
                  <a:srgbClr val="212121"/>
                </a:solidFill>
                <a:latin typeface="Poppins Bold"/>
                <a:ea typeface="Poppins Bold"/>
                <a:cs typeface="Poppins Bold"/>
                <a:sym typeface="Poppins Bold"/>
              </a:rPr>
              <a:t>Typical metabolizer</a:t>
            </a:r>
            <a:r>
              <a:rPr lang="en-US" sz="2000" dirty="0">
                <a:solidFill>
                  <a:srgbClr val="212121"/>
                </a:solidFill>
                <a:latin typeface="Poppins"/>
                <a:ea typeface="Poppins"/>
                <a:cs typeface="Poppins"/>
                <a:sym typeface="Poppins"/>
              </a:rPr>
              <a:t> - medication works as expected</a:t>
            </a:r>
          </a:p>
          <a:p>
            <a:pPr algn="l">
              <a:lnSpc>
                <a:spcPts val="2800"/>
              </a:lnSpc>
            </a:pPr>
            <a:endParaRPr lang="en-US" sz="2000" dirty="0">
              <a:solidFill>
                <a:srgbClr val="212121"/>
              </a:solidFill>
              <a:latin typeface="Poppins"/>
              <a:ea typeface="Poppins"/>
              <a:cs typeface="Poppins"/>
              <a:sym typeface="Poppins"/>
            </a:endParaRPr>
          </a:p>
          <a:p>
            <a:pPr algn="l">
              <a:lnSpc>
                <a:spcPts val="2800"/>
              </a:lnSpc>
            </a:pPr>
            <a:endParaRPr lang="en-US" sz="2000" dirty="0">
              <a:solidFill>
                <a:srgbClr val="212121"/>
              </a:solidFill>
              <a:latin typeface="Poppins"/>
              <a:ea typeface="Poppins"/>
              <a:cs typeface="Poppins"/>
              <a:sym typeface="Poppins"/>
            </a:endParaRPr>
          </a:p>
          <a:p>
            <a:pPr algn="l">
              <a:lnSpc>
                <a:spcPts val="2800"/>
              </a:lnSpc>
            </a:pPr>
            <a:r>
              <a:rPr lang="en-US" sz="2000" b="1" dirty="0">
                <a:solidFill>
                  <a:srgbClr val="212121"/>
                </a:solidFill>
                <a:latin typeface="Poppins Bold"/>
                <a:ea typeface="Poppins Bold"/>
                <a:cs typeface="Poppins Bold"/>
                <a:sym typeface="Poppins Bold"/>
              </a:rPr>
              <a:t>Slow metabolizer</a:t>
            </a:r>
            <a:r>
              <a:rPr lang="en-US" sz="2000" dirty="0">
                <a:solidFill>
                  <a:srgbClr val="212121"/>
                </a:solidFill>
                <a:latin typeface="Poppins"/>
                <a:ea typeface="Poppins"/>
                <a:cs typeface="Poppins"/>
                <a:sym typeface="Poppins"/>
              </a:rPr>
              <a:t> - gets very little effect from the medicine</a:t>
            </a:r>
          </a:p>
          <a:p>
            <a:pPr algn="l">
              <a:lnSpc>
                <a:spcPts val="2800"/>
              </a:lnSpc>
            </a:pPr>
            <a:endParaRPr lang="en-US" sz="2000" dirty="0">
              <a:solidFill>
                <a:srgbClr val="212121"/>
              </a:solidFill>
              <a:latin typeface="Poppins"/>
              <a:ea typeface="Poppins"/>
              <a:cs typeface="Poppins"/>
              <a:sym typeface="Poppins"/>
            </a:endParaRPr>
          </a:p>
          <a:p>
            <a:pPr algn="l">
              <a:lnSpc>
                <a:spcPts val="2800"/>
              </a:lnSpc>
            </a:pPr>
            <a:endParaRPr lang="en-US" sz="2000" dirty="0">
              <a:solidFill>
                <a:srgbClr val="212121"/>
              </a:solidFill>
              <a:latin typeface="Poppins"/>
              <a:ea typeface="Poppins"/>
              <a:cs typeface="Poppins"/>
              <a:sym typeface="Poppins"/>
            </a:endParaRPr>
          </a:p>
          <a:p>
            <a:pPr algn="l">
              <a:lnSpc>
                <a:spcPts val="2800"/>
              </a:lnSpc>
              <a:spcBef>
                <a:spcPct val="0"/>
              </a:spcBef>
            </a:pPr>
            <a:r>
              <a:rPr lang="en-US" sz="2000" b="1" dirty="0">
                <a:solidFill>
                  <a:srgbClr val="212121"/>
                </a:solidFill>
                <a:latin typeface="Poppins Bold"/>
                <a:ea typeface="Poppins Bold"/>
                <a:cs typeface="Poppins Bold"/>
                <a:sym typeface="Poppins Bold"/>
              </a:rPr>
              <a:t>Rapid metabolizer</a:t>
            </a:r>
            <a:r>
              <a:rPr lang="en-US" sz="2000" dirty="0">
                <a:solidFill>
                  <a:srgbClr val="212121"/>
                </a:solidFill>
                <a:latin typeface="Poppins"/>
                <a:ea typeface="Poppins"/>
                <a:cs typeface="Poppins"/>
                <a:sym typeface="Poppins"/>
              </a:rPr>
              <a:t> - standard dose of medication can be fatal</a:t>
            </a:r>
          </a:p>
        </p:txBody>
      </p:sp>
      <p:grpSp>
        <p:nvGrpSpPr>
          <p:cNvPr id="27" name="Group 26" descr="Ten individual person icons. Seven of them are colored green to represent typical metabolizers, one is yellow to represent a slow metabolizer, and two are red to represent rapid metabolizers.">
            <a:extLst>
              <a:ext uri="{FF2B5EF4-FFF2-40B4-BE49-F238E27FC236}">
                <a16:creationId xmlns:a16="http://schemas.microsoft.com/office/drawing/2014/main" id="{F38958E2-A99A-431C-B146-53FFFCFE4181}"/>
              </a:ext>
            </a:extLst>
          </p:cNvPr>
          <p:cNvGrpSpPr/>
          <p:nvPr/>
        </p:nvGrpSpPr>
        <p:grpSpPr>
          <a:xfrm>
            <a:off x="9532691" y="1140611"/>
            <a:ext cx="8404265" cy="8005778"/>
            <a:chOff x="9532691" y="1140611"/>
            <a:chExt cx="8404265" cy="8005778"/>
          </a:xfrm>
        </p:grpSpPr>
        <p:sp>
          <p:nvSpPr>
            <p:cNvPr id="13" name="Freeform 13" descr="In some populations, one in ten people are slow metabolizers, seven in ten are typical metabolizers, and two in ten are rapid metabolizers."/>
            <p:cNvSpPr/>
            <p:nvPr/>
          </p:nvSpPr>
          <p:spPr>
            <a:xfrm>
              <a:off x="12845425" y="1140611"/>
              <a:ext cx="1783203" cy="1783203"/>
            </a:xfrm>
            <a:custGeom>
              <a:avLst/>
              <a:gdLst/>
              <a:ahLst/>
              <a:cxnLst/>
              <a:rect l="l" t="t" r="r" b="b"/>
              <a:pathLst>
                <a:path w="1783203" h="1783203">
                  <a:moveTo>
                    <a:pt x="0" y="0"/>
                  </a:moveTo>
                  <a:lnTo>
                    <a:pt x="1783203" y="0"/>
                  </a:lnTo>
                  <a:lnTo>
                    <a:pt x="1783203" y="1783203"/>
                  </a:lnTo>
                  <a:lnTo>
                    <a:pt x="0" y="178320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a:off x="11743384" y="3214809"/>
              <a:ext cx="1783203" cy="1783203"/>
            </a:xfrm>
            <a:custGeom>
              <a:avLst/>
              <a:gdLst/>
              <a:ahLst/>
              <a:cxnLst/>
              <a:rect l="l" t="t" r="r" b="b"/>
              <a:pathLst>
                <a:path w="1783203" h="1783203">
                  <a:moveTo>
                    <a:pt x="0" y="0"/>
                  </a:moveTo>
                  <a:lnTo>
                    <a:pt x="1783203" y="0"/>
                  </a:lnTo>
                  <a:lnTo>
                    <a:pt x="1783203" y="1783203"/>
                  </a:lnTo>
                  <a:lnTo>
                    <a:pt x="0" y="1783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Freeform 15"/>
            <p:cNvSpPr/>
            <p:nvPr/>
          </p:nvSpPr>
          <p:spPr>
            <a:xfrm>
              <a:off x="13947467" y="3214809"/>
              <a:ext cx="1783203" cy="1783203"/>
            </a:xfrm>
            <a:custGeom>
              <a:avLst/>
              <a:gdLst/>
              <a:ahLst/>
              <a:cxnLst/>
              <a:rect l="l" t="t" r="r" b="b"/>
              <a:pathLst>
                <a:path w="1783203" h="1783203">
                  <a:moveTo>
                    <a:pt x="0" y="0"/>
                  </a:moveTo>
                  <a:lnTo>
                    <a:pt x="1783202" y="0"/>
                  </a:lnTo>
                  <a:lnTo>
                    <a:pt x="1783202" y="1783203"/>
                  </a:lnTo>
                  <a:lnTo>
                    <a:pt x="0" y="1783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Freeform 16"/>
            <p:cNvSpPr/>
            <p:nvPr/>
          </p:nvSpPr>
          <p:spPr>
            <a:xfrm>
              <a:off x="10639139" y="5288998"/>
              <a:ext cx="1783203" cy="1783203"/>
            </a:xfrm>
            <a:custGeom>
              <a:avLst/>
              <a:gdLst/>
              <a:ahLst/>
              <a:cxnLst/>
              <a:rect l="l" t="t" r="r" b="b"/>
              <a:pathLst>
                <a:path w="1783203" h="1783203">
                  <a:moveTo>
                    <a:pt x="0" y="0"/>
                  </a:moveTo>
                  <a:lnTo>
                    <a:pt x="1783203" y="0"/>
                  </a:lnTo>
                  <a:lnTo>
                    <a:pt x="1783203" y="1783202"/>
                  </a:lnTo>
                  <a:lnTo>
                    <a:pt x="0" y="1783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7" name="Freeform 17"/>
            <p:cNvSpPr/>
            <p:nvPr/>
          </p:nvSpPr>
          <p:spPr>
            <a:xfrm>
              <a:off x="12843222" y="5288998"/>
              <a:ext cx="1783203" cy="1783203"/>
            </a:xfrm>
            <a:custGeom>
              <a:avLst/>
              <a:gdLst/>
              <a:ahLst/>
              <a:cxnLst/>
              <a:rect l="l" t="t" r="r" b="b"/>
              <a:pathLst>
                <a:path w="1783203" h="1783203">
                  <a:moveTo>
                    <a:pt x="0" y="0"/>
                  </a:moveTo>
                  <a:lnTo>
                    <a:pt x="1783202" y="0"/>
                  </a:lnTo>
                  <a:lnTo>
                    <a:pt x="1783202" y="1783202"/>
                  </a:lnTo>
                  <a:lnTo>
                    <a:pt x="0" y="1783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5051712" y="5288998"/>
              <a:ext cx="1783203" cy="1783203"/>
            </a:xfrm>
            <a:custGeom>
              <a:avLst/>
              <a:gdLst/>
              <a:ahLst/>
              <a:cxnLst/>
              <a:rect l="l" t="t" r="r" b="b"/>
              <a:pathLst>
                <a:path w="1783203" h="1783203">
                  <a:moveTo>
                    <a:pt x="0" y="0"/>
                  </a:moveTo>
                  <a:lnTo>
                    <a:pt x="1783202" y="0"/>
                  </a:lnTo>
                  <a:lnTo>
                    <a:pt x="1783202" y="1783202"/>
                  </a:lnTo>
                  <a:lnTo>
                    <a:pt x="0" y="178320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9" name="Freeform 19"/>
            <p:cNvSpPr/>
            <p:nvPr/>
          </p:nvSpPr>
          <p:spPr>
            <a:xfrm>
              <a:off x="11741180" y="7363186"/>
              <a:ext cx="1783203" cy="1783203"/>
            </a:xfrm>
            <a:custGeom>
              <a:avLst/>
              <a:gdLst/>
              <a:ahLst/>
              <a:cxnLst/>
              <a:rect l="l" t="t" r="r" b="b"/>
              <a:pathLst>
                <a:path w="1783203" h="1783203">
                  <a:moveTo>
                    <a:pt x="0" y="0"/>
                  </a:moveTo>
                  <a:lnTo>
                    <a:pt x="1783203" y="0"/>
                  </a:lnTo>
                  <a:lnTo>
                    <a:pt x="1783203" y="1783203"/>
                  </a:lnTo>
                  <a:lnTo>
                    <a:pt x="0" y="1783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0" name="Freeform 20"/>
            <p:cNvSpPr/>
            <p:nvPr/>
          </p:nvSpPr>
          <p:spPr>
            <a:xfrm>
              <a:off x="13945263" y="7363186"/>
              <a:ext cx="1783203" cy="1783203"/>
            </a:xfrm>
            <a:custGeom>
              <a:avLst/>
              <a:gdLst/>
              <a:ahLst/>
              <a:cxnLst/>
              <a:rect l="l" t="t" r="r" b="b"/>
              <a:pathLst>
                <a:path w="1783203" h="1783203">
                  <a:moveTo>
                    <a:pt x="0" y="0"/>
                  </a:moveTo>
                  <a:lnTo>
                    <a:pt x="1783203" y="0"/>
                  </a:lnTo>
                  <a:lnTo>
                    <a:pt x="1783203" y="1783203"/>
                  </a:lnTo>
                  <a:lnTo>
                    <a:pt x="0" y="17832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1" name="Freeform 21"/>
            <p:cNvSpPr/>
            <p:nvPr/>
          </p:nvSpPr>
          <p:spPr>
            <a:xfrm>
              <a:off x="16153753" y="7363186"/>
              <a:ext cx="1783203" cy="1783203"/>
            </a:xfrm>
            <a:custGeom>
              <a:avLst/>
              <a:gdLst/>
              <a:ahLst/>
              <a:cxnLst/>
              <a:rect l="l" t="t" r="r" b="b"/>
              <a:pathLst>
                <a:path w="1783203" h="1783203">
                  <a:moveTo>
                    <a:pt x="0" y="0"/>
                  </a:moveTo>
                  <a:lnTo>
                    <a:pt x="1783203" y="0"/>
                  </a:lnTo>
                  <a:lnTo>
                    <a:pt x="1783203" y="1783203"/>
                  </a:lnTo>
                  <a:lnTo>
                    <a:pt x="0" y="1783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9532691" y="7363186"/>
              <a:ext cx="1783203" cy="1783203"/>
            </a:xfrm>
            <a:custGeom>
              <a:avLst/>
              <a:gdLst/>
              <a:ahLst/>
              <a:cxnLst/>
              <a:rect l="l" t="t" r="r" b="b"/>
              <a:pathLst>
                <a:path w="1783203" h="1783203">
                  <a:moveTo>
                    <a:pt x="0" y="0"/>
                  </a:moveTo>
                  <a:lnTo>
                    <a:pt x="1783202" y="0"/>
                  </a:lnTo>
                  <a:lnTo>
                    <a:pt x="1783202" y="1783203"/>
                  </a:lnTo>
                  <a:lnTo>
                    <a:pt x="0" y="178320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90020" y="2621508"/>
            <a:ext cx="9401486" cy="7665492"/>
            <a:chOff x="0" y="0"/>
            <a:chExt cx="2503298" cy="2041061"/>
          </a:xfrm>
        </p:grpSpPr>
        <p:sp>
          <p:nvSpPr>
            <p:cNvPr id="4" name="Freeform 4"/>
            <p:cNvSpPr/>
            <p:nvPr/>
          </p:nvSpPr>
          <p:spPr>
            <a:xfrm>
              <a:off x="0" y="0"/>
              <a:ext cx="2503298" cy="2041061"/>
            </a:xfrm>
            <a:custGeom>
              <a:avLst/>
              <a:gdLst/>
              <a:ahLst/>
              <a:cxnLst/>
              <a:rect l="l" t="t" r="r" b="b"/>
              <a:pathLst>
                <a:path w="2503298" h="2041061">
                  <a:moveTo>
                    <a:pt x="0" y="0"/>
                  </a:moveTo>
                  <a:lnTo>
                    <a:pt x="2503298" y="0"/>
                  </a:lnTo>
                  <a:lnTo>
                    <a:pt x="2503298" y="2041061"/>
                  </a:lnTo>
                  <a:lnTo>
                    <a:pt x="0" y="2041061"/>
                  </a:lnTo>
                  <a:close/>
                </a:path>
              </a:pathLst>
            </a:custGeom>
            <a:solidFill>
              <a:srgbClr val="C6EAFA"/>
            </a:solidFill>
          </p:spPr>
          <p:txBody>
            <a:bodyPr/>
            <a:lstStyle/>
            <a:p>
              <a:endParaRPr lang="en-US"/>
            </a:p>
          </p:txBody>
        </p:sp>
        <p:sp>
          <p:nvSpPr>
            <p:cNvPr id="5" name="TextBox 5"/>
            <p:cNvSpPr txBox="1"/>
            <p:nvPr/>
          </p:nvSpPr>
          <p:spPr>
            <a:xfrm>
              <a:off x="0" y="-66675"/>
              <a:ext cx="2503298" cy="2107736"/>
            </a:xfrm>
            <a:prstGeom prst="rect">
              <a:avLst/>
            </a:prstGeom>
          </p:spPr>
          <p:txBody>
            <a:bodyPr lIns="38100" tIns="38100" rIns="38100" bIns="38100" rtlCol="0" anchor="ctr"/>
            <a:lstStyle/>
            <a:p>
              <a:pPr algn="ctr">
                <a:lnSpc>
                  <a:spcPts val="4900"/>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5400000">
            <a:off x="3347062" y="-1668532"/>
            <a:ext cx="108760" cy="10708349"/>
            <a:chOff x="0" y="0"/>
            <a:chExt cx="28959" cy="2851271"/>
          </a:xfrm>
        </p:grpSpPr>
        <p:sp>
          <p:nvSpPr>
            <p:cNvPr id="7" name="Freeform 7"/>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8" name="TextBox 8"/>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13503208" y="-681926"/>
            <a:ext cx="108760" cy="8735136"/>
            <a:chOff x="0" y="0"/>
            <a:chExt cx="28959" cy="2325871"/>
          </a:xfrm>
        </p:grpSpPr>
        <p:sp>
          <p:nvSpPr>
            <p:cNvPr id="10" name="Freeform 10"/>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1" name="TextBox 11"/>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rot="3267357">
            <a:off x="13688620" y="-3520260"/>
            <a:ext cx="5366649" cy="536664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0" name="TextBox 20"/>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25" name="TextBox 25"/>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AS A RESULT...</a:t>
            </a:r>
          </a:p>
        </p:txBody>
      </p:sp>
      <p:sp>
        <p:nvSpPr>
          <p:cNvPr id="22" name="TextBox 22"/>
          <p:cNvSpPr txBox="1"/>
          <p:nvPr/>
        </p:nvSpPr>
        <p:spPr>
          <a:xfrm>
            <a:off x="2023184" y="3053413"/>
            <a:ext cx="5609355" cy="498475"/>
          </a:xfrm>
          <a:prstGeom prst="rect">
            <a:avLst/>
          </a:prstGeom>
        </p:spPr>
        <p:txBody>
          <a:bodyPr lIns="0" tIns="0" rIns="0" bIns="0" rtlCol="0" anchor="t">
            <a:spAutoFit/>
          </a:bodyPr>
          <a:lstStyle/>
          <a:p>
            <a:pPr algn="ctr">
              <a:lnSpc>
                <a:spcPts val="3500"/>
              </a:lnSpc>
            </a:pPr>
            <a:r>
              <a:rPr lang="en-US" sz="3500" b="1" dirty="0">
                <a:solidFill>
                  <a:srgbClr val="212121"/>
                </a:solidFill>
                <a:latin typeface="Poppins Bold"/>
                <a:ea typeface="Poppins Bold"/>
                <a:cs typeface="Poppins Bold"/>
                <a:sym typeface="Poppins Bold"/>
              </a:rPr>
              <a:t>GENETIC TESTING</a:t>
            </a:r>
          </a:p>
        </p:txBody>
      </p:sp>
      <p:sp>
        <p:nvSpPr>
          <p:cNvPr id="21" name="TextBox 21"/>
          <p:cNvSpPr txBox="1"/>
          <p:nvPr/>
        </p:nvSpPr>
        <p:spPr>
          <a:xfrm>
            <a:off x="1074720" y="4286900"/>
            <a:ext cx="7506284" cy="3552825"/>
          </a:xfrm>
          <a:prstGeom prst="rect">
            <a:avLst/>
          </a:prstGeom>
        </p:spPr>
        <p:txBody>
          <a:bodyPr lIns="0" tIns="0" rIns="0" bIns="0" rtlCol="0" anchor="t">
            <a:spAutoFit/>
          </a:bodyPr>
          <a:lstStyle/>
          <a:p>
            <a:pPr marL="647700" lvl="1" indent="-323850" algn="l">
              <a:lnSpc>
                <a:spcPts val="4200"/>
              </a:lnSpc>
              <a:buFont typeface="Arial"/>
              <a:buChar char="•"/>
            </a:pPr>
            <a:r>
              <a:rPr lang="en-US" sz="3000" dirty="0">
                <a:solidFill>
                  <a:srgbClr val="212121"/>
                </a:solidFill>
                <a:latin typeface="Poppins"/>
                <a:ea typeface="Poppins"/>
                <a:cs typeface="Poppins"/>
                <a:sym typeface="Poppins"/>
              </a:rPr>
              <a:t>Individuals with a personal or familial history of issues with medications may pursue testing</a:t>
            </a:r>
          </a:p>
          <a:p>
            <a:pPr algn="l">
              <a:lnSpc>
                <a:spcPts val="1399"/>
              </a:lnSpc>
            </a:pPr>
            <a:endParaRPr lang="en-US" sz="3000" dirty="0">
              <a:solidFill>
                <a:srgbClr val="212121"/>
              </a:solidFill>
              <a:latin typeface="Poppins"/>
              <a:ea typeface="Poppins"/>
              <a:cs typeface="Poppins"/>
              <a:sym typeface="Poppins"/>
            </a:endParaRPr>
          </a:p>
          <a:p>
            <a:pPr marL="647700" lvl="1" indent="-323850" algn="l">
              <a:lnSpc>
                <a:spcPts val="4200"/>
              </a:lnSpc>
              <a:buFont typeface="Arial"/>
              <a:buChar char="•"/>
            </a:pPr>
            <a:r>
              <a:rPr lang="en-US" sz="3000" dirty="0">
                <a:solidFill>
                  <a:srgbClr val="212121"/>
                </a:solidFill>
                <a:latin typeface="Poppins"/>
                <a:ea typeface="Poppins"/>
                <a:cs typeface="Poppins"/>
                <a:sym typeface="Poppins"/>
              </a:rPr>
              <a:t>Can help determine if a person is a rapid metabolizer</a:t>
            </a:r>
          </a:p>
          <a:p>
            <a:pPr algn="l">
              <a:lnSpc>
                <a:spcPts val="1399"/>
              </a:lnSpc>
            </a:pPr>
            <a:endParaRPr lang="en-US" sz="3000" dirty="0">
              <a:solidFill>
                <a:srgbClr val="212121"/>
              </a:solidFill>
              <a:latin typeface="Poppins"/>
              <a:ea typeface="Poppins"/>
              <a:cs typeface="Poppins"/>
              <a:sym typeface="Poppins"/>
            </a:endParaRPr>
          </a:p>
          <a:p>
            <a:pPr marL="647700" lvl="1" indent="-323850" algn="l">
              <a:lnSpc>
                <a:spcPts val="4200"/>
              </a:lnSpc>
              <a:buFont typeface="Arial"/>
              <a:buChar char="•"/>
            </a:pPr>
            <a:r>
              <a:rPr lang="en-US" sz="3000" dirty="0">
                <a:solidFill>
                  <a:srgbClr val="212121"/>
                </a:solidFill>
                <a:latin typeface="Poppins"/>
                <a:ea typeface="Poppins"/>
                <a:cs typeface="Poppins"/>
                <a:sym typeface="Poppins"/>
              </a:rPr>
              <a:t>Not routinely used in clinics</a:t>
            </a:r>
          </a:p>
        </p:txBody>
      </p:sp>
      <p:sp>
        <p:nvSpPr>
          <p:cNvPr id="24" name="TextBox 24"/>
          <p:cNvSpPr txBox="1"/>
          <p:nvPr/>
        </p:nvSpPr>
        <p:spPr>
          <a:xfrm>
            <a:off x="10256745" y="3053413"/>
            <a:ext cx="6713084" cy="498475"/>
          </a:xfrm>
          <a:prstGeom prst="rect">
            <a:avLst/>
          </a:prstGeom>
        </p:spPr>
        <p:txBody>
          <a:bodyPr lIns="0" tIns="0" rIns="0" bIns="0" rtlCol="0" anchor="t">
            <a:spAutoFit/>
          </a:bodyPr>
          <a:lstStyle/>
          <a:p>
            <a:pPr algn="ctr">
              <a:lnSpc>
                <a:spcPts val="3500"/>
              </a:lnSpc>
            </a:pPr>
            <a:r>
              <a:rPr lang="en-US" sz="3500" b="1" dirty="0">
                <a:solidFill>
                  <a:srgbClr val="212121"/>
                </a:solidFill>
                <a:latin typeface="Poppins Bold"/>
                <a:ea typeface="Poppins Bold"/>
                <a:cs typeface="Poppins Bold"/>
                <a:sym typeface="Poppins Bold"/>
              </a:rPr>
              <a:t>MEDICAL RESTRICTIONS</a:t>
            </a:r>
          </a:p>
        </p:txBody>
      </p:sp>
      <p:sp>
        <p:nvSpPr>
          <p:cNvPr id="23" name="TextBox 23"/>
          <p:cNvSpPr txBox="1"/>
          <p:nvPr/>
        </p:nvSpPr>
        <p:spPr>
          <a:xfrm>
            <a:off x="9921254" y="4286900"/>
            <a:ext cx="7384065" cy="2314575"/>
          </a:xfrm>
          <a:prstGeom prst="rect">
            <a:avLst/>
          </a:prstGeom>
        </p:spPr>
        <p:txBody>
          <a:bodyPr lIns="0" tIns="0" rIns="0" bIns="0" rtlCol="0" anchor="t">
            <a:spAutoFit/>
          </a:bodyPr>
          <a:lstStyle/>
          <a:p>
            <a:pPr marL="647700" lvl="1" indent="-323850" algn="l">
              <a:lnSpc>
                <a:spcPts val="4200"/>
              </a:lnSpc>
              <a:buFont typeface="Arial"/>
              <a:buChar char="•"/>
            </a:pPr>
            <a:r>
              <a:rPr lang="en-US" sz="3000">
                <a:solidFill>
                  <a:srgbClr val="212121"/>
                </a:solidFill>
                <a:latin typeface="Poppins"/>
                <a:ea typeface="Poppins"/>
                <a:cs typeface="Poppins"/>
                <a:sym typeface="Poppins"/>
              </a:rPr>
              <a:t>In 2017, the FDA restricted the use of codeine to treat children</a:t>
            </a:r>
          </a:p>
          <a:p>
            <a:pPr algn="l">
              <a:lnSpc>
                <a:spcPts val="1399"/>
              </a:lnSpc>
            </a:pPr>
            <a:endParaRPr lang="en-US" sz="3000">
              <a:solidFill>
                <a:srgbClr val="212121"/>
              </a:solidFill>
              <a:latin typeface="Poppins"/>
              <a:ea typeface="Poppins"/>
              <a:cs typeface="Poppins"/>
              <a:sym typeface="Poppins"/>
            </a:endParaRPr>
          </a:p>
          <a:p>
            <a:pPr marL="647700" lvl="1" indent="-323850" algn="l">
              <a:lnSpc>
                <a:spcPts val="4200"/>
              </a:lnSpc>
              <a:buFont typeface="Arial"/>
              <a:buChar char="•"/>
            </a:pPr>
            <a:r>
              <a:rPr lang="en-US" sz="3000">
                <a:solidFill>
                  <a:srgbClr val="212121"/>
                </a:solidFill>
                <a:latin typeface="Poppins"/>
                <a:ea typeface="Poppins"/>
                <a:cs typeface="Poppins"/>
                <a:sym typeface="Poppins"/>
              </a:rPr>
              <a:t>Recommended avoidance for breastfeeding women</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Freeform 12">
            <a:extLst>
              <a:ext uri="{C183D7F6-B498-43B3-948B-1728B52AA6E4}">
                <adec:decorative xmlns:adec="http://schemas.microsoft.com/office/drawing/2017/decorative" val="1"/>
              </a:ext>
            </a:extLst>
          </p:cNvPr>
          <p:cNvSpPr/>
          <p:nvPr/>
        </p:nvSpPr>
        <p:spPr>
          <a:xfrm>
            <a:off x="11683032" y="1028700"/>
            <a:ext cx="3706175" cy="3734182"/>
          </a:xfrm>
          <a:custGeom>
            <a:avLst/>
            <a:gdLst/>
            <a:ahLst/>
            <a:cxnLst/>
            <a:rect l="l" t="t" r="r" b="b"/>
            <a:pathLst>
              <a:path w="3706175" h="3734182">
                <a:moveTo>
                  <a:pt x="0" y="0"/>
                </a:moveTo>
                <a:lnTo>
                  <a:pt x="3706175" y="0"/>
                </a:lnTo>
                <a:lnTo>
                  <a:pt x="3706175" y="3734182"/>
                </a:lnTo>
                <a:lnTo>
                  <a:pt x="0" y="373418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28700" y="4975487"/>
            <a:ext cx="10250078"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3" name="TextBox 13"/>
          <p:cNvSpPr txBox="1">
            <a:spLocks noGrp="1"/>
          </p:cNvSpPr>
          <p:nvPr>
            <p:ph type="title" idx="4294967295"/>
          </p:nvPr>
        </p:nvSpPr>
        <p:spPr>
          <a:xfrm>
            <a:off x="1028700" y="5470787"/>
            <a:ext cx="8115300" cy="2860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TESTING</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FOR FUTURE GENERATIONS</a:t>
            </a:r>
          </a:p>
        </p:txBody>
      </p:sp>
      <p:sp>
        <p:nvSpPr>
          <p:cNvPr id="14" name="TextBox 14"/>
          <p:cNvSpPr txBox="1"/>
          <p:nvPr/>
        </p:nvSpPr>
        <p:spPr>
          <a:xfrm>
            <a:off x="9812938" y="5219480"/>
            <a:ext cx="7446362" cy="311150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People may seek genetic testing before trying to get pregnant or during pregnancy to determine if they might have a child with a genetic condition.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rot="3267357">
            <a:off x="13796680" y="-4269792"/>
            <a:ext cx="5366649" cy="536664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3" name="TextBox 13"/>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REPRODUCTIVE GENETIC TESTING</a:t>
            </a:r>
          </a:p>
        </p:txBody>
      </p:sp>
      <p:sp>
        <p:nvSpPr>
          <p:cNvPr id="14" name="TextBox 14"/>
          <p:cNvSpPr txBox="1"/>
          <p:nvPr/>
        </p:nvSpPr>
        <p:spPr>
          <a:xfrm rot="-5400000">
            <a:off x="-955508" y="6215192"/>
            <a:ext cx="4276390" cy="441325"/>
          </a:xfrm>
          <a:prstGeom prst="rect">
            <a:avLst/>
          </a:prstGeom>
        </p:spPr>
        <p:txBody>
          <a:bodyPr lIns="0" tIns="0" rIns="0" bIns="0" rtlCol="0" anchor="t">
            <a:spAutoFit/>
          </a:bodyPr>
          <a:lstStyle/>
          <a:p>
            <a:pPr algn="ctr">
              <a:lnSpc>
                <a:spcPts val="3499"/>
              </a:lnSpc>
            </a:pPr>
            <a:r>
              <a:rPr lang="en-US" sz="2499" b="1" dirty="0">
                <a:solidFill>
                  <a:srgbClr val="212121"/>
                </a:solidFill>
                <a:latin typeface="Poppins Bold"/>
                <a:ea typeface="Poppins Bold"/>
                <a:cs typeface="Poppins Bold"/>
                <a:sym typeface="Poppins Bold"/>
              </a:rPr>
              <a:t>Genetic Analysis  Method</a:t>
            </a:r>
          </a:p>
        </p:txBody>
      </p:sp>
      <p:graphicFrame>
        <p:nvGraphicFramePr>
          <p:cNvPr id="17" name="Table 16">
            <a:extLst>
              <a:ext uri="{FF2B5EF4-FFF2-40B4-BE49-F238E27FC236}">
                <a16:creationId xmlns:a16="http://schemas.microsoft.com/office/drawing/2014/main" id="{573F53D6-11D3-AF72-8767-DE6F0396542F}"/>
              </a:ext>
            </a:extLst>
          </p:cNvPr>
          <p:cNvGraphicFramePr>
            <a:graphicFrameLocks noGrp="1"/>
          </p:cNvGraphicFramePr>
          <p:nvPr>
            <p:extLst>
              <p:ext uri="{D42A27DB-BD31-4B8C-83A1-F6EECF244321}">
                <p14:modId xmlns:p14="http://schemas.microsoft.com/office/powerpoint/2010/main" val="59070546"/>
              </p:ext>
            </p:extLst>
          </p:nvPr>
        </p:nvGraphicFramePr>
        <p:xfrm>
          <a:off x="1411741" y="2583607"/>
          <a:ext cx="15464520" cy="5951000"/>
        </p:xfrm>
        <a:graphic>
          <a:graphicData uri="http://schemas.openxmlformats.org/drawingml/2006/table">
            <a:tbl>
              <a:tblPr firstRow="1"/>
              <a:tblGrid>
                <a:gridCol w="3866130">
                  <a:extLst>
                    <a:ext uri="{9D8B030D-6E8A-4147-A177-3AD203B41FA5}">
                      <a16:colId xmlns:a16="http://schemas.microsoft.com/office/drawing/2014/main" val="2959417544"/>
                    </a:ext>
                  </a:extLst>
                </a:gridCol>
                <a:gridCol w="3866130">
                  <a:extLst>
                    <a:ext uri="{9D8B030D-6E8A-4147-A177-3AD203B41FA5}">
                      <a16:colId xmlns:a16="http://schemas.microsoft.com/office/drawing/2014/main" val="4169731619"/>
                    </a:ext>
                  </a:extLst>
                </a:gridCol>
                <a:gridCol w="3866130">
                  <a:extLst>
                    <a:ext uri="{9D8B030D-6E8A-4147-A177-3AD203B41FA5}">
                      <a16:colId xmlns:a16="http://schemas.microsoft.com/office/drawing/2014/main" val="334947850"/>
                    </a:ext>
                  </a:extLst>
                </a:gridCol>
                <a:gridCol w="3866130">
                  <a:extLst>
                    <a:ext uri="{9D8B030D-6E8A-4147-A177-3AD203B41FA5}">
                      <a16:colId xmlns:a16="http://schemas.microsoft.com/office/drawing/2014/main" val="1468846787"/>
                    </a:ext>
                  </a:extLst>
                </a:gridCol>
              </a:tblGrid>
              <a:tr h="1487750">
                <a:tc>
                  <a:txBody>
                    <a:bodyPr/>
                    <a:lstStyle/>
                    <a:p>
                      <a:pPr algn="ctr">
                        <a:buNone/>
                      </a:pPr>
                      <a:r>
                        <a:rPr lang="en-US" sz="2800" b="1" dirty="0">
                          <a:effectLst/>
                          <a:latin typeface="Poppins" pitchFamily="2" charset="77"/>
                          <a:cs typeface="Poppins" pitchFamily="2" charset="77"/>
                        </a:rPr>
                        <a:t>DNA from...</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Parent/Prospective Parent</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Embryo/Fetus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Sample Type</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extLst>
                  <a:ext uri="{0D108BD9-81ED-4DB2-BD59-A6C34878D82A}">
                    <a16:rowId xmlns:a16="http://schemas.microsoft.com/office/drawing/2014/main" val="4204404354"/>
                  </a:ext>
                </a:extLst>
              </a:tr>
              <a:tr h="1487750">
                <a:tc>
                  <a:txBody>
                    <a:bodyPr/>
                    <a:lstStyle/>
                    <a:p>
                      <a:pPr algn="ctr">
                        <a:buNone/>
                      </a:pPr>
                      <a:r>
                        <a:rPr lang="en-US" sz="2800" b="0" dirty="0">
                          <a:effectLst/>
                          <a:latin typeface="Poppins" pitchFamily="2" charset="77"/>
                          <a:cs typeface="Poppins" pitchFamily="2" charset="77"/>
                        </a:rPr>
                        <a:t>Carrier Screening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00"/>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905061310"/>
                  </a:ext>
                </a:extLst>
              </a:tr>
              <a:tr h="1487750">
                <a:tc>
                  <a:txBody>
                    <a:bodyPr/>
                    <a:lstStyle/>
                    <a:p>
                      <a:pPr algn="ctr">
                        <a:buNone/>
                      </a:pPr>
                      <a:r>
                        <a:rPr lang="en-US" sz="2800" b="0" dirty="0">
                          <a:effectLst/>
                          <a:latin typeface="Poppins" pitchFamily="2" charset="77"/>
                          <a:cs typeface="Poppins" pitchFamily="2" charset="77"/>
                        </a:rPr>
                        <a:t>In vitro Fertilization + Pre-implantation Genetic Diagnosis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83044896"/>
                  </a:ext>
                </a:extLst>
              </a:tr>
              <a:tr h="1487750">
                <a:tc>
                  <a:txBody>
                    <a:bodyPr/>
                    <a:lstStyle/>
                    <a:p>
                      <a:pPr algn="ctr">
                        <a:buNone/>
                      </a:pPr>
                      <a:r>
                        <a:rPr lang="en-US" sz="2800" b="0">
                          <a:effectLst/>
                          <a:latin typeface="Poppins" pitchFamily="2" charset="77"/>
                          <a:cs typeface="Poppins" pitchFamily="2" charset="77"/>
                        </a:rPr>
                        <a:t>Non-Invasive Prenatal Testing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4085015552"/>
                  </a:ext>
                </a:extLst>
              </a:tr>
            </a:tbl>
          </a:graphicData>
        </a:graphic>
      </p:graphicFrame>
      <p:grpSp>
        <p:nvGrpSpPr>
          <p:cNvPr id="9" name="Group 8" descr="A checkmark indicates that carrier screening tests DNA from a parent or prospective parent, and a blood vile icon indicates that a blood sample is used.">
            <a:extLst>
              <a:ext uri="{FF2B5EF4-FFF2-40B4-BE49-F238E27FC236}">
                <a16:creationId xmlns:a16="http://schemas.microsoft.com/office/drawing/2014/main" id="{20F81E42-B2A7-2EAE-E106-FD570E75879E}"/>
              </a:ext>
            </a:extLst>
          </p:cNvPr>
          <p:cNvGrpSpPr/>
          <p:nvPr/>
        </p:nvGrpSpPr>
        <p:grpSpPr>
          <a:xfrm>
            <a:off x="6608823" y="4223059"/>
            <a:ext cx="8956554" cy="1163577"/>
            <a:chOff x="6608823" y="4223059"/>
            <a:chExt cx="8956554" cy="1163577"/>
          </a:xfrm>
        </p:grpSpPr>
        <p:pic>
          <p:nvPicPr>
            <p:cNvPr id="28" name="Picture 27">
              <a:extLst>
                <a:ext uri="{FF2B5EF4-FFF2-40B4-BE49-F238E27FC236}">
                  <a16:creationId xmlns:a16="http://schemas.microsoft.com/office/drawing/2014/main" id="{00000000-0008-0000-0000-000002000000}"/>
                </a:ext>
              </a:extLst>
            </p:cNvPr>
            <p:cNvPicPr>
              <a:picLocks noChangeAspect="1"/>
            </p:cNvPicPr>
            <p:nvPr/>
          </p:nvPicPr>
          <p:blipFill>
            <a:blip r:embed="rId5">
              <a:alphaModFix/>
            </a:blip>
            <a:stretch>
              <a:fillRect/>
            </a:stretch>
          </p:blipFill>
          <p:spPr>
            <a:xfrm>
              <a:off x="6608823" y="4223059"/>
              <a:ext cx="1163577" cy="1163577"/>
            </a:xfrm>
            <a:prstGeom prst="rect">
              <a:avLst/>
            </a:prstGeom>
          </p:spPr>
        </p:pic>
        <p:pic>
          <p:nvPicPr>
            <p:cNvPr id="29" name="Picture 28" descr="Blood">
              <a:extLst>
                <a:ext uri="{FF2B5EF4-FFF2-40B4-BE49-F238E27FC236}">
                  <a16:creationId xmlns:a16="http://schemas.microsoft.com/office/drawing/2014/main" id="{00000000-0008-0000-0000-000003000000}"/>
                </a:ext>
              </a:extLst>
            </p:cNvPr>
            <p:cNvPicPr>
              <a:picLocks noChangeAspect="1"/>
            </p:cNvPicPr>
            <p:nvPr/>
          </p:nvPicPr>
          <p:blipFill>
            <a:blip r:embed="rId6">
              <a:alphaModFix/>
            </a:blip>
            <a:stretch>
              <a:fillRect/>
            </a:stretch>
          </p:blipFill>
          <p:spPr>
            <a:xfrm>
              <a:off x="14401800" y="4225168"/>
              <a:ext cx="1163577" cy="1161462"/>
            </a:xfrm>
            <a:prstGeom prst="rect">
              <a:avLst/>
            </a:prstGeom>
          </p:spPr>
        </p:pic>
      </p:grpSp>
      <p:sp>
        <p:nvSpPr>
          <p:cNvPr id="18" name="Rectangle 2">
            <a:extLst>
              <a:ext uri="{FF2B5EF4-FFF2-40B4-BE49-F238E27FC236}">
                <a16:creationId xmlns:a16="http://schemas.microsoft.com/office/drawing/2014/main" id="{2647B724-699F-9A0A-09AA-B2DE8A85DFEB}"/>
              </a:ext>
              <a:ext uri="{C183D7F6-B498-43B3-948B-1728B52AA6E4}">
                <adec:decorative xmlns:adec="http://schemas.microsoft.com/office/drawing/2017/decorative" val="1"/>
              </a:ext>
            </a:extLst>
          </p:cNvPr>
          <p:cNvSpPr>
            <a:spLocks noChangeArrowheads="1"/>
          </p:cNvSpPr>
          <p:nvPr/>
        </p:nvSpPr>
        <p:spPr bwMode="auto">
          <a:xfrm>
            <a:off x="10059031" y="2880518"/>
            <a:ext cx="18288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7" name="Picture 26">
            <a:extLst>
              <a:ext uri="{FF2B5EF4-FFF2-40B4-BE49-F238E27FC236}">
                <a16:creationId xmlns:a16="http://schemas.microsoft.com/office/drawing/2014/main" id="{C7D61FDE-AD0D-08A8-FB0A-5BC05F65871D}"/>
              </a:ext>
              <a:ext uri="{C183D7F6-B498-43B3-948B-1728B52AA6E4}">
                <adec:decorative xmlns:adec="http://schemas.microsoft.com/office/drawing/2017/decorative" val="1"/>
              </a:ext>
            </a:extLst>
          </p:cNvPr>
          <p:cNvPicPr>
            <a:picLocks noChangeAspect="1"/>
          </p:cNvPicPr>
          <p:nvPr/>
        </p:nvPicPr>
        <p:blipFill>
          <a:blip r:embed="rId5">
            <a:alphaModFix/>
          </a:blip>
          <a:stretch>
            <a:fillRect/>
          </a:stretch>
        </p:blipFill>
        <p:spPr>
          <a:xfrm>
            <a:off x="4749800" y="3784600"/>
            <a:ext cx="0" cy="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able 19">
            <a:extLst>
              <a:ext uri="{FF2B5EF4-FFF2-40B4-BE49-F238E27FC236}">
                <a16:creationId xmlns:a16="http://schemas.microsoft.com/office/drawing/2014/main" id="{10E01B27-D00A-93F6-32CD-C2A2BC2D177E}"/>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4075615500"/>
              </p:ext>
            </p:extLst>
          </p:nvPr>
        </p:nvGraphicFramePr>
        <p:xfrm>
          <a:off x="1411741" y="2583607"/>
          <a:ext cx="15464520" cy="5951000"/>
        </p:xfrm>
        <a:graphic>
          <a:graphicData uri="http://schemas.openxmlformats.org/drawingml/2006/table">
            <a:tbl>
              <a:tblPr firstRow="1"/>
              <a:tblGrid>
                <a:gridCol w="3866130">
                  <a:extLst>
                    <a:ext uri="{9D8B030D-6E8A-4147-A177-3AD203B41FA5}">
                      <a16:colId xmlns:a16="http://schemas.microsoft.com/office/drawing/2014/main" val="2959417544"/>
                    </a:ext>
                  </a:extLst>
                </a:gridCol>
                <a:gridCol w="3866130">
                  <a:extLst>
                    <a:ext uri="{9D8B030D-6E8A-4147-A177-3AD203B41FA5}">
                      <a16:colId xmlns:a16="http://schemas.microsoft.com/office/drawing/2014/main" val="4169731619"/>
                    </a:ext>
                  </a:extLst>
                </a:gridCol>
                <a:gridCol w="3866130">
                  <a:extLst>
                    <a:ext uri="{9D8B030D-6E8A-4147-A177-3AD203B41FA5}">
                      <a16:colId xmlns:a16="http://schemas.microsoft.com/office/drawing/2014/main" val="334947850"/>
                    </a:ext>
                  </a:extLst>
                </a:gridCol>
                <a:gridCol w="3866130">
                  <a:extLst>
                    <a:ext uri="{9D8B030D-6E8A-4147-A177-3AD203B41FA5}">
                      <a16:colId xmlns:a16="http://schemas.microsoft.com/office/drawing/2014/main" val="1468846787"/>
                    </a:ext>
                  </a:extLst>
                </a:gridCol>
              </a:tblGrid>
              <a:tr h="1487750">
                <a:tc>
                  <a:txBody>
                    <a:bodyPr/>
                    <a:lstStyle/>
                    <a:p>
                      <a:pPr algn="ctr">
                        <a:buNone/>
                      </a:pPr>
                      <a:r>
                        <a:rPr lang="en-US" sz="2800" b="1" dirty="0">
                          <a:effectLst/>
                          <a:latin typeface="Poppins" pitchFamily="2" charset="77"/>
                          <a:cs typeface="Poppins" pitchFamily="2" charset="77"/>
                        </a:rPr>
                        <a:t>DNA from...</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Parent/Prospective Parent</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Embryo/Fetus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Sample Type</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extLst>
                  <a:ext uri="{0D108BD9-81ED-4DB2-BD59-A6C34878D82A}">
                    <a16:rowId xmlns:a16="http://schemas.microsoft.com/office/drawing/2014/main" val="4204404354"/>
                  </a:ext>
                </a:extLst>
              </a:tr>
              <a:tr h="1487750">
                <a:tc>
                  <a:txBody>
                    <a:bodyPr/>
                    <a:lstStyle/>
                    <a:p>
                      <a:pPr algn="ctr">
                        <a:buNone/>
                      </a:pPr>
                      <a:r>
                        <a:rPr lang="en-US" sz="2800" b="0" dirty="0">
                          <a:effectLst/>
                          <a:latin typeface="Poppins" pitchFamily="2" charset="77"/>
                          <a:cs typeface="Poppins" pitchFamily="2" charset="77"/>
                        </a:rPr>
                        <a:t>Carrier Screening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bg1"/>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905061310"/>
                  </a:ext>
                </a:extLst>
              </a:tr>
              <a:tr h="1487750">
                <a:tc>
                  <a:txBody>
                    <a:bodyPr/>
                    <a:lstStyle/>
                    <a:p>
                      <a:pPr algn="ctr">
                        <a:buNone/>
                      </a:pPr>
                      <a:r>
                        <a:rPr lang="en-US" sz="2800" b="0" dirty="0">
                          <a:effectLst/>
                          <a:latin typeface="Poppins" pitchFamily="2" charset="77"/>
                          <a:cs typeface="Poppins" pitchFamily="2" charset="77"/>
                        </a:rPr>
                        <a:t>In vitro Fertilization + Pre-implantation Genetic Diagnosis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00"/>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83044896"/>
                  </a:ext>
                </a:extLst>
              </a:tr>
              <a:tr h="1487750">
                <a:tc>
                  <a:txBody>
                    <a:bodyPr/>
                    <a:lstStyle/>
                    <a:p>
                      <a:pPr algn="ctr">
                        <a:buNone/>
                      </a:pPr>
                      <a:r>
                        <a:rPr lang="en-US" sz="2800" b="0">
                          <a:effectLst/>
                          <a:latin typeface="Poppins" pitchFamily="2" charset="77"/>
                          <a:cs typeface="Poppins" pitchFamily="2" charset="77"/>
                        </a:rPr>
                        <a:t>Non-Invasive Prenatal Testing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4085015552"/>
                  </a:ext>
                </a:extLst>
              </a:tr>
            </a:tbl>
          </a:graphicData>
        </a:graphic>
      </p:graphicFrame>
      <p:pic>
        <p:nvPicPr>
          <p:cNvPr id="21" name="Picture 20">
            <a:extLst>
              <a:ext uri="{FF2B5EF4-FFF2-40B4-BE49-F238E27FC236}">
                <a16:creationId xmlns:a16="http://schemas.microsoft.com/office/drawing/2014/main" id="{DABCD85D-9F4A-2209-9A73-4659F0F289CA}"/>
              </a:ext>
              <a:ext uri="{C183D7F6-B498-43B3-948B-1728B52AA6E4}">
                <adec:decorative xmlns:adec="http://schemas.microsoft.com/office/drawing/2017/decorative" val="1"/>
              </a:ext>
            </a:extLst>
          </p:cNvPr>
          <p:cNvPicPr>
            <a:picLocks noChangeAspect="1"/>
          </p:cNvPicPr>
          <p:nvPr/>
        </p:nvPicPr>
        <p:blipFill>
          <a:blip r:embed="rId3">
            <a:alphaModFix/>
          </a:blip>
          <a:stretch>
            <a:fillRect/>
          </a:stretch>
        </p:blipFill>
        <p:spPr>
          <a:xfrm>
            <a:off x="4749800" y="3784600"/>
            <a:ext cx="0" cy="0"/>
          </a:xfrm>
          <a:prstGeom prst="rect">
            <a:avLst/>
          </a:prstGeom>
        </p:spPr>
      </p:pic>
      <p:grpSp>
        <p:nvGrpSpPr>
          <p:cNvPr id="9" name="Group 8">
            <a:extLst>
              <a:ext uri="{FF2B5EF4-FFF2-40B4-BE49-F238E27FC236}">
                <a16:creationId xmlns:a16="http://schemas.microsoft.com/office/drawing/2014/main" id="{8A96D04F-24D5-6D75-4081-8D6C481F75A8}"/>
              </a:ext>
              <a:ext uri="{C183D7F6-B498-43B3-948B-1728B52AA6E4}">
                <adec:decorative xmlns:adec="http://schemas.microsoft.com/office/drawing/2017/decorative" val="1"/>
              </a:ext>
            </a:extLst>
          </p:cNvPr>
          <p:cNvGrpSpPr/>
          <p:nvPr/>
        </p:nvGrpSpPr>
        <p:grpSpPr>
          <a:xfrm>
            <a:off x="6608823" y="4223059"/>
            <a:ext cx="8956554" cy="1163577"/>
            <a:chOff x="6608823" y="4223059"/>
            <a:chExt cx="8956554" cy="1163577"/>
          </a:xfrm>
        </p:grpSpPr>
        <p:pic>
          <p:nvPicPr>
            <p:cNvPr id="22" name="Picture 21">
              <a:extLst>
                <a:ext uri="{FF2B5EF4-FFF2-40B4-BE49-F238E27FC236}">
                  <a16:creationId xmlns:a16="http://schemas.microsoft.com/office/drawing/2014/main" id="{9189E05C-88C8-78E7-AC63-F0D793575974}"/>
                </a:ext>
              </a:extLst>
            </p:cNvPr>
            <p:cNvPicPr>
              <a:picLocks noChangeAspect="1"/>
            </p:cNvPicPr>
            <p:nvPr/>
          </p:nvPicPr>
          <p:blipFill>
            <a:blip r:embed="rId3">
              <a:alphaModFix/>
            </a:blip>
            <a:stretch>
              <a:fillRect/>
            </a:stretch>
          </p:blipFill>
          <p:spPr>
            <a:xfrm>
              <a:off x="6608823" y="4223059"/>
              <a:ext cx="1163577" cy="1163577"/>
            </a:xfrm>
            <a:prstGeom prst="rect">
              <a:avLst/>
            </a:prstGeom>
          </p:spPr>
        </p:pic>
        <p:pic>
          <p:nvPicPr>
            <p:cNvPr id="23" name="Picture 22">
              <a:extLst>
                <a:ext uri="{FF2B5EF4-FFF2-40B4-BE49-F238E27FC236}">
                  <a16:creationId xmlns:a16="http://schemas.microsoft.com/office/drawing/2014/main" id="{86E81087-10AA-964A-FD93-8520266909D9}"/>
                </a:ext>
              </a:extLst>
            </p:cNvPr>
            <p:cNvPicPr>
              <a:picLocks noChangeAspect="1"/>
            </p:cNvPicPr>
            <p:nvPr/>
          </p:nvPicPr>
          <p:blipFill>
            <a:blip r:embed="rId4">
              <a:alphaModFix/>
            </a:blip>
            <a:stretch>
              <a:fillRect/>
            </a:stretch>
          </p:blipFill>
          <p:spPr>
            <a:xfrm>
              <a:off x="14401800" y="4225168"/>
              <a:ext cx="1163577" cy="1161462"/>
            </a:xfrm>
            <a:prstGeom prst="rect">
              <a:avLst/>
            </a:prstGeom>
          </p:spPr>
        </p:pic>
      </p:grpSp>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rot="3267357">
            <a:off x="13796680" y="-4269792"/>
            <a:ext cx="5366649" cy="536664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3" name="TextBox 13">
            <a:extLst>
              <a:ext uri="{C183D7F6-B498-43B3-948B-1728B52AA6E4}">
                <adec:decorative xmlns:adec="http://schemas.microsoft.com/office/drawing/2017/decorative" val="1"/>
              </a:ext>
            </a:extLst>
          </p:cNvPr>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REPRODUCTIVE GENETIC TESTING</a:t>
            </a:r>
          </a:p>
        </p:txBody>
      </p:sp>
      <p:sp>
        <p:nvSpPr>
          <p:cNvPr id="14" name="TextBox 14">
            <a:extLst>
              <a:ext uri="{C183D7F6-B498-43B3-948B-1728B52AA6E4}">
                <adec:decorative xmlns:adec="http://schemas.microsoft.com/office/drawing/2017/decorative" val="1"/>
              </a:ext>
            </a:extLst>
          </p:cNvPr>
          <p:cNvSpPr txBox="1"/>
          <p:nvPr/>
        </p:nvSpPr>
        <p:spPr>
          <a:xfrm rot="-5400000">
            <a:off x="-955508" y="6215192"/>
            <a:ext cx="4276390" cy="44132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Genetic Analysis  Method</a:t>
            </a:r>
          </a:p>
        </p:txBody>
      </p:sp>
      <p:sp>
        <p:nvSpPr>
          <p:cNvPr id="19" name="TextBox 19">
            <a:extLst>
              <a:ext uri="{C183D7F6-B498-43B3-948B-1728B52AA6E4}">
                <adec:decorative xmlns:adec="http://schemas.microsoft.com/office/drawing/2017/decorative" val="1"/>
              </a:ext>
            </a:extLst>
          </p:cNvPr>
          <p:cNvSpPr txBox="1"/>
          <p:nvPr/>
        </p:nvSpPr>
        <p:spPr>
          <a:xfrm>
            <a:off x="13391808" y="6585102"/>
            <a:ext cx="1981134" cy="720725"/>
          </a:xfrm>
          <a:prstGeom prst="rect">
            <a:avLst/>
          </a:prstGeom>
        </p:spPr>
        <p:txBody>
          <a:bodyPr lIns="0" tIns="0" rIns="0" bIns="0" rtlCol="0" anchor="t">
            <a:spAutoFit/>
          </a:bodyPr>
          <a:lstStyle/>
          <a:p>
            <a:pPr algn="ctr">
              <a:lnSpc>
                <a:spcPts val="2800"/>
              </a:lnSpc>
            </a:pPr>
            <a:r>
              <a:rPr lang="en-US" sz="2000" i="1">
                <a:solidFill>
                  <a:srgbClr val="212121"/>
                </a:solidFill>
                <a:latin typeface="Poppins Italics"/>
                <a:ea typeface="Poppins Italics"/>
                <a:cs typeface="Poppins Italics"/>
                <a:sym typeface="Poppins Italics"/>
              </a:rPr>
              <a:t>The cells are in a petri dish.</a:t>
            </a:r>
          </a:p>
        </p:txBody>
      </p:sp>
      <p:grpSp>
        <p:nvGrpSpPr>
          <p:cNvPr id="25" name="Group 24" descr="A checkmark indicates that IVF +PGD tests DNA from an embryo or fetus, and a petri dish icon indicates that the sample is taken from cells in a petri dish.">
            <a:extLst>
              <a:ext uri="{FF2B5EF4-FFF2-40B4-BE49-F238E27FC236}">
                <a16:creationId xmlns:a16="http://schemas.microsoft.com/office/drawing/2014/main" id="{CB4112DD-202D-D69D-58CE-5D6C5CE85440}"/>
              </a:ext>
            </a:extLst>
          </p:cNvPr>
          <p:cNvGrpSpPr/>
          <p:nvPr/>
        </p:nvGrpSpPr>
        <p:grpSpPr>
          <a:xfrm>
            <a:off x="10512460" y="5633764"/>
            <a:ext cx="6082191" cy="1345038"/>
            <a:chOff x="10512460" y="5633764"/>
            <a:chExt cx="6082191" cy="1345038"/>
          </a:xfrm>
        </p:grpSpPr>
        <p:grpSp>
          <p:nvGrpSpPr>
            <p:cNvPr id="15" name="Group 15" descr="Cells in a petri dish."/>
            <p:cNvGrpSpPr/>
            <p:nvPr/>
          </p:nvGrpSpPr>
          <p:grpSpPr>
            <a:xfrm>
              <a:off x="13615057" y="5633764"/>
              <a:ext cx="2979594" cy="1345038"/>
              <a:chOff x="0" y="0"/>
              <a:chExt cx="3972792" cy="1793384"/>
            </a:xfrm>
          </p:grpSpPr>
          <p:sp>
            <p:nvSpPr>
              <p:cNvPr id="16" name="Freeform 16"/>
              <p:cNvSpPr/>
              <p:nvPr/>
            </p:nvSpPr>
            <p:spPr>
              <a:xfrm>
                <a:off x="0" y="182241"/>
                <a:ext cx="1879161" cy="1186221"/>
              </a:xfrm>
              <a:custGeom>
                <a:avLst/>
                <a:gdLst/>
                <a:ahLst/>
                <a:cxnLst/>
                <a:rect l="l" t="t" r="r" b="b"/>
                <a:pathLst>
                  <a:path w="1879161" h="1186221">
                    <a:moveTo>
                      <a:pt x="0" y="0"/>
                    </a:moveTo>
                    <a:lnTo>
                      <a:pt x="1879161" y="0"/>
                    </a:lnTo>
                    <a:lnTo>
                      <a:pt x="1879161" y="1186220"/>
                    </a:lnTo>
                    <a:lnTo>
                      <a:pt x="0" y="1186220"/>
                    </a:lnTo>
                    <a:lnTo>
                      <a:pt x="0" y="0"/>
                    </a:lnTo>
                    <a:close/>
                  </a:path>
                </a:pathLst>
              </a:custGeom>
              <a:blipFill>
                <a:blip r:embed="rId7"/>
                <a:stretch>
                  <a:fillRect/>
                </a:stretch>
              </a:blipFill>
            </p:spPr>
            <p:txBody>
              <a:bodyPr/>
              <a:lstStyle/>
              <a:p>
                <a:endParaRPr lang="en-US"/>
              </a:p>
            </p:txBody>
          </p:sp>
          <p:sp>
            <p:nvSpPr>
              <p:cNvPr id="17" name="Freeform 17"/>
              <p:cNvSpPr/>
              <p:nvPr/>
            </p:nvSpPr>
            <p:spPr>
              <a:xfrm>
                <a:off x="2179408" y="0"/>
                <a:ext cx="1793384" cy="1793384"/>
              </a:xfrm>
              <a:custGeom>
                <a:avLst/>
                <a:gdLst/>
                <a:ahLst/>
                <a:cxnLst/>
                <a:rect l="l" t="t" r="r" b="b"/>
                <a:pathLst>
                  <a:path w="1793384" h="1793384">
                    <a:moveTo>
                      <a:pt x="0" y="0"/>
                    </a:moveTo>
                    <a:lnTo>
                      <a:pt x="1793384" y="0"/>
                    </a:lnTo>
                    <a:lnTo>
                      <a:pt x="1793384" y="1793384"/>
                    </a:lnTo>
                    <a:lnTo>
                      <a:pt x="0" y="1793384"/>
                    </a:lnTo>
                    <a:lnTo>
                      <a:pt x="0" y="0"/>
                    </a:lnTo>
                    <a:close/>
                  </a:path>
                </a:pathLst>
              </a:custGeom>
              <a:blipFill>
                <a:blip r:embed="rId8"/>
                <a:stretch>
                  <a:fillRect/>
                </a:stretch>
              </a:blipFill>
            </p:spPr>
            <p:txBody>
              <a:bodyPr/>
              <a:lstStyle/>
              <a:p>
                <a:endParaRPr lang="en-US"/>
              </a:p>
            </p:txBody>
          </p:sp>
        </p:grpSp>
        <p:sp>
          <p:nvSpPr>
            <p:cNvPr id="18" name="Freeform 18">
              <a:extLst>
                <a:ext uri="{C183D7F6-B498-43B3-948B-1728B52AA6E4}">
                  <adec:decorative xmlns:adec="http://schemas.microsoft.com/office/drawing/2017/decorative" val="1"/>
                </a:ext>
              </a:extLst>
            </p:cNvPr>
            <p:cNvSpPr/>
            <p:nvPr/>
          </p:nvSpPr>
          <p:spPr>
            <a:xfrm rot="-9847537" flipH="1" flipV="1">
              <a:off x="14409480" y="5981309"/>
              <a:ext cx="1548864" cy="414135"/>
            </a:xfrm>
            <a:custGeom>
              <a:avLst/>
              <a:gdLst/>
              <a:ahLst/>
              <a:cxnLst/>
              <a:rect l="l" t="t" r="r" b="b"/>
              <a:pathLst>
                <a:path w="1548864" h="414135">
                  <a:moveTo>
                    <a:pt x="1548864" y="414135"/>
                  </a:moveTo>
                  <a:lnTo>
                    <a:pt x="0" y="414135"/>
                  </a:lnTo>
                  <a:lnTo>
                    <a:pt x="0" y="0"/>
                  </a:lnTo>
                  <a:lnTo>
                    <a:pt x="1548864" y="0"/>
                  </a:lnTo>
                  <a:lnTo>
                    <a:pt x="1548864" y="414135"/>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24881EC5-B83A-E33C-DB34-B9E661888406}"/>
                </a:ext>
              </a:extLst>
            </p:cNvPr>
            <p:cNvPicPr>
              <a:picLocks noChangeAspect="1"/>
            </p:cNvPicPr>
            <p:nvPr/>
          </p:nvPicPr>
          <p:blipFill>
            <a:blip r:embed="rId3">
              <a:alphaModFix/>
            </a:blip>
            <a:stretch>
              <a:fillRect/>
            </a:stretch>
          </p:blipFill>
          <p:spPr>
            <a:xfrm>
              <a:off x="10512460" y="5724494"/>
              <a:ext cx="1163577" cy="1163577"/>
            </a:xfrm>
            <a:prstGeom prst="rect">
              <a:avLst/>
            </a:prstGeom>
          </p:spPr>
        </p:pic>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346127">
            <a:off x="-3551623" y="-3997064"/>
            <a:ext cx="18281128" cy="1828112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a:spLocks noGrp="1"/>
          </p:cNvSpPr>
          <p:nvPr>
            <p:ph type="title" idx="4294967295"/>
          </p:nvPr>
        </p:nvSpPr>
        <p:spPr>
          <a:xfrm>
            <a:off x="2115638" y="1095375"/>
            <a:ext cx="11761929"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COMMUNITY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AGREEMENTS</a:t>
            </a:r>
          </a:p>
        </p:txBody>
      </p:sp>
      <p:grpSp>
        <p:nvGrpSpPr>
          <p:cNvPr id="6" name="Group 6">
            <a:extLst>
              <a:ext uri="{C183D7F6-B498-43B3-948B-1728B52AA6E4}">
                <adec:decorative xmlns:adec="http://schemas.microsoft.com/office/drawing/2017/decorative" val="1"/>
              </a:ext>
            </a:extLst>
          </p:cNvPr>
          <p:cNvGrpSpPr/>
          <p:nvPr/>
        </p:nvGrpSpPr>
        <p:grpSpPr>
          <a:xfrm rot="7735284">
            <a:off x="5879038" y="9681699"/>
            <a:ext cx="975105" cy="975105"/>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9" name="Freeform 9">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0" name="Group 10">
            <a:extLst>
              <a:ext uri="{C183D7F6-B498-43B3-948B-1728B52AA6E4}">
                <adec:decorative xmlns:adec="http://schemas.microsoft.com/office/drawing/2017/decorative" val="1"/>
              </a:ext>
            </a:extLst>
          </p:cNvPr>
          <p:cNvGrpSpPr/>
          <p:nvPr/>
        </p:nvGrpSpPr>
        <p:grpSpPr>
          <a:xfrm>
            <a:off x="17259300" y="0"/>
            <a:ext cx="1028700" cy="10287000"/>
            <a:chOff x="0" y="0"/>
            <a:chExt cx="270933" cy="2709333"/>
          </a:xfrm>
        </p:grpSpPr>
        <p:sp>
          <p:nvSpPr>
            <p:cNvPr id="11" name="Freeform 11"/>
            <p:cNvSpPr/>
            <p:nvPr/>
          </p:nvSpPr>
          <p:spPr>
            <a:xfrm>
              <a:off x="0" y="0"/>
              <a:ext cx="270933" cy="2709333"/>
            </a:xfrm>
            <a:custGeom>
              <a:avLst/>
              <a:gdLst/>
              <a:ahLst/>
              <a:cxnLst/>
              <a:rect l="l" t="t" r="r" b="b"/>
              <a:pathLst>
                <a:path w="270933" h="2709333">
                  <a:moveTo>
                    <a:pt x="0" y="0"/>
                  </a:moveTo>
                  <a:lnTo>
                    <a:pt x="270933" y="0"/>
                  </a:lnTo>
                  <a:lnTo>
                    <a:pt x="270933" y="2709333"/>
                  </a:lnTo>
                  <a:lnTo>
                    <a:pt x="0" y="2709333"/>
                  </a:lnTo>
                  <a:close/>
                </a:path>
              </a:pathLst>
            </a:custGeom>
            <a:solidFill>
              <a:srgbClr val="C6EAFA"/>
            </a:solidFill>
          </p:spPr>
          <p:txBody>
            <a:bodyPr/>
            <a:lstStyle/>
            <a:p>
              <a:endParaRPr lang="en-US"/>
            </a:p>
          </p:txBody>
        </p:sp>
        <p:sp>
          <p:nvSpPr>
            <p:cNvPr id="12" name="TextBox 12"/>
            <p:cNvSpPr txBox="1"/>
            <p:nvPr/>
          </p:nvSpPr>
          <p:spPr>
            <a:xfrm>
              <a:off x="0" y="-28575"/>
              <a:ext cx="270933" cy="2737908"/>
            </a:xfrm>
            <a:prstGeom prst="rect">
              <a:avLst/>
            </a:prstGeom>
          </p:spPr>
          <p:txBody>
            <a:bodyPr lIns="42726" tIns="42726" rIns="42726" bIns="42726" rtlCol="0" anchor="ctr"/>
            <a:lstStyle/>
            <a:p>
              <a:pPr algn="ctr">
                <a:lnSpc>
                  <a:spcPts val="2237"/>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rot="5400000">
            <a:off x="13759653" y="-24397"/>
            <a:ext cx="4059898" cy="4996797"/>
            <a:chOff x="0" y="0"/>
            <a:chExt cx="660400" cy="812800"/>
          </a:xfrm>
        </p:grpSpPr>
        <p:sp>
          <p:nvSpPr>
            <p:cNvPr id="14" name="Freeform 1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5" name="TextBox 15"/>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a:off x="13877567" y="839148"/>
            <a:ext cx="3336435" cy="3269706"/>
            <a:chOff x="0" y="0"/>
            <a:chExt cx="4448580" cy="4359608"/>
          </a:xfrm>
        </p:grpSpPr>
        <p:sp>
          <p:nvSpPr>
            <p:cNvPr id="17" name="Freeform 17"/>
            <p:cNvSpPr/>
            <p:nvPr/>
          </p:nvSpPr>
          <p:spPr>
            <a:xfrm>
              <a:off x="0" y="0"/>
              <a:ext cx="4448580" cy="4359608"/>
            </a:xfrm>
            <a:custGeom>
              <a:avLst/>
              <a:gdLst/>
              <a:ahLst/>
              <a:cxnLst/>
              <a:rect l="l" t="t" r="r" b="b"/>
              <a:pathLst>
                <a:path w="4448580" h="4359608">
                  <a:moveTo>
                    <a:pt x="0" y="0"/>
                  </a:moveTo>
                  <a:lnTo>
                    <a:pt x="4448580" y="0"/>
                  </a:lnTo>
                  <a:lnTo>
                    <a:pt x="4448580" y="4359608"/>
                  </a:lnTo>
                  <a:lnTo>
                    <a:pt x="0" y="43596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8" name="Freeform 18"/>
            <p:cNvSpPr/>
            <p:nvPr/>
          </p:nvSpPr>
          <p:spPr>
            <a:xfrm>
              <a:off x="1115255" y="1150664"/>
              <a:ext cx="2218069" cy="2218069"/>
            </a:xfrm>
            <a:custGeom>
              <a:avLst/>
              <a:gdLst/>
              <a:ahLst/>
              <a:cxnLst/>
              <a:rect l="l" t="t" r="r" b="b"/>
              <a:pathLst>
                <a:path w="2218069" h="2218069">
                  <a:moveTo>
                    <a:pt x="0" y="0"/>
                  </a:moveTo>
                  <a:lnTo>
                    <a:pt x="2218070" y="0"/>
                  </a:lnTo>
                  <a:lnTo>
                    <a:pt x="2218070" y="2218069"/>
                  </a:lnTo>
                  <a:lnTo>
                    <a:pt x="0" y="221806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19" name="TextBox 19"/>
          <p:cNvSpPr txBox="1"/>
          <p:nvPr/>
        </p:nvSpPr>
        <p:spPr>
          <a:xfrm>
            <a:off x="2115638" y="3426189"/>
            <a:ext cx="12280764" cy="5257800"/>
          </a:xfrm>
          <a:prstGeom prst="rect">
            <a:avLst/>
          </a:prstGeom>
        </p:spPr>
        <p:txBody>
          <a:bodyPr lIns="0" tIns="0" rIns="0" bIns="0" rtlCol="0" anchor="t">
            <a:spAutoFit/>
          </a:bodyPr>
          <a:lstStyle/>
          <a:p>
            <a:pPr algn="l">
              <a:lnSpc>
                <a:spcPts val="5249"/>
              </a:lnSpc>
            </a:pPr>
            <a:r>
              <a:rPr lang="en-US" sz="3499" b="1">
                <a:solidFill>
                  <a:srgbClr val="054A91"/>
                </a:solidFill>
                <a:latin typeface="Poppins Bold"/>
                <a:ea typeface="Poppins Bold"/>
                <a:cs typeface="Poppins Bold"/>
                <a:sym typeface="Poppins Bold"/>
              </a:rPr>
              <a:t>By participating in this program, you agree to... </a:t>
            </a:r>
          </a:p>
          <a:p>
            <a:pPr marL="755647" lvl="1" indent="-377824" algn="l">
              <a:lnSpc>
                <a:spcPts val="5249"/>
              </a:lnSpc>
              <a:buFont typeface="Arial"/>
              <a:buChar char="•"/>
            </a:pPr>
            <a:r>
              <a:rPr lang="en-US" sz="3499">
                <a:solidFill>
                  <a:srgbClr val="212121"/>
                </a:solidFill>
                <a:latin typeface="Poppins"/>
                <a:ea typeface="Poppins"/>
                <a:cs typeface="Poppins"/>
                <a:sym typeface="Poppins"/>
              </a:rPr>
              <a:t>Speak honestly and from your own experience</a:t>
            </a:r>
          </a:p>
          <a:p>
            <a:pPr marL="755647" lvl="1" indent="-377824" algn="l">
              <a:lnSpc>
                <a:spcPts val="5249"/>
              </a:lnSpc>
              <a:buFont typeface="Arial"/>
              <a:buChar char="•"/>
            </a:pPr>
            <a:r>
              <a:rPr lang="en-US" sz="3499">
                <a:solidFill>
                  <a:srgbClr val="212121"/>
                </a:solidFill>
                <a:latin typeface="Poppins"/>
                <a:ea typeface="Poppins"/>
                <a:cs typeface="Poppins"/>
                <a:sym typeface="Poppins"/>
              </a:rPr>
              <a:t>Own the impact of your words</a:t>
            </a:r>
          </a:p>
          <a:p>
            <a:pPr marL="755647" lvl="1" indent="-377824" algn="l">
              <a:lnSpc>
                <a:spcPts val="5249"/>
              </a:lnSpc>
              <a:buFont typeface="Arial"/>
              <a:buChar char="•"/>
            </a:pPr>
            <a:r>
              <a:rPr lang="en-US" sz="3499">
                <a:solidFill>
                  <a:srgbClr val="212121"/>
                </a:solidFill>
                <a:latin typeface="Poppins"/>
                <a:ea typeface="Poppins"/>
                <a:cs typeface="Poppins"/>
                <a:sym typeface="Poppins"/>
              </a:rPr>
              <a:t>Listen to understand (not to respond)</a:t>
            </a:r>
          </a:p>
          <a:p>
            <a:pPr marL="755647" lvl="1" indent="-377824" algn="l">
              <a:lnSpc>
                <a:spcPts val="5249"/>
              </a:lnSpc>
              <a:buFont typeface="Arial"/>
              <a:buChar char="•"/>
            </a:pPr>
            <a:r>
              <a:rPr lang="en-US" sz="3499">
                <a:solidFill>
                  <a:srgbClr val="212121"/>
                </a:solidFill>
                <a:latin typeface="Poppins"/>
                <a:ea typeface="Poppins"/>
                <a:cs typeface="Poppins"/>
                <a:sym typeface="Poppins"/>
              </a:rPr>
              <a:t>Focus on learning (not debating)</a:t>
            </a:r>
          </a:p>
          <a:p>
            <a:pPr marL="755647" lvl="1" indent="-377824" algn="l">
              <a:lnSpc>
                <a:spcPts val="5249"/>
              </a:lnSpc>
              <a:buFont typeface="Arial"/>
              <a:buChar char="•"/>
            </a:pPr>
            <a:r>
              <a:rPr lang="en-US" sz="3499">
                <a:solidFill>
                  <a:srgbClr val="212121"/>
                </a:solidFill>
                <a:latin typeface="Poppins"/>
                <a:ea typeface="Poppins"/>
                <a:cs typeface="Poppins"/>
                <a:sym typeface="Poppins"/>
              </a:rPr>
              <a:t>Embrace the capacity to change our opinions</a:t>
            </a:r>
          </a:p>
          <a:p>
            <a:pPr marL="755647" lvl="1" indent="-377824" algn="l">
              <a:lnSpc>
                <a:spcPts val="5249"/>
              </a:lnSpc>
              <a:buFont typeface="Arial"/>
              <a:buChar char="•"/>
            </a:pPr>
            <a:r>
              <a:rPr lang="en-US" sz="3499">
                <a:solidFill>
                  <a:srgbClr val="212121"/>
                </a:solidFill>
                <a:latin typeface="Poppins"/>
                <a:ea typeface="Poppins"/>
                <a:cs typeface="Poppins"/>
                <a:sym typeface="Poppins"/>
              </a:rPr>
              <a:t>Pass the ‘mic’</a:t>
            </a:r>
          </a:p>
          <a:p>
            <a:pPr marL="755647" lvl="1" indent="-377824" algn="l">
              <a:lnSpc>
                <a:spcPts val="5249"/>
              </a:lnSpc>
              <a:buFont typeface="Arial"/>
              <a:buChar char="•"/>
            </a:pPr>
            <a:r>
              <a:rPr lang="en-US" sz="3499">
                <a:solidFill>
                  <a:srgbClr val="212121"/>
                </a:solidFill>
                <a:latin typeface="Poppins"/>
                <a:ea typeface="Poppins"/>
                <a:cs typeface="Poppins"/>
                <a:sym typeface="Poppins"/>
              </a:rPr>
              <a:t>Challenge by choice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Table 18">
            <a:extLst>
              <a:ext uri="{FF2B5EF4-FFF2-40B4-BE49-F238E27FC236}">
                <a16:creationId xmlns:a16="http://schemas.microsoft.com/office/drawing/2014/main" id="{A3550A4A-29A3-8E3F-1B1E-889748929981}"/>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658060340"/>
              </p:ext>
            </p:extLst>
          </p:nvPr>
        </p:nvGraphicFramePr>
        <p:xfrm>
          <a:off x="1411741" y="2583607"/>
          <a:ext cx="15464520" cy="5951000"/>
        </p:xfrm>
        <a:graphic>
          <a:graphicData uri="http://schemas.openxmlformats.org/drawingml/2006/table">
            <a:tbl>
              <a:tblPr firstRow="1"/>
              <a:tblGrid>
                <a:gridCol w="3866130">
                  <a:extLst>
                    <a:ext uri="{9D8B030D-6E8A-4147-A177-3AD203B41FA5}">
                      <a16:colId xmlns:a16="http://schemas.microsoft.com/office/drawing/2014/main" val="2959417544"/>
                    </a:ext>
                  </a:extLst>
                </a:gridCol>
                <a:gridCol w="3866130">
                  <a:extLst>
                    <a:ext uri="{9D8B030D-6E8A-4147-A177-3AD203B41FA5}">
                      <a16:colId xmlns:a16="http://schemas.microsoft.com/office/drawing/2014/main" val="4169731619"/>
                    </a:ext>
                  </a:extLst>
                </a:gridCol>
                <a:gridCol w="3866130">
                  <a:extLst>
                    <a:ext uri="{9D8B030D-6E8A-4147-A177-3AD203B41FA5}">
                      <a16:colId xmlns:a16="http://schemas.microsoft.com/office/drawing/2014/main" val="334947850"/>
                    </a:ext>
                  </a:extLst>
                </a:gridCol>
                <a:gridCol w="3866130">
                  <a:extLst>
                    <a:ext uri="{9D8B030D-6E8A-4147-A177-3AD203B41FA5}">
                      <a16:colId xmlns:a16="http://schemas.microsoft.com/office/drawing/2014/main" val="1468846787"/>
                    </a:ext>
                  </a:extLst>
                </a:gridCol>
              </a:tblGrid>
              <a:tr h="1487750">
                <a:tc>
                  <a:txBody>
                    <a:bodyPr/>
                    <a:lstStyle/>
                    <a:p>
                      <a:pPr algn="ctr">
                        <a:buNone/>
                      </a:pPr>
                      <a:r>
                        <a:rPr lang="en-US" sz="2800" b="1" dirty="0">
                          <a:effectLst/>
                          <a:latin typeface="Poppins" pitchFamily="2" charset="77"/>
                          <a:cs typeface="Poppins" pitchFamily="2" charset="77"/>
                        </a:rPr>
                        <a:t>DNA from...</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Parent/Prospective Parent</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Embryo/Fetus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a:effectLst/>
                          <a:latin typeface="Poppins" pitchFamily="2" charset="77"/>
                          <a:cs typeface="Poppins" pitchFamily="2" charset="77"/>
                        </a:rPr>
                        <a:t>Sample Type</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extLst>
                  <a:ext uri="{0D108BD9-81ED-4DB2-BD59-A6C34878D82A}">
                    <a16:rowId xmlns:a16="http://schemas.microsoft.com/office/drawing/2014/main" val="4204404354"/>
                  </a:ext>
                </a:extLst>
              </a:tr>
              <a:tr h="1487750">
                <a:tc>
                  <a:txBody>
                    <a:bodyPr/>
                    <a:lstStyle/>
                    <a:p>
                      <a:pPr algn="ctr">
                        <a:buNone/>
                      </a:pPr>
                      <a:r>
                        <a:rPr lang="en-US" sz="2800" b="0" dirty="0">
                          <a:effectLst/>
                          <a:latin typeface="Poppins" pitchFamily="2" charset="77"/>
                          <a:cs typeface="Poppins" pitchFamily="2" charset="77"/>
                        </a:rPr>
                        <a:t>Carrier Screening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bg1"/>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905061310"/>
                  </a:ext>
                </a:extLst>
              </a:tr>
              <a:tr h="1487750">
                <a:tc>
                  <a:txBody>
                    <a:bodyPr/>
                    <a:lstStyle/>
                    <a:p>
                      <a:pPr algn="ctr">
                        <a:buNone/>
                      </a:pPr>
                      <a:r>
                        <a:rPr lang="en-US" sz="2800" b="0" dirty="0">
                          <a:effectLst/>
                          <a:latin typeface="Poppins" pitchFamily="2" charset="77"/>
                          <a:cs typeface="Poppins" pitchFamily="2" charset="77"/>
                        </a:rPr>
                        <a:t>In vitro Fertilization + Pre-implantation Genetic Diagnosis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83044896"/>
                  </a:ext>
                </a:extLst>
              </a:tr>
              <a:tr h="1487750">
                <a:tc>
                  <a:txBody>
                    <a:bodyPr/>
                    <a:lstStyle/>
                    <a:p>
                      <a:pPr algn="ctr">
                        <a:buNone/>
                      </a:pPr>
                      <a:r>
                        <a:rPr lang="en-US" sz="2800" b="0" dirty="0">
                          <a:effectLst/>
                          <a:latin typeface="Poppins" pitchFamily="2" charset="77"/>
                          <a:cs typeface="Poppins" pitchFamily="2" charset="77"/>
                        </a:rPr>
                        <a:t>Non-Invasive Prenatal Testing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00"/>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4085015552"/>
                  </a:ext>
                </a:extLst>
              </a:tr>
            </a:tbl>
          </a:graphicData>
        </a:graphic>
      </p:graphicFrame>
      <p:grpSp>
        <p:nvGrpSpPr>
          <p:cNvPr id="9" name="Group 8">
            <a:extLst>
              <a:ext uri="{FF2B5EF4-FFF2-40B4-BE49-F238E27FC236}">
                <a16:creationId xmlns:a16="http://schemas.microsoft.com/office/drawing/2014/main" id="{BE224DF4-FC46-EE30-0FD0-28AD89D6DB8F}"/>
              </a:ext>
              <a:ext uri="{C183D7F6-B498-43B3-948B-1728B52AA6E4}">
                <adec:decorative xmlns:adec="http://schemas.microsoft.com/office/drawing/2017/decorative" val="1"/>
              </a:ext>
            </a:extLst>
          </p:cNvPr>
          <p:cNvGrpSpPr/>
          <p:nvPr/>
        </p:nvGrpSpPr>
        <p:grpSpPr>
          <a:xfrm>
            <a:off x="6608823" y="4223059"/>
            <a:ext cx="8956554" cy="1163577"/>
            <a:chOff x="6608823" y="4223059"/>
            <a:chExt cx="8956554" cy="1163577"/>
          </a:xfrm>
        </p:grpSpPr>
        <p:pic>
          <p:nvPicPr>
            <p:cNvPr id="21" name="Picture 20">
              <a:extLst>
                <a:ext uri="{FF2B5EF4-FFF2-40B4-BE49-F238E27FC236}">
                  <a16:creationId xmlns:a16="http://schemas.microsoft.com/office/drawing/2014/main" id="{120ECE37-5C00-4B14-63B3-4AC4542E8793}"/>
                </a:ext>
              </a:extLst>
            </p:cNvPr>
            <p:cNvPicPr>
              <a:picLocks noChangeAspect="1"/>
            </p:cNvPicPr>
            <p:nvPr/>
          </p:nvPicPr>
          <p:blipFill>
            <a:blip r:embed="rId3">
              <a:alphaModFix/>
            </a:blip>
            <a:stretch>
              <a:fillRect/>
            </a:stretch>
          </p:blipFill>
          <p:spPr>
            <a:xfrm>
              <a:off x="6608823" y="4223059"/>
              <a:ext cx="1163577" cy="1163577"/>
            </a:xfrm>
            <a:prstGeom prst="rect">
              <a:avLst/>
            </a:prstGeom>
          </p:spPr>
        </p:pic>
        <p:pic>
          <p:nvPicPr>
            <p:cNvPr id="22" name="Picture 21">
              <a:extLst>
                <a:ext uri="{FF2B5EF4-FFF2-40B4-BE49-F238E27FC236}">
                  <a16:creationId xmlns:a16="http://schemas.microsoft.com/office/drawing/2014/main" id="{837DED9F-8E7C-F958-8956-E25FD571CF43}"/>
                </a:ext>
              </a:extLst>
            </p:cNvPr>
            <p:cNvPicPr>
              <a:picLocks noChangeAspect="1"/>
            </p:cNvPicPr>
            <p:nvPr/>
          </p:nvPicPr>
          <p:blipFill>
            <a:blip r:embed="rId4">
              <a:alphaModFix/>
            </a:blip>
            <a:stretch>
              <a:fillRect/>
            </a:stretch>
          </p:blipFill>
          <p:spPr>
            <a:xfrm>
              <a:off x="14401800" y="4225168"/>
              <a:ext cx="1163577" cy="1161462"/>
            </a:xfrm>
            <a:prstGeom prst="rect">
              <a:avLst/>
            </a:prstGeom>
          </p:spPr>
        </p:pic>
      </p:grpSp>
      <p:grpSp>
        <p:nvGrpSpPr>
          <p:cNvPr id="3" name="Group 3">
            <a:extLst>
              <a:ext uri="{C183D7F6-B498-43B3-948B-1728B52AA6E4}">
                <adec:decorative xmlns:adec="http://schemas.microsoft.com/office/drawing/2017/decorative" val="1"/>
              </a:ext>
            </a:extLst>
          </p:cNvPr>
          <p:cNvGrpSpPr/>
          <p:nvPr/>
        </p:nvGrpSpPr>
        <p:grpSpPr>
          <a:xfrm rot="3267357">
            <a:off x="13796680" y="-4269792"/>
            <a:ext cx="5366649" cy="536664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3" name="TextBox 13">
            <a:extLst>
              <a:ext uri="{C183D7F6-B498-43B3-948B-1728B52AA6E4}">
                <adec:decorative xmlns:adec="http://schemas.microsoft.com/office/drawing/2017/decorative" val="1"/>
              </a:ext>
            </a:extLst>
          </p:cNvPr>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REPRODUCTIVE GENETIC TESTING</a:t>
            </a:r>
          </a:p>
        </p:txBody>
      </p:sp>
      <p:sp>
        <p:nvSpPr>
          <p:cNvPr id="14" name="TextBox 14">
            <a:extLst>
              <a:ext uri="{C183D7F6-B498-43B3-948B-1728B52AA6E4}">
                <adec:decorative xmlns:adec="http://schemas.microsoft.com/office/drawing/2017/decorative" val="1"/>
              </a:ext>
            </a:extLst>
          </p:cNvPr>
          <p:cNvSpPr txBox="1"/>
          <p:nvPr/>
        </p:nvSpPr>
        <p:spPr>
          <a:xfrm rot="-5400000">
            <a:off x="-955508" y="6215192"/>
            <a:ext cx="4276390" cy="44132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Genetic Analysis  Method</a:t>
            </a:r>
          </a:p>
        </p:txBody>
      </p:sp>
      <p:grpSp>
        <p:nvGrpSpPr>
          <p:cNvPr id="28" name="Group 27" descr="A checkmark indicates that NIPT tests DNA from an embryo or fetus, a blood vile icon indicates that a blood sample is used, and a star indicates that the blood sample is drawn from the pregnant person.">
            <a:extLst>
              <a:ext uri="{FF2B5EF4-FFF2-40B4-BE49-F238E27FC236}">
                <a16:creationId xmlns:a16="http://schemas.microsoft.com/office/drawing/2014/main" id="{9FF0267D-FBA2-44A4-CE34-A5BC5C9E2292}"/>
              </a:ext>
            </a:extLst>
          </p:cNvPr>
          <p:cNvGrpSpPr/>
          <p:nvPr/>
        </p:nvGrpSpPr>
        <p:grpSpPr>
          <a:xfrm>
            <a:off x="6577845" y="7163181"/>
            <a:ext cx="9028371" cy="1163577"/>
            <a:chOff x="6577845" y="7163181"/>
            <a:chExt cx="9028371" cy="1163577"/>
          </a:xfrm>
        </p:grpSpPr>
        <p:pic>
          <p:nvPicPr>
            <p:cNvPr id="24" name="Picture 23">
              <a:extLst>
                <a:ext uri="{FF2B5EF4-FFF2-40B4-BE49-F238E27FC236}">
                  <a16:creationId xmlns:a16="http://schemas.microsoft.com/office/drawing/2014/main" id="{03CD27D2-F1FA-FEC9-EB91-642216DFA0D7}"/>
                </a:ext>
              </a:extLst>
            </p:cNvPr>
            <p:cNvPicPr>
              <a:picLocks noChangeAspect="1"/>
            </p:cNvPicPr>
            <p:nvPr/>
          </p:nvPicPr>
          <p:blipFill>
            <a:blip r:embed="rId3">
              <a:alphaModFix/>
            </a:blip>
            <a:stretch>
              <a:fillRect/>
            </a:stretch>
          </p:blipFill>
          <p:spPr>
            <a:xfrm>
              <a:off x="10464928" y="7163181"/>
              <a:ext cx="1163577" cy="1163577"/>
            </a:xfrm>
            <a:prstGeom prst="rect">
              <a:avLst/>
            </a:prstGeom>
          </p:spPr>
        </p:pic>
        <p:pic>
          <p:nvPicPr>
            <p:cNvPr id="25" name="Picture 24">
              <a:extLst>
                <a:ext uri="{FF2B5EF4-FFF2-40B4-BE49-F238E27FC236}">
                  <a16:creationId xmlns:a16="http://schemas.microsoft.com/office/drawing/2014/main" id="{BC5201BD-E5DB-81D5-306C-6370AB83BE15}"/>
                </a:ext>
              </a:extLst>
            </p:cNvPr>
            <p:cNvPicPr>
              <a:picLocks noChangeAspect="1"/>
            </p:cNvPicPr>
            <p:nvPr/>
          </p:nvPicPr>
          <p:blipFill>
            <a:blip r:embed="rId4">
              <a:alphaModFix/>
            </a:blip>
            <a:stretch>
              <a:fillRect/>
            </a:stretch>
          </p:blipFill>
          <p:spPr>
            <a:xfrm>
              <a:off x="14442639" y="7165296"/>
              <a:ext cx="1163577" cy="1161462"/>
            </a:xfrm>
            <a:prstGeom prst="rect">
              <a:avLst/>
            </a:prstGeom>
          </p:spPr>
        </p:pic>
        <p:sp>
          <p:nvSpPr>
            <p:cNvPr id="27" name="5-Point Star 26" descr="A yellow star">
              <a:extLst>
                <a:ext uri="{FF2B5EF4-FFF2-40B4-BE49-F238E27FC236}">
                  <a16:creationId xmlns:a16="http://schemas.microsoft.com/office/drawing/2014/main" id="{23840054-43E0-6A06-043C-FA16BABED99D}"/>
                </a:ext>
              </a:extLst>
            </p:cNvPr>
            <p:cNvSpPr/>
            <p:nvPr/>
          </p:nvSpPr>
          <p:spPr>
            <a:xfrm>
              <a:off x="6577845" y="7208541"/>
              <a:ext cx="1214748" cy="1118217"/>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72C9D19-F0D4-BE1A-6D95-3C76B06CB16C}"/>
              </a:ext>
              <a:ext uri="{C183D7F6-B498-43B3-948B-1728B52AA6E4}">
                <adec:decorative xmlns:adec="http://schemas.microsoft.com/office/drawing/2017/decorative" val="1"/>
              </a:ext>
            </a:extLst>
          </p:cNvPr>
          <p:cNvGrpSpPr/>
          <p:nvPr/>
        </p:nvGrpSpPr>
        <p:grpSpPr>
          <a:xfrm>
            <a:off x="10512460" y="5633764"/>
            <a:ext cx="6082191" cy="1345038"/>
            <a:chOff x="10512460" y="5633764"/>
            <a:chExt cx="6082191" cy="1345038"/>
          </a:xfrm>
        </p:grpSpPr>
        <p:grpSp>
          <p:nvGrpSpPr>
            <p:cNvPr id="23" name="Group 22" descr="A checkmark indicates that IVF +PGD tests DNA from an embryo or fetus, and a petri dish icon indicates that the sample is taken from cells in a petri dish.">
              <a:extLst>
                <a:ext uri="{FF2B5EF4-FFF2-40B4-BE49-F238E27FC236}">
                  <a16:creationId xmlns:a16="http://schemas.microsoft.com/office/drawing/2014/main" id="{EE2364E3-8E91-CCF7-643E-CD23E89E25FC}"/>
                </a:ext>
              </a:extLst>
            </p:cNvPr>
            <p:cNvGrpSpPr/>
            <p:nvPr/>
          </p:nvGrpSpPr>
          <p:grpSpPr>
            <a:xfrm>
              <a:off x="10512460" y="5633764"/>
              <a:ext cx="6082191" cy="1345038"/>
              <a:chOff x="10512460" y="5633764"/>
              <a:chExt cx="6082191" cy="1345038"/>
            </a:xfrm>
          </p:grpSpPr>
          <p:grpSp>
            <p:nvGrpSpPr>
              <p:cNvPr id="15" name="Group 15"/>
              <p:cNvGrpSpPr/>
              <p:nvPr/>
            </p:nvGrpSpPr>
            <p:grpSpPr>
              <a:xfrm>
                <a:off x="13615057" y="5633764"/>
                <a:ext cx="2979594" cy="1345038"/>
                <a:chOff x="0" y="0"/>
                <a:chExt cx="3972792" cy="1793384"/>
              </a:xfrm>
            </p:grpSpPr>
            <p:sp>
              <p:nvSpPr>
                <p:cNvPr id="16" name="Freeform 16"/>
                <p:cNvSpPr/>
                <p:nvPr/>
              </p:nvSpPr>
              <p:spPr>
                <a:xfrm>
                  <a:off x="0" y="182241"/>
                  <a:ext cx="1879161" cy="1186221"/>
                </a:xfrm>
                <a:custGeom>
                  <a:avLst/>
                  <a:gdLst/>
                  <a:ahLst/>
                  <a:cxnLst/>
                  <a:rect l="l" t="t" r="r" b="b"/>
                  <a:pathLst>
                    <a:path w="1879161" h="1186221">
                      <a:moveTo>
                        <a:pt x="0" y="0"/>
                      </a:moveTo>
                      <a:lnTo>
                        <a:pt x="1879161" y="0"/>
                      </a:lnTo>
                      <a:lnTo>
                        <a:pt x="1879161" y="1186220"/>
                      </a:lnTo>
                      <a:lnTo>
                        <a:pt x="0" y="1186220"/>
                      </a:lnTo>
                      <a:lnTo>
                        <a:pt x="0" y="0"/>
                      </a:lnTo>
                      <a:close/>
                    </a:path>
                  </a:pathLst>
                </a:custGeom>
                <a:blipFill>
                  <a:blip r:embed="rId5"/>
                  <a:stretch>
                    <a:fillRect/>
                  </a:stretch>
                </a:blipFill>
              </p:spPr>
              <p:txBody>
                <a:bodyPr/>
                <a:lstStyle/>
                <a:p>
                  <a:endParaRPr lang="en-US"/>
                </a:p>
              </p:txBody>
            </p:sp>
            <p:sp>
              <p:nvSpPr>
                <p:cNvPr id="17" name="Freeform 17"/>
                <p:cNvSpPr/>
                <p:nvPr/>
              </p:nvSpPr>
              <p:spPr>
                <a:xfrm>
                  <a:off x="2179408" y="0"/>
                  <a:ext cx="1793384" cy="1793384"/>
                </a:xfrm>
                <a:custGeom>
                  <a:avLst/>
                  <a:gdLst/>
                  <a:ahLst/>
                  <a:cxnLst/>
                  <a:rect l="l" t="t" r="r" b="b"/>
                  <a:pathLst>
                    <a:path w="1793384" h="1793384">
                      <a:moveTo>
                        <a:pt x="0" y="0"/>
                      </a:moveTo>
                      <a:lnTo>
                        <a:pt x="1793384" y="0"/>
                      </a:lnTo>
                      <a:lnTo>
                        <a:pt x="1793384" y="1793384"/>
                      </a:lnTo>
                      <a:lnTo>
                        <a:pt x="0" y="1793384"/>
                      </a:lnTo>
                      <a:lnTo>
                        <a:pt x="0" y="0"/>
                      </a:lnTo>
                      <a:close/>
                    </a:path>
                  </a:pathLst>
                </a:custGeom>
                <a:blipFill>
                  <a:blip r:embed="rId6"/>
                  <a:stretch>
                    <a:fillRect/>
                  </a:stretch>
                </a:blipFill>
              </p:spPr>
              <p:txBody>
                <a:bodyPr/>
                <a:lstStyle/>
                <a:p>
                  <a:endParaRPr lang="en-US"/>
                </a:p>
              </p:txBody>
            </p:sp>
          </p:grpSp>
          <p:pic>
            <p:nvPicPr>
              <p:cNvPr id="26" name="Picture 25">
                <a:extLst>
                  <a:ext uri="{FF2B5EF4-FFF2-40B4-BE49-F238E27FC236}">
                    <a16:creationId xmlns:a16="http://schemas.microsoft.com/office/drawing/2014/main" id="{76DF39BA-B693-3A6D-6C80-5B173A753B0B}"/>
                  </a:ext>
                </a:extLst>
              </p:cNvPr>
              <p:cNvPicPr>
                <a:picLocks noChangeAspect="1"/>
              </p:cNvPicPr>
              <p:nvPr/>
            </p:nvPicPr>
            <p:blipFill>
              <a:blip r:embed="rId3">
                <a:alphaModFix/>
              </a:blip>
              <a:stretch>
                <a:fillRect/>
              </a:stretch>
            </p:blipFill>
            <p:spPr>
              <a:xfrm>
                <a:off x="10512460" y="5724494"/>
                <a:ext cx="1163577" cy="1163577"/>
              </a:xfrm>
              <a:prstGeom prst="rect">
                <a:avLst/>
              </a:prstGeom>
            </p:spPr>
          </p:pic>
        </p:grpSp>
        <p:sp>
          <p:nvSpPr>
            <p:cNvPr id="18" name="Freeform 18"/>
            <p:cNvSpPr/>
            <p:nvPr/>
          </p:nvSpPr>
          <p:spPr>
            <a:xfrm rot="-9847537" flipH="1" flipV="1">
              <a:off x="14409480" y="5981309"/>
              <a:ext cx="1548864" cy="414135"/>
            </a:xfrm>
            <a:custGeom>
              <a:avLst/>
              <a:gdLst/>
              <a:ahLst/>
              <a:cxnLst/>
              <a:rect l="l" t="t" r="r" b="b"/>
              <a:pathLst>
                <a:path w="1548864" h="414135">
                  <a:moveTo>
                    <a:pt x="1548864" y="414135"/>
                  </a:moveTo>
                  <a:lnTo>
                    <a:pt x="0" y="414135"/>
                  </a:lnTo>
                  <a:lnTo>
                    <a:pt x="0" y="0"/>
                  </a:lnTo>
                  <a:lnTo>
                    <a:pt x="1548864" y="0"/>
                  </a:lnTo>
                  <a:lnTo>
                    <a:pt x="1548864" y="414135"/>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Tree>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a:extLst>
              <a:ext uri="{FF2B5EF4-FFF2-40B4-BE49-F238E27FC236}">
                <a16:creationId xmlns:a16="http://schemas.microsoft.com/office/drawing/2014/main" id="{20BD979A-B3CB-D9D4-3F2A-C10AB47091F0}"/>
              </a:ext>
              <a:ext uri="{C183D7F6-B498-43B3-948B-1728B52AA6E4}">
                <adec:decorative xmlns:adec="http://schemas.microsoft.com/office/drawing/2017/decorative" val="1"/>
              </a:ext>
            </a:extLst>
          </p:cNvPr>
          <p:cNvGraphicFramePr>
            <a:graphicFrameLocks noGrp="1"/>
          </p:cNvGraphicFramePr>
          <p:nvPr>
            <p:extLst>
              <p:ext uri="{D42A27DB-BD31-4B8C-83A1-F6EECF244321}">
                <p14:modId xmlns:p14="http://schemas.microsoft.com/office/powerpoint/2010/main" val="2918492227"/>
              </p:ext>
            </p:extLst>
          </p:nvPr>
        </p:nvGraphicFramePr>
        <p:xfrm>
          <a:off x="1411741" y="2583607"/>
          <a:ext cx="15464520" cy="5951000"/>
        </p:xfrm>
        <a:graphic>
          <a:graphicData uri="http://schemas.openxmlformats.org/drawingml/2006/table">
            <a:tbl>
              <a:tblPr firstRow="1"/>
              <a:tblGrid>
                <a:gridCol w="3866130">
                  <a:extLst>
                    <a:ext uri="{9D8B030D-6E8A-4147-A177-3AD203B41FA5}">
                      <a16:colId xmlns:a16="http://schemas.microsoft.com/office/drawing/2014/main" val="2959417544"/>
                    </a:ext>
                  </a:extLst>
                </a:gridCol>
                <a:gridCol w="3866130">
                  <a:extLst>
                    <a:ext uri="{9D8B030D-6E8A-4147-A177-3AD203B41FA5}">
                      <a16:colId xmlns:a16="http://schemas.microsoft.com/office/drawing/2014/main" val="4169731619"/>
                    </a:ext>
                  </a:extLst>
                </a:gridCol>
                <a:gridCol w="3866130">
                  <a:extLst>
                    <a:ext uri="{9D8B030D-6E8A-4147-A177-3AD203B41FA5}">
                      <a16:colId xmlns:a16="http://schemas.microsoft.com/office/drawing/2014/main" val="334947850"/>
                    </a:ext>
                  </a:extLst>
                </a:gridCol>
                <a:gridCol w="3866130">
                  <a:extLst>
                    <a:ext uri="{9D8B030D-6E8A-4147-A177-3AD203B41FA5}">
                      <a16:colId xmlns:a16="http://schemas.microsoft.com/office/drawing/2014/main" val="1468846787"/>
                    </a:ext>
                  </a:extLst>
                </a:gridCol>
              </a:tblGrid>
              <a:tr h="1487750">
                <a:tc>
                  <a:txBody>
                    <a:bodyPr/>
                    <a:lstStyle/>
                    <a:p>
                      <a:pPr algn="ctr">
                        <a:buNone/>
                      </a:pPr>
                      <a:r>
                        <a:rPr lang="en-US" sz="2800" b="1" dirty="0">
                          <a:effectLst/>
                          <a:latin typeface="Poppins" pitchFamily="2" charset="77"/>
                          <a:cs typeface="Poppins" pitchFamily="2" charset="77"/>
                        </a:rPr>
                        <a:t>DNA from...</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Parent/Prospective Parent</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Embryo/Fetus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tc>
                  <a:txBody>
                    <a:bodyPr/>
                    <a:lstStyle/>
                    <a:p>
                      <a:pPr algn="ctr">
                        <a:buNone/>
                      </a:pPr>
                      <a:r>
                        <a:rPr lang="en-US" sz="2800" b="1" dirty="0">
                          <a:effectLst/>
                          <a:latin typeface="Poppins" pitchFamily="2" charset="77"/>
                          <a:cs typeface="Poppins" pitchFamily="2" charset="77"/>
                        </a:rPr>
                        <a:t>Sample Type</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C6EAFA"/>
                    </a:solidFill>
                  </a:tcPr>
                </a:tc>
                <a:extLst>
                  <a:ext uri="{0D108BD9-81ED-4DB2-BD59-A6C34878D82A}">
                    <a16:rowId xmlns:a16="http://schemas.microsoft.com/office/drawing/2014/main" val="4204404354"/>
                  </a:ext>
                </a:extLst>
              </a:tr>
              <a:tr h="1487750">
                <a:tc>
                  <a:txBody>
                    <a:bodyPr/>
                    <a:lstStyle/>
                    <a:p>
                      <a:pPr algn="ctr">
                        <a:buNone/>
                      </a:pPr>
                      <a:r>
                        <a:rPr lang="en-US" sz="2800" b="0" dirty="0">
                          <a:effectLst/>
                          <a:latin typeface="Poppins" pitchFamily="2" charset="77"/>
                          <a:cs typeface="Poppins" pitchFamily="2" charset="77"/>
                        </a:rPr>
                        <a:t>Carrier Screening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chemeClr val="bg1"/>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905061310"/>
                  </a:ext>
                </a:extLst>
              </a:tr>
              <a:tr h="1487750">
                <a:tc>
                  <a:txBody>
                    <a:bodyPr/>
                    <a:lstStyle/>
                    <a:p>
                      <a:pPr algn="ctr">
                        <a:buNone/>
                      </a:pPr>
                      <a:r>
                        <a:rPr lang="en-US" sz="2800" b="0" dirty="0">
                          <a:effectLst/>
                          <a:latin typeface="Poppins" pitchFamily="2" charset="77"/>
                          <a:cs typeface="Poppins" pitchFamily="2" charset="77"/>
                        </a:rPr>
                        <a:t>In vitro Fertilization + Pre-implantation Genetic Diagnosis</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1183044896"/>
                  </a:ext>
                </a:extLst>
              </a:tr>
              <a:tr h="1487750">
                <a:tc>
                  <a:txBody>
                    <a:bodyPr/>
                    <a:lstStyle/>
                    <a:p>
                      <a:pPr algn="ctr">
                        <a:buNone/>
                      </a:pPr>
                      <a:r>
                        <a:rPr lang="en-US" sz="2800" b="0" dirty="0">
                          <a:effectLst/>
                          <a:latin typeface="Poppins" pitchFamily="2" charset="77"/>
                          <a:cs typeface="Poppins" pitchFamily="2" charset="77"/>
                        </a:rPr>
                        <a:t>Non-Invasive Prenatal Testing</a:t>
                      </a: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00"/>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tc>
                  <a:txBody>
                    <a:bodyPr/>
                    <a:lstStyle/>
                    <a:p>
                      <a:pPr algn="ctr">
                        <a:buNone/>
                      </a:pPr>
                      <a:endParaRPr lang="en-US" sz="2800" dirty="0">
                        <a:effectLst/>
                        <a:latin typeface="Poppins" pitchFamily="2" charset="77"/>
                        <a:cs typeface="Poppins" pitchFamily="2" charset="77"/>
                      </a:endParaRPr>
                    </a:p>
                  </a:txBody>
                  <a:tcPr marL="69511" marR="69511" marT="34756" marB="34756" anchor="ctr">
                    <a:lnL w="9525" cap="flat" cmpd="sng" algn="ctr">
                      <a:solidFill>
                        <a:srgbClr val="D9D9D9"/>
                      </a:solidFill>
                      <a:prstDash val="solid"/>
                      <a:round/>
                      <a:headEnd type="none" w="med" len="med"/>
                      <a:tailEnd type="none" w="med" len="med"/>
                    </a:lnL>
                    <a:lnR w="9525" cap="flat" cmpd="sng" algn="ctr">
                      <a:solidFill>
                        <a:srgbClr val="D9D9D9"/>
                      </a:solidFill>
                      <a:prstDash val="solid"/>
                      <a:round/>
                      <a:headEnd type="none" w="med" len="med"/>
                      <a:tailEnd type="none" w="med" len="med"/>
                    </a:lnR>
                    <a:lnT w="9525" cap="flat" cmpd="sng" algn="ctr">
                      <a:solidFill>
                        <a:srgbClr val="D9D9D9"/>
                      </a:solidFill>
                      <a:prstDash val="solid"/>
                      <a:round/>
                      <a:headEnd type="none" w="med" len="med"/>
                      <a:tailEnd type="none" w="med" len="med"/>
                    </a:lnT>
                    <a:lnB w="9525" cap="flat" cmpd="sng" algn="ctr">
                      <a:solidFill>
                        <a:srgbClr val="D9D9D9"/>
                      </a:solidFill>
                      <a:prstDash val="solid"/>
                      <a:round/>
                      <a:headEnd type="none" w="med" len="med"/>
                      <a:tailEnd type="none" w="med" len="med"/>
                    </a:lnB>
                    <a:solidFill>
                      <a:srgbClr val="FFFFFF"/>
                    </a:solidFill>
                  </a:tcPr>
                </a:tc>
                <a:extLst>
                  <a:ext uri="{0D108BD9-81ED-4DB2-BD59-A6C34878D82A}">
                    <a16:rowId xmlns:a16="http://schemas.microsoft.com/office/drawing/2014/main" val="4085015552"/>
                  </a:ext>
                </a:extLst>
              </a:tr>
            </a:tbl>
          </a:graphicData>
        </a:graphic>
      </p:graphicFrame>
      <p:grpSp>
        <p:nvGrpSpPr>
          <p:cNvPr id="9" name="Group 8">
            <a:extLst>
              <a:ext uri="{FF2B5EF4-FFF2-40B4-BE49-F238E27FC236}">
                <a16:creationId xmlns:a16="http://schemas.microsoft.com/office/drawing/2014/main" id="{D2904EDC-DECE-FFFA-10F9-3F2DAAAA9DF3}"/>
              </a:ext>
              <a:ext uri="{C183D7F6-B498-43B3-948B-1728B52AA6E4}">
                <adec:decorative xmlns:adec="http://schemas.microsoft.com/office/drawing/2017/decorative" val="1"/>
              </a:ext>
            </a:extLst>
          </p:cNvPr>
          <p:cNvGrpSpPr/>
          <p:nvPr/>
        </p:nvGrpSpPr>
        <p:grpSpPr>
          <a:xfrm>
            <a:off x="6608823" y="4223059"/>
            <a:ext cx="8956554" cy="1163577"/>
            <a:chOff x="6608823" y="4223059"/>
            <a:chExt cx="8956554" cy="1163577"/>
          </a:xfrm>
        </p:grpSpPr>
        <p:pic>
          <p:nvPicPr>
            <p:cNvPr id="23" name="Picture 22">
              <a:extLst>
                <a:ext uri="{FF2B5EF4-FFF2-40B4-BE49-F238E27FC236}">
                  <a16:creationId xmlns:a16="http://schemas.microsoft.com/office/drawing/2014/main" id="{2090F463-3A49-F07C-6B76-CB09176E0E9B}"/>
                </a:ext>
              </a:extLst>
            </p:cNvPr>
            <p:cNvPicPr>
              <a:picLocks noChangeAspect="1"/>
            </p:cNvPicPr>
            <p:nvPr/>
          </p:nvPicPr>
          <p:blipFill>
            <a:blip r:embed="rId3">
              <a:alphaModFix/>
            </a:blip>
            <a:stretch>
              <a:fillRect/>
            </a:stretch>
          </p:blipFill>
          <p:spPr>
            <a:xfrm>
              <a:off x="6608823" y="4223059"/>
              <a:ext cx="1163577" cy="1163577"/>
            </a:xfrm>
            <a:prstGeom prst="rect">
              <a:avLst/>
            </a:prstGeom>
          </p:spPr>
        </p:pic>
        <p:pic>
          <p:nvPicPr>
            <p:cNvPr id="24" name="Picture 23">
              <a:extLst>
                <a:ext uri="{FF2B5EF4-FFF2-40B4-BE49-F238E27FC236}">
                  <a16:creationId xmlns:a16="http://schemas.microsoft.com/office/drawing/2014/main" id="{BED689F0-2D9C-2E9A-4DFF-E83C20A3FC3B}"/>
                </a:ext>
              </a:extLst>
            </p:cNvPr>
            <p:cNvPicPr>
              <a:picLocks noChangeAspect="1"/>
            </p:cNvPicPr>
            <p:nvPr/>
          </p:nvPicPr>
          <p:blipFill>
            <a:blip r:embed="rId4">
              <a:alphaModFix/>
            </a:blip>
            <a:stretch>
              <a:fillRect/>
            </a:stretch>
          </p:blipFill>
          <p:spPr>
            <a:xfrm>
              <a:off x="14401800" y="4225168"/>
              <a:ext cx="1163577" cy="1161462"/>
            </a:xfrm>
            <a:prstGeom prst="rect">
              <a:avLst/>
            </a:prstGeom>
          </p:spPr>
        </p:pic>
      </p:grpSp>
      <p:grpSp>
        <p:nvGrpSpPr>
          <p:cNvPr id="3" name="Group 3">
            <a:extLst>
              <a:ext uri="{C183D7F6-B498-43B3-948B-1728B52AA6E4}">
                <adec:decorative xmlns:adec="http://schemas.microsoft.com/office/drawing/2017/decorative" val="1"/>
              </a:ext>
            </a:extLst>
          </p:cNvPr>
          <p:cNvGrpSpPr/>
          <p:nvPr/>
        </p:nvGrpSpPr>
        <p:grpSpPr>
          <a:xfrm rot="3267357">
            <a:off x="13796680" y="-4269792"/>
            <a:ext cx="5366649" cy="5366649"/>
            <a:chOff x="0" y="0"/>
            <a:chExt cx="812800" cy="812800"/>
          </a:xfrm>
        </p:grpSpPr>
        <p:sp>
          <p:nvSpPr>
            <p:cNvPr id="4" name="Freeform 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5" name="TextBox 5"/>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0" name="Group 10">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11" name="Freeform 1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2" name="TextBox 12"/>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7" name="TextBox 17">
            <a:extLst>
              <a:ext uri="{C183D7F6-B498-43B3-948B-1728B52AA6E4}">
                <adec:decorative xmlns:adec="http://schemas.microsoft.com/office/drawing/2017/decorative" val="1"/>
              </a:ext>
            </a:extLst>
          </p:cNvPr>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REPRODUCTIVE GENETIC TESTING</a:t>
            </a:r>
          </a:p>
        </p:txBody>
      </p:sp>
      <p:sp>
        <p:nvSpPr>
          <p:cNvPr id="18" name="TextBox 18">
            <a:extLst>
              <a:ext uri="{C183D7F6-B498-43B3-948B-1728B52AA6E4}">
                <adec:decorative xmlns:adec="http://schemas.microsoft.com/office/drawing/2017/decorative" val="1"/>
              </a:ext>
            </a:extLst>
          </p:cNvPr>
          <p:cNvSpPr txBox="1"/>
          <p:nvPr/>
        </p:nvSpPr>
        <p:spPr>
          <a:xfrm rot="-5400000">
            <a:off x="-955508" y="6215192"/>
            <a:ext cx="4276390" cy="441325"/>
          </a:xfrm>
          <a:prstGeom prst="rect">
            <a:avLst/>
          </a:prstGeom>
        </p:spPr>
        <p:txBody>
          <a:bodyPr lIns="0" tIns="0" rIns="0" bIns="0" rtlCol="0" anchor="t">
            <a:spAutoFit/>
          </a:bodyPr>
          <a:lstStyle/>
          <a:p>
            <a:pPr algn="ctr">
              <a:lnSpc>
                <a:spcPts val="3499"/>
              </a:lnSpc>
            </a:pPr>
            <a:r>
              <a:rPr lang="en-US" sz="2499" b="1">
                <a:solidFill>
                  <a:srgbClr val="212121"/>
                </a:solidFill>
                <a:latin typeface="Poppins Bold"/>
                <a:ea typeface="Poppins Bold"/>
                <a:cs typeface="Poppins Bold"/>
                <a:sym typeface="Poppins Bold"/>
              </a:rPr>
              <a:t>Genetic Analysis  Method</a:t>
            </a:r>
          </a:p>
        </p:txBody>
      </p:sp>
      <p:sp>
        <p:nvSpPr>
          <p:cNvPr id="19" name="TextBox 19">
            <a:extLst>
              <a:ext uri="{C183D7F6-B498-43B3-948B-1728B52AA6E4}">
                <adec:decorative xmlns:adec="http://schemas.microsoft.com/office/drawing/2017/decorative" val="1"/>
              </a:ext>
            </a:extLst>
          </p:cNvPr>
          <p:cNvSpPr txBox="1"/>
          <p:nvPr/>
        </p:nvSpPr>
        <p:spPr>
          <a:xfrm>
            <a:off x="12966660" y="8604149"/>
            <a:ext cx="4276390" cy="720725"/>
          </a:xfrm>
          <a:prstGeom prst="rect">
            <a:avLst/>
          </a:prstGeom>
        </p:spPr>
        <p:txBody>
          <a:bodyPr lIns="0" tIns="0" rIns="0" bIns="0" rtlCol="0" anchor="t">
            <a:spAutoFit/>
          </a:bodyPr>
          <a:lstStyle/>
          <a:p>
            <a:pPr algn="ctr">
              <a:lnSpc>
                <a:spcPts val="2800"/>
              </a:lnSpc>
            </a:pPr>
            <a:r>
              <a:rPr lang="en-US" sz="2000" i="1">
                <a:solidFill>
                  <a:srgbClr val="212121"/>
                </a:solidFill>
                <a:latin typeface="Poppins Italics"/>
                <a:ea typeface="Poppins Italics"/>
                <a:cs typeface="Poppins Italics"/>
                <a:sym typeface="Poppins Italics"/>
              </a:rPr>
              <a:t>Blood is drawn from the pregnant person!</a:t>
            </a:r>
          </a:p>
        </p:txBody>
      </p:sp>
      <p:grpSp>
        <p:nvGrpSpPr>
          <p:cNvPr id="26" name="Group 25" descr="An arrow is added to the previous picture, indicating that the blood is drawn from the pregnant person.">
            <a:extLst>
              <a:ext uri="{FF2B5EF4-FFF2-40B4-BE49-F238E27FC236}">
                <a16:creationId xmlns:a16="http://schemas.microsoft.com/office/drawing/2014/main" id="{752823D1-271E-54D7-8631-326FCC49151D}"/>
              </a:ext>
            </a:extLst>
          </p:cNvPr>
          <p:cNvGrpSpPr/>
          <p:nvPr/>
        </p:nvGrpSpPr>
        <p:grpSpPr>
          <a:xfrm>
            <a:off x="6577845" y="7163181"/>
            <a:ext cx="9028371" cy="1889471"/>
            <a:chOff x="6577845" y="7163181"/>
            <a:chExt cx="9028371" cy="1889471"/>
          </a:xfrm>
        </p:grpSpPr>
        <p:sp>
          <p:nvSpPr>
            <p:cNvPr id="16" name="Freeform 16"/>
            <p:cNvSpPr/>
            <p:nvPr/>
          </p:nvSpPr>
          <p:spPr>
            <a:xfrm rot="770817" flipH="1" flipV="1">
              <a:off x="9048036" y="7886620"/>
              <a:ext cx="4360959" cy="1166032"/>
            </a:xfrm>
            <a:custGeom>
              <a:avLst/>
              <a:gdLst/>
              <a:ahLst/>
              <a:cxnLst/>
              <a:rect l="l" t="t" r="r" b="b"/>
              <a:pathLst>
                <a:path w="4360959" h="1166032">
                  <a:moveTo>
                    <a:pt x="4360959" y="1166032"/>
                  </a:moveTo>
                  <a:lnTo>
                    <a:pt x="0" y="1166032"/>
                  </a:lnTo>
                  <a:lnTo>
                    <a:pt x="0" y="0"/>
                  </a:lnTo>
                  <a:lnTo>
                    <a:pt x="4360959" y="0"/>
                  </a:lnTo>
                  <a:lnTo>
                    <a:pt x="4360959" y="1166032"/>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pic>
          <p:nvPicPr>
            <p:cNvPr id="27" name="Picture 26" descr="A checkmark indicates that DNA from the embryo or fetus is being tested in Non-Invasive Prenatal Testing.">
              <a:extLst>
                <a:ext uri="{FF2B5EF4-FFF2-40B4-BE49-F238E27FC236}">
                  <a16:creationId xmlns:a16="http://schemas.microsoft.com/office/drawing/2014/main" id="{08B04FEC-C1B5-243B-7465-CEDD52F2AD4C}"/>
                </a:ext>
              </a:extLst>
            </p:cNvPr>
            <p:cNvPicPr>
              <a:picLocks noChangeAspect="1"/>
            </p:cNvPicPr>
            <p:nvPr/>
          </p:nvPicPr>
          <p:blipFill>
            <a:blip r:embed="rId3">
              <a:alphaModFix/>
            </a:blip>
            <a:stretch>
              <a:fillRect/>
            </a:stretch>
          </p:blipFill>
          <p:spPr>
            <a:xfrm>
              <a:off x="10464928" y="7163181"/>
              <a:ext cx="1163577" cy="1163577"/>
            </a:xfrm>
            <a:prstGeom prst="rect">
              <a:avLst/>
            </a:prstGeom>
          </p:spPr>
        </p:pic>
        <p:pic>
          <p:nvPicPr>
            <p:cNvPr id="28" name="Picture 27">
              <a:extLst>
                <a:ext uri="{FF2B5EF4-FFF2-40B4-BE49-F238E27FC236}">
                  <a16:creationId xmlns:a16="http://schemas.microsoft.com/office/drawing/2014/main" id="{D4FE94DA-3AE2-8C51-F0CC-D7BD2D816951}"/>
                </a:ext>
              </a:extLst>
            </p:cNvPr>
            <p:cNvPicPr>
              <a:picLocks noChangeAspect="1"/>
            </p:cNvPicPr>
            <p:nvPr/>
          </p:nvPicPr>
          <p:blipFill>
            <a:blip r:embed="rId4">
              <a:alphaModFix/>
            </a:blip>
            <a:stretch>
              <a:fillRect/>
            </a:stretch>
          </p:blipFill>
          <p:spPr>
            <a:xfrm>
              <a:off x="14442639" y="7165296"/>
              <a:ext cx="1163577" cy="1161462"/>
            </a:xfrm>
            <a:prstGeom prst="rect">
              <a:avLst/>
            </a:prstGeom>
          </p:spPr>
        </p:pic>
        <p:sp>
          <p:nvSpPr>
            <p:cNvPr id="30" name="5-Point Star 29">
              <a:extLst>
                <a:ext uri="{FF2B5EF4-FFF2-40B4-BE49-F238E27FC236}">
                  <a16:creationId xmlns:a16="http://schemas.microsoft.com/office/drawing/2014/main" id="{30D57899-15AA-4ED6-4F69-DC5ABB410FE2}"/>
                </a:ext>
              </a:extLst>
            </p:cNvPr>
            <p:cNvSpPr/>
            <p:nvPr/>
          </p:nvSpPr>
          <p:spPr>
            <a:xfrm>
              <a:off x="6577845" y="7208541"/>
              <a:ext cx="1214748" cy="1118217"/>
            </a:xfrm>
            <a:prstGeom prst="star5">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83B869CB-C9F0-94DD-B9D1-8CE145136876}"/>
              </a:ext>
              <a:ext uri="{C183D7F6-B498-43B3-948B-1728B52AA6E4}">
                <adec:decorative xmlns:adec="http://schemas.microsoft.com/office/drawing/2017/decorative" val="1"/>
              </a:ext>
            </a:extLst>
          </p:cNvPr>
          <p:cNvGrpSpPr/>
          <p:nvPr/>
        </p:nvGrpSpPr>
        <p:grpSpPr>
          <a:xfrm>
            <a:off x="10512460" y="5633764"/>
            <a:ext cx="6082192" cy="1345038"/>
            <a:chOff x="10512460" y="5633764"/>
            <a:chExt cx="6082192" cy="1345038"/>
          </a:xfrm>
        </p:grpSpPr>
        <p:grpSp>
          <p:nvGrpSpPr>
            <p:cNvPr id="25" name="Group 24" descr="A checkmark indicates that IVF +PGD tests DNA from an embryo or fetus, and a petri dish icon indicates that the sample is taken from cells in a petri dish.">
              <a:extLst>
                <a:ext uri="{FF2B5EF4-FFF2-40B4-BE49-F238E27FC236}">
                  <a16:creationId xmlns:a16="http://schemas.microsoft.com/office/drawing/2014/main" id="{2B972394-DEDB-64A8-A957-5BF0CBCD4D88}"/>
                </a:ext>
              </a:extLst>
            </p:cNvPr>
            <p:cNvGrpSpPr/>
            <p:nvPr/>
          </p:nvGrpSpPr>
          <p:grpSpPr>
            <a:xfrm>
              <a:off x="10512460" y="5633764"/>
              <a:ext cx="6082192" cy="1345038"/>
              <a:chOff x="10512460" y="5633764"/>
              <a:chExt cx="6082192" cy="1345038"/>
            </a:xfrm>
          </p:grpSpPr>
          <p:grpSp>
            <p:nvGrpSpPr>
              <p:cNvPr id="13" name="Group 13"/>
              <p:cNvGrpSpPr/>
              <p:nvPr/>
            </p:nvGrpSpPr>
            <p:grpSpPr>
              <a:xfrm>
                <a:off x="13615057" y="5633764"/>
                <a:ext cx="2979595" cy="1345038"/>
                <a:chOff x="0" y="0"/>
                <a:chExt cx="3972792" cy="1793383"/>
              </a:xfrm>
            </p:grpSpPr>
            <p:sp>
              <p:nvSpPr>
                <p:cNvPr id="14" name="Freeform 14"/>
                <p:cNvSpPr/>
                <p:nvPr/>
              </p:nvSpPr>
              <p:spPr>
                <a:xfrm>
                  <a:off x="0" y="182241"/>
                  <a:ext cx="1879161" cy="1186221"/>
                </a:xfrm>
                <a:custGeom>
                  <a:avLst/>
                  <a:gdLst/>
                  <a:ahLst/>
                  <a:cxnLst/>
                  <a:rect l="l" t="t" r="r" b="b"/>
                  <a:pathLst>
                    <a:path w="1879161" h="1186221">
                      <a:moveTo>
                        <a:pt x="0" y="0"/>
                      </a:moveTo>
                      <a:lnTo>
                        <a:pt x="1879161" y="0"/>
                      </a:lnTo>
                      <a:lnTo>
                        <a:pt x="1879161" y="1186220"/>
                      </a:lnTo>
                      <a:lnTo>
                        <a:pt x="0" y="1186220"/>
                      </a:lnTo>
                      <a:lnTo>
                        <a:pt x="0" y="0"/>
                      </a:lnTo>
                      <a:close/>
                    </a:path>
                  </a:pathLst>
                </a:custGeom>
                <a:blipFill>
                  <a:blip r:embed="rId7"/>
                  <a:stretch>
                    <a:fillRect/>
                  </a:stretch>
                </a:blipFill>
              </p:spPr>
              <p:txBody>
                <a:bodyPr/>
                <a:lstStyle/>
                <a:p>
                  <a:endParaRPr lang="en-US" dirty="0"/>
                </a:p>
              </p:txBody>
            </p:sp>
            <p:sp>
              <p:nvSpPr>
                <p:cNvPr id="15" name="Freeform 15"/>
                <p:cNvSpPr/>
                <p:nvPr/>
              </p:nvSpPr>
              <p:spPr>
                <a:xfrm>
                  <a:off x="2179408" y="0"/>
                  <a:ext cx="1793384" cy="1793384"/>
                </a:xfrm>
                <a:custGeom>
                  <a:avLst/>
                  <a:gdLst/>
                  <a:ahLst/>
                  <a:cxnLst/>
                  <a:rect l="l" t="t" r="r" b="b"/>
                  <a:pathLst>
                    <a:path w="1793384" h="1793384">
                      <a:moveTo>
                        <a:pt x="0" y="0"/>
                      </a:moveTo>
                      <a:lnTo>
                        <a:pt x="1793384" y="0"/>
                      </a:lnTo>
                      <a:lnTo>
                        <a:pt x="1793384" y="1793384"/>
                      </a:lnTo>
                      <a:lnTo>
                        <a:pt x="0" y="1793384"/>
                      </a:lnTo>
                      <a:lnTo>
                        <a:pt x="0" y="0"/>
                      </a:lnTo>
                      <a:close/>
                    </a:path>
                  </a:pathLst>
                </a:custGeom>
                <a:blipFill>
                  <a:blip r:embed="rId8"/>
                  <a:stretch>
                    <a:fillRect/>
                  </a:stretch>
                </a:blipFill>
              </p:spPr>
              <p:txBody>
                <a:bodyPr/>
                <a:lstStyle/>
                <a:p>
                  <a:endParaRPr lang="en-US"/>
                </a:p>
              </p:txBody>
            </p:sp>
          </p:grpSp>
          <p:pic>
            <p:nvPicPr>
              <p:cNvPr id="29" name="Picture 28">
                <a:extLst>
                  <a:ext uri="{FF2B5EF4-FFF2-40B4-BE49-F238E27FC236}">
                    <a16:creationId xmlns:a16="http://schemas.microsoft.com/office/drawing/2014/main" id="{379584FF-5096-9D06-9C83-CA0FFB46AB59}"/>
                  </a:ext>
                </a:extLst>
              </p:cNvPr>
              <p:cNvPicPr>
                <a:picLocks noChangeAspect="1"/>
              </p:cNvPicPr>
              <p:nvPr/>
            </p:nvPicPr>
            <p:blipFill>
              <a:blip r:embed="rId3">
                <a:alphaModFix/>
              </a:blip>
              <a:stretch>
                <a:fillRect/>
              </a:stretch>
            </p:blipFill>
            <p:spPr>
              <a:xfrm>
                <a:off x="10512460" y="5724494"/>
                <a:ext cx="1163577" cy="1163577"/>
              </a:xfrm>
              <a:prstGeom prst="rect">
                <a:avLst/>
              </a:prstGeom>
            </p:spPr>
          </p:pic>
        </p:grpSp>
        <p:sp>
          <p:nvSpPr>
            <p:cNvPr id="20" name="Freeform 20"/>
            <p:cNvSpPr/>
            <p:nvPr/>
          </p:nvSpPr>
          <p:spPr>
            <a:xfrm rot="-9847537" flipH="1" flipV="1">
              <a:off x="14409480" y="5981309"/>
              <a:ext cx="1548864" cy="414135"/>
            </a:xfrm>
            <a:custGeom>
              <a:avLst/>
              <a:gdLst/>
              <a:ahLst/>
              <a:cxnLst/>
              <a:rect l="l" t="t" r="r" b="b"/>
              <a:pathLst>
                <a:path w="1548864" h="414135">
                  <a:moveTo>
                    <a:pt x="1548864" y="414135"/>
                  </a:moveTo>
                  <a:lnTo>
                    <a:pt x="0" y="414135"/>
                  </a:lnTo>
                  <a:lnTo>
                    <a:pt x="0" y="0"/>
                  </a:lnTo>
                  <a:lnTo>
                    <a:pt x="1548864" y="0"/>
                  </a:lnTo>
                  <a:lnTo>
                    <a:pt x="1548864" y="414135"/>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6" name="Group 6">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Tree>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Freeform 12">
            <a:extLst>
              <a:ext uri="{C183D7F6-B498-43B3-948B-1728B52AA6E4}">
                <adec:decorative xmlns:adec="http://schemas.microsoft.com/office/drawing/2017/decorative" val="1"/>
              </a:ext>
            </a:extLst>
          </p:cNvPr>
          <p:cNvSpPr/>
          <p:nvPr/>
        </p:nvSpPr>
        <p:spPr>
          <a:xfrm rot="5400000">
            <a:off x="11872773" y="999990"/>
            <a:ext cx="3476096" cy="3533516"/>
          </a:xfrm>
          <a:custGeom>
            <a:avLst/>
            <a:gdLst/>
            <a:ahLst/>
            <a:cxnLst/>
            <a:rect l="l" t="t" r="r" b="b"/>
            <a:pathLst>
              <a:path w="3476096" h="3533516">
                <a:moveTo>
                  <a:pt x="0" y="0"/>
                </a:moveTo>
                <a:lnTo>
                  <a:pt x="3476096" y="0"/>
                </a:lnTo>
                <a:lnTo>
                  <a:pt x="3476096" y="3533516"/>
                </a:lnTo>
                <a:lnTo>
                  <a:pt x="0" y="353351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5" name="TextBox 15"/>
          <p:cNvSpPr txBox="1"/>
          <p:nvPr/>
        </p:nvSpPr>
        <p:spPr>
          <a:xfrm>
            <a:off x="1028700" y="5840471"/>
            <a:ext cx="7726609"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3" name="TextBox 13"/>
          <p:cNvSpPr txBox="1">
            <a:spLocks noGrp="1"/>
          </p:cNvSpPr>
          <p:nvPr>
            <p:ph type="title" idx="4294967295"/>
          </p:nvPr>
        </p:nvSpPr>
        <p:spPr>
          <a:xfrm>
            <a:off x="1028700" y="6335771"/>
            <a:ext cx="8115300" cy="1945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 EDITING</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FOR HEALTH</a:t>
            </a:r>
          </a:p>
        </p:txBody>
      </p:sp>
      <p:sp>
        <p:nvSpPr>
          <p:cNvPr id="14" name="TextBox 14"/>
          <p:cNvSpPr txBox="1"/>
          <p:nvPr/>
        </p:nvSpPr>
        <p:spPr>
          <a:xfrm>
            <a:off x="10246314" y="4908550"/>
            <a:ext cx="7012986" cy="311150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Gene editing works by making targeted changes to the DNA code. It is being explored as a therapy for a variety of genetic conditions.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10628942" y="-15833"/>
            <a:ext cx="7936872" cy="10302833"/>
            <a:chOff x="0" y="0"/>
            <a:chExt cx="2090370" cy="2713503"/>
          </a:xfrm>
        </p:grpSpPr>
        <p:sp>
          <p:nvSpPr>
            <p:cNvPr id="4" name="Freeform 4"/>
            <p:cNvSpPr/>
            <p:nvPr/>
          </p:nvSpPr>
          <p:spPr>
            <a:xfrm>
              <a:off x="0" y="0"/>
              <a:ext cx="2090370" cy="2713503"/>
            </a:xfrm>
            <a:custGeom>
              <a:avLst/>
              <a:gdLst/>
              <a:ahLst/>
              <a:cxnLst/>
              <a:rect l="l" t="t" r="r" b="b"/>
              <a:pathLst>
                <a:path w="2090370" h="2713503">
                  <a:moveTo>
                    <a:pt x="0" y="0"/>
                  </a:moveTo>
                  <a:lnTo>
                    <a:pt x="2090370" y="0"/>
                  </a:lnTo>
                  <a:lnTo>
                    <a:pt x="2090370"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090370"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TextBox 14"/>
          <p:cNvSpPr txBox="1">
            <a:spLocks noGrp="1"/>
          </p:cNvSpPr>
          <p:nvPr>
            <p:ph type="title" idx="4294967295"/>
          </p:nvPr>
        </p:nvSpPr>
        <p:spPr>
          <a:xfrm>
            <a:off x="1028700" y="2135579"/>
            <a:ext cx="9888493"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REAL-LIFE</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 </a:t>
            </a: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EXAMPLE:</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 SICKLE CELL DISEASE</a:t>
            </a:r>
          </a:p>
        </p:txBody>
      </p:sp>
      <p:sp>
        <p:nvSpPr>
          <p:cNvPr id="13" name="Freeform 13" descr="One typical red blood cell, which appears round and plump, and one sickled red blood cell, which appears thin or contracted and is shaped like a crescent moon."/>
          <p:cNvSpPr/>
          <p:nvPr/>
        </p:nvSpPr>
        <p:spPr>
          <a:xfrm>
            <a:off x="6789523" y="4340181"/>
            <a:ext cx="3200345" cy="2226433"/>
          </a:xfrm>
          <a:custGeom>
            <a:avLst/>
            <a:gdLst/>
            <a:ahLst/>
            <a:cxnLst/>
            <a:rect l="l" t="t" r="r" b="b"/>
            <a:pathLst>
              <a:path w="3200345" h="2226433">
                <a:moveTo>
                  <a:pt x="0" y="0"/>
                </a:moveTo>
                <a:lnTo>
                  <a:pt x="3200345" y="0"/>
                </a:lnTo>
                <a:lnTo>
                  <a:pt x="3200345" y="2226433"/>
                </a:lnTo>
                <a:lnTo>
                  <a:pt x="0" y="2226433"/>
                </a:lnTo>
                <a:lnTo>
                  <a:pt x="0" y="0"/>
                </a:lnTo>
                <a:close/>
              </a:path>
            </a:pathLst>
          </a:custGeom>
          <a:blipFill>
            <a:blip r:embed="rId5"/>
            <a:stretch>
              <a:fillRect t="-24187" b="-19555"/>
            </a:stretch>
          </a:blipFill>
        </p:spPr>
        <p:txBody>
          <a:bodyPr/>
          <a:lstStyle/>
          <a:p>
            <a:endParaRPr lang="en-US"/>
          </a:p>
        </p:txBody>
      </p:sp>
      <p:sp>
        <p:nvSpPr>
          <p:cNvPr id="12" name="Freeform 12" descr="A March 16, 2023, headline from NPR reads “Sickle cell patient’s success with gene editing raises hopes and questions.”"/>
          <p:cNvSpPr/>
          <p:nvPr/>
        </p:nvSpPr>
        <p:spPr>
          <a:xfrm>
            <a:off x="1028700" y="6003299"/>
            <a:ext cx="9238004" cy="2321048"/>
          </a:xfrm>
          <a:custGeom>
            <a:avLst/>
            <a:gdLst/>
            <a:ahLst/>
            <a:cxnLst/>
            <a:rect l="l" t="t" r="r" b="b"/>
            <a:pathLst>
              <a:path w="9238004" h="2321048">
                <a:moveTo>
                  <a:pt x="0" y="0"/>
                </a:moveTo>
                <a:lnTo>
                  <a:pt x="9238004" y="0"/>
                </a:lnTo>
                <a:lnTo>
                  <a:pt x="9238004" y="2321049"/>
                </a:lnTo>
                <a:lnTo>
                  <a:pt x="0" y="2321049"/>
                </a:lnTo>
                <a:lnTo>
                  <a:pt x="0" y="0"/>
                </a:lnTo>
                <a:close/>
              </a:path>
            </a:pathLst>
          </a:custGeom>
          <a:blipFill>
            <a:blip r:embed="rId6"/>
            <a:stretch>
              <a:fillRect/>
            </a:stretch>
          </a:blipFill>
          <a:ln w="19050" cap="sq">
            <a:solidFill>
              <a:srgbClr val="D6D6D6"/>
            </a:solidFill>
            <a:prstDash val="solid"/>
            <a:miter/>
          </a:ln>
        </p:spPr>
        <p:txBody>
          <a:bodyPr/>
          <a:lstStyle/>
          <a:p>
            <a:endParaRPr lang="en-US"/>
          </a:p>
        </p:txBody>
      </p:sp>
      <p:sp>
        <p:nvSpPr>
          <p:cNvPr id="15" name="TextBox 15"/>
          <p:cNvSpPr txBox="1"/>
          <p:nvPr/>
        </p:nvSpPr>
        <p:spPr>
          <a:xfrm>
            <a:off x="11069450" y="1662242"/>
            <a:ext cx="6189850" cy="3111500"/>
          </a:xfrm>
          <a:prstGeom prst="rect">
            <a:avLst/>
          </a:prstGeom>
        </p:spPr>
        <p:txBody>
          <a:bodyPr lIns="0" tIns="0" rIns="0" bIns="0" rtlCol="0" anchor="t">
            <a:spAutoFit/>
          </a:bodyPr>
          <a:lstStyle/>
          <a:p>
            <a:pPr algn="l">
              <a:lnSpc>
                <a:spcPts val="4900"/>
              </a:lnSpc>
            </a:pPr>
            <a:r>
              <a:rPr lang="en-US" sz="3500" b="1">
                <a:solidFill>
                  <a:srgbClr val="212121"/>
                </a:solidFill>
                <a:latin typeface="Poppins Bold"/>
                <a:ea typeface="Poppins Bold"/>
                <a:cs typeface="Poppins Bold"/>
                <a:sym typeface="Poppins Bold"/>
              </a:rPr>
              <a:t>In 2019, Victoria Gray became the first person to undergo a clinical trial using gene editing to modify her red blood cells.</a:t>
            </a:r>
          </a:p>
        </p:txBody>
      </p:sp>
      <p:sp>
        <p:nvSpPr>
          <p:cNvPr id="16" name="TextBox 16"/>
          <p:cNvSpPr txBox="1"/>
          <p:nvPr/>
        </p:nvSpPr>
        <p:spPr>
          <a:xfrm>
            <a:off x="11069450" y="5291008"/>
            <a:ext cx="5726976" cy="3686175"/>
          </a:xfrm>
          <a:prstGeom prst="rect">
            <a:avLst/>
          </a:prstGeom>
        </p:spPr>
        <p:txBody>
          <a:bodyPr lIns="0" tIns="0" rIns="0" bIns="0" rtlCol="0" anchor="t">
            <a:spAutoFit/>
          </a:bodyPr>
          <a:lstStyle/>
          <a:p>
            <a:pPr algn="l">
              <a:lnSpc>
                <a:spcPts val="3600"/>
              </a:lnSpc>
            </a:pPr>
            <a:r>
              <a:rPr lang="en-US" sz="3000">
                <a:solidFill>
                  <a:srgbClr val="212121"/>
                </a:solidFill>
                <a:latin typeface="Poppins"/>
                <a:ea typeface="Poppins"/>
                <a:cs typeface="Poppins"/>
                <a:sym typeface="Poppins"/>
              </a:rPr>
              <a:t>"I would never have been able to walk this long before... It's a huge difference — night and day. I feel like I got a second chance."</a:t>
            </a:r>
          </a:p>
          <a:p>
            <a:pPr algn="l">
              <a:lnSpc>
                <a:spcPts val="3600"/>
              </a:lnSpc>
            </a:pPr>
            <a:endParaRPr lang="en-US" sz="3000">
              <a:solidFill>
                <a:srgbClr val="212121"/>
              </a:solidFill>
              <a:latin typeface="Poppins"/>
              <a:ea typeface="Poppins"/>
              <a:cs typeface="Poppins"/>
              <a:sym typeface="Poppins"/>
            </a:endParaRPr>
          </a:p>
          <a:p>
            <a:pPr algn="l">
              <a:lnSpc>
                <a:spcPts val="3600"/>
              </a:lnSpc>
            </a:pPr>
            <a:r>
              <a:rPr lang="en-US" sz="3000">
                <a:solidFill>
                  <a:srgbClr val="212121"/>
                </a:solidFill>
                <a:latin typeface="Poppins"/>
                <a:ea typeface="Poppins"/>
                <a:cs typeface="Poppins"/>
                <a:sym typeface="Poppins"/>
              </a:rPr>
              <a:t>-Victoria Gray</a:t>
            </a:r>
          </a:p>
          <a:p>
            <a:pPr algn="l">
              <a:lnSpc>
                <a:spcPts val="3600"/>
              </a:lnSpc>
            </a:pPr>
            <a:r>
              <a:rPr lang="en-US" sz="3000">
                <a:solidFill>
                  <a:srgbClr val="212121"/>
                </a:solidFill>
                <a:latin typeface="Poppins Extra-Light"/>
                <a:ea typeface="Poppins Extra-Light"/>
                <a:cs typeface="Poppins Extra-Light"/>
                <a:sym typeface="Poppins Extra-Light"/>
              </a:rPr>
              <a:t>(2023 NPR interview)</a:t>
            </a:r>
          </a:p>
        </p:txBody>
      </p:sp>
      <p:sp>
        <p:nvSpPr>
          <p:cNvPr id="17" name="TextBox 17">
            <a:extLst>
              <a:ext uri="{C183D7F6-B498-43B3-948B-1728B52AA6E4}">
                <adec:decorative xmlns:adec="http://schemas.microsoft.com/office/drawing/2017/decorative" val="1"/>
              </a:ext>
            </a:extLst>
          </p:cNvPr>
          <p:cNvSpPr txBox="1"/>
          <p:nvPr/>
        </p:nvSpPr>
        <p:spPr>
          <a:xfrm>
            <a:off x="9437550" y="7861104"/>
            <a:ext cx="734013" cy="333375"/>
          </a:xfrm>
          <a:prstGeom prst="rect">
            <a:avLst/>
          </a:prstGeom>
        </p:spPr>
        <p:txBody>
          <a:bodyPr lIns="0" tIns="0" rIns="0" bIns="0" rtlCol="0" anchor="t">
            <a:spAutoFit/>
          </a:bodyPr>
          <a:lstStyle/>
          <a:p>
            <a:pPr algn="l">
              <a:lnSpc>
                <a:spcPts val="2400"/>
              </a:lnSpc>
            </a:pPr>
            <a:r>
              <a:rPr lang="en-US" sz="2000" b="1" spc="156">
                <a:solidFill>
                  <a:srgbClr val="333333"/>
                </a:solidFill>
                <a:latin typeface="Poppins Bold"/>
                <a:ea typeface="Poppins Bold"/>
                <a:cs typeface="Poppins Bold"/>
                <a:sym typeface="Poppins Bold"/>
              </a:rPr>
              <a:t>NPR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041329">
            <a:off x="5338535" y="-204617"/>
            <a:ext cx="844663" cy="8446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5" name="Freeform 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a:spLocks noGrp="1"/>
          </p:cNvSpPr>
          <p:nvPr>
            <p:ph type="title" idx="4294967295"/>
          </p:nvPr>
        </p:nvSpPr>
        <p:spPr>
          <a:xfrm>
            <a:off x="2416986" y="3211513"/>
            <a:ext cx="14239501" cy="269239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PART 3</a:t>
            </a:r>
          </a:p>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212121"/>
                </a:solidFill>
                <a:effectLst/>
                <a:uLnTx/>
                <a:uFillTx/>
                <a:latin typeface="Poppins"/>
                <a:ea typeface="Poppins"/>
                <a:cs typeface="Poppins"/>
                <a:sym typeface="Poppins"/>
              </a:rPr>
              <a:t>ANCESTRY &amp; IDENTITY</a:t>
            </a:r>
          </a:p>
        </p:txBody>
      </p:sp>
      <p:grpSp>
        <p:nvGrpSpPr>
          <p:cNvPr id="7" name="Group 7">
            <a:extLst>
              <a:ext uri="{C183D7F6-B498-43B3-948B-1728B52AA6E4}">
                <adec:decorative xmlns:adec="http://schemas.microsoft.com/office/drawing/2017/decorative" val="1"/>
              </a:ext>
            </a:extLst>
          </p:cNvPr>
          <p:cNvGrpSpPr/>
          <p:nvPr/>
        </p:nvGrpSpPr>
        <p:grpSpPr>
          <a:xfrm rot="-2883651">
            <a:off x="11422342" y="5803521"/>
            <a:ext cx="10468289" cy="104682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262804" y="-2064725"/>
            <a:ext cx="3971965" cy="4097783"/>
            <a:chOff x="0" y="0"/>
            <a:chExt cx="787844" cy="812800"/>
          </a:xfrm>
        </p:grpSpPr>
        <p:sp>
          <p:nvSpPr>
            <p:cNvPr id="7" name="Freeform 7"/>
            <p:cNvSpPr/>
            <p:nvPr/>
          </p:nvSpPr>
          <p:spPr>
            <a:xfrm>
              <a:off x="0" y="0"/>
              <a:ext cx="787844" cy="812800"/>
            </a:xfrm>
            <a:custGeom>
              <a:avLst/>
              <a:gdLst/>
              <a:ahLst/>
              <a:cxnLst/>
              <a:rect l="l" t="t" r="r" b="b"/>
              <a:pathLst>
                <a:path w="787844" h="812800">
                  <a:moveTo>
                    <a:pt x="393922" y="0"/>
                  </a:moveTo>
                  <a:cubicBezTo>
                    <a:pt x="176365" y="0"/>
                    <a:pt x="0" y="181951"/>
                    <a:pt x="0" y="406400"/>
                  </a:cubicBezTo>
                  <a:cubicBezTo>
                    <a:pt x="0" y="630849"/>
                    <a:pt x="176365" y="812800"/>
                    <a:pt x="393922" y="812800"/>
                  </a:cubicBezTo>
                  <a:cubicBezTo>
                    <a:pt x="611479" y="812800"/>
                    <a:pt x="787844" y="630849"/>
                    <a:pt x="787844" y="406400"/>
                  </a:cubicBezTo>
                  <a:cubicBezTo>
                    <a:pt x="787844" y="181951"/>
                    <a:pt x="611479" y="0"/>
                    <a:pt x="393922"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3860" y="47625"/>
              <a:ext cx="640123"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3" name="TextBox 13"/>
          <p:cNvSpPr txBox="1"/>
          <p:nvPr/>
        </p:nvSpPr>
        <p:spPr>
          <a:xfrm>
            <a:off x="1028700" y="5898624"/>
            <a:ext cx="10035175"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2" name="TextBox 12"/>
          <p:cNvSpPr txBox="1">
            <a:spLocks noGrp="1"/>
          </p:cNvSpPr>
          <p:nvPr>
            <p:ph type="title" idx="4294967295"/>
          </p:nvPr>
        </p:nvSpPr>
        <p:spPr>
          <a:xfrm>
            <a:off x="1028700" y="6393924"/>
            <a:ext cx="7945154" cy="1945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TESTING</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FOR ANCESTRY</a:t>
            </a:r>
          </a:p>
        </p:txBody>
      </p:sp>
      <p:sp>
        <p:nvSpPr>
          <p:cNvPr id="14" name="TextBox 14"/>
          <p:cNvSpPr txBox="1"/>
          <p:nvPr/>
        </p:nvSpPr>
        <p:spPr>
          <a:xfrm>
            <a:off x="10034162" y="5460233"/>
            <a:ext cx="7225138" cy="1873250"/>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People’s DNA can be analyzed to learn about the ancestral histories of human populations.</a:t>
            </a:r>
          </a:p>
        </p:txBody>
      </p:sp>
      <p:sp>
        <p:nvSpPr>
          <p:cNvPr id="15" name="Freeform 15">
            <a:extLst>
              <a:ext uri="{C183D7F6-B498-43B3-948B-1728B52AA6E4}">
                <adec:decorative xmlns:adec="http://schemas.microsoft.com/office/drawing/2017/decorative" val="1"/>
              </a:ext>
            </a:extLst>
          </p:cNvPr>
          <p:cNvSpPr/>
          <p:nvPr/>
        </p:nvSpPr>
        <p:spPr>
          <a:xfrm>
            <a:off x="11767560" y="1461805"/>
            <a:ext cx="3758341" cy="3673778"/>
          </a:xfrm>
          <a:custGeom>
            <a:avLst/>
            <a:gdLst/>
            <a:ahLst/>
            <a:cxnLst/>
            <a:rect l="l" t="t" r="r" b="b"/>
            <a:pathLst>
              <a:path w="3758341" h="3673778">
                <a:moveTo>
                  <a:pt x="0" y="0"/>
                </a:moveTo>
                <a:lnTo>
                  <a:pt x="3758341" y="0"/>
                </a:lnTo>
                <a:lnTo>
                  <a:pt x="3758341" y="3673778"/>
                </a:lnTo>
                <a:lnTo>
                  <a:pt x="0" y="367377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a:spLocks noGrp="1"/>
          </p:cNvSpPr>
          <p:nvPr>
            <p:ph type="title" idx="4294967295"/>
          </p:nvPr>
        </p:nvSpPr>
        <p:spPr>
          <a:xfrm>
            <a:off x="2676382" y="3639886"/>
            <a:ext cx="13915685"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DO NOW: ANCESTRY TESTS</a:t>
            </a:r>
          </a:p>
        </p:txBody>
      </p:sp>
      <p:sp>
        <p:nvSpPr>
          <p:cNvPr id="13" name="TextBox 13"/>
          <p:cNvSpPr txBox="1"/>
          <p:nvPr/>
        </p:nvSpPr>
        <p:spPr>
          <a:xfrm>
            <a:off x="2676382" y="4858655"/>
            <a:ext cx="12918705" cy="1254125"/>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Have any of your relatives taken an ancestry test?</a:t>
            </a:r>
          </a:p>
          <a:p>
            <a:pPr marL="755651" lvl="1" indent="-377825" algn="l">
              <a:lnSpc>
                <a:spcPts val="4900"/>
              </a:lnSpc>
              <a:buFont typeface="Arial"/>
              <a:buChar char="•"/>
            </a:pPr>
            <a:r>
              <a:rPr lang="en-US" sz="3500">
                <a:solidFill>
                  <a:srgbClr val="212121"/>
                </a:solidFill>
                <a:latin typeface="Poppins"/>
                <a:ea typeface="Poppins"/>
                <a:cs typeface="Poppins"/>
                <a:sym typeface="Poppins"/>
              </a:rPr>
              <a:t>Would you be interested in taking a DNA ancestry test?</a:t>
            </a:r>
          </a:p>
        </p:txBody>
      </p:sp>
      <p:grpSp>
        <p:nvGrpSpPr>
          <p:cNvPr id="14" name="Group 14">
            <a:extLst>
              <a:ext uri="{C183D7F6-B498-43B3-948B-1728B52AA6E4}">
                <adec:decorative xmlns:adec="http://schemas.microsoft.com/office/drawing/2017/decorative" val="1"/>
              </a:ext>
            </a:extLst>
          </p:cNvPr>
          <p:cNvGrpSpPr/>
          <p:nvPr/>
        </p:nvGrpSpPr>
        <p:grpSpPr>
          <a:xfrm>
            <a:off x="1028700" y="0"/>
            <a:ext cx="2313016" cy="2846789"/>
            <a:chOff x="0" y="0"/>
            <a:chExt cx="3084022" cy="3795719"/>
          </a:xfrm>
        </p:grpSpPr>
        <p:grpSp>
          <p:nvGrpSpPr>
            <p:cNvPr id="15" name="Group 15"/>
            <p:cNvGrpSpPr/>
            <p:nvPr/>
          </p:nvGrpSpPr>
          <p:grpSpPr>
            <a:xfrm>
              <a:off x="0" y="0"/>
              <a:ext cx="3084022" cy="3795719"/>
              <a:chOff x="0" y="0"/>
              <a:chExt cx="660400" cy="812800"/>
            </a:xfrm>
          </p:grpSpPr>
          <p:sp>
            <p:nvSpPr>
              <p:cNvPr id="16" name="Freeform 16"/>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7" name="TextBox 17"/>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8" name="Freeform 18"/>
            <p:cNvSpPr/>
            <p:nvPr/>
          </p:nvSpPr>
          <p:spPr>
            <a:xfrm>
              <a:off x="321279" y="685202"/>
              <a:ext cx="2441464" cy="2694030"/>
            </a:xfrm>
            <a:custGeom>
              <a:avLst/>
              <a:gdLst/>
              <a:ahLst/>
              <a:cxnLst/>
              <a:rect l="l" t="t" r="r" b="b"/>
              <a:pathLst>
                <a:path w="2441464" h="2694030">
                  <a:moveTo>
                    <a:pt x="0" y="0"/>
                  </a:moveTo>
                  <a:lnTo>
                    <a:pt x="2441464" y="0"/>
                  </a:lnTo>
                  <a:lnTo>
                    <a:pt x="2441464" y="2694030"/>
                  </a:lnTo>
                  <a:lnTo>
                    <a:pt x="0" y="2694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p:cNvSpPr txBox="1">
            <a:spLocks noGrp="1"/>
          </p:cNvSpPr>
          <p:nvPr>
            <p:ph type="title" idx="4294967295"/>
          </p:nvPr>
        </p:nvSpPr>
        <p:spPr>
          <a:xfrm>
            <a:off x="1518545" y="2437488"/>
            <a:ext cx="14555258"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WHAT THE RESULTS OF AN ANCESTRY TEST MAY SUGGEST</a:t>
            </a:r>
          </a:p>
        </p:txBody>
      </p:sp>
      <p:sp>
        <p:nvSpPr>
          <p:cNvPr id="13" name="TextBox 13"/>
          <p:cNvSpPr txBox="1"/>
          <p:nvPr/>
        </p:nvSpPr>
        <p:spPr>
          <a:xfrm>
            <a:off x="1365048" y="4636227"/>
            <a:ext cx="9546726" cy="34544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New information about biological relatives</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Welcome or unwelcome surprises</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Information that supports or conflicts with personal or family identities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TextBox 12">
            <a:extLst>
              <a:ext uri="{C183D7F6-B498-43B3-948B-1728B52AA6E4}">
                <adec:decorative xmlns:adec="http://schemas.microsoft.com/office/drawing/2017/decorative" val="1"/>
              </a:ext>
            </a:extLst>
          </p:cNvPr>
          <p:cNvSpPr txBox="1">
            <a:spLocks noGrp="1"/>
          </p:cNvSpPr>
          <p:nvPr>
            <p:ph type="title" idx="4294967295"/>
          </p:nvPr>
        </p:nvSpPr>
        <p:spPr>
          <a:xfrm>
            <a:off x="1518545" y="2437488"/>
            <a:ext cx="14555258"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WHAT THE RESULTS OF AN ANCESTRY TEST MAY SUGGEST</a:t>
            </a:r>
          </a:p>
        </p:txBody>
      </p:sp>
      <p:sp>
        <p:nvSpPr>
          <p:cNvPr id="13" name="TextBox 13"/>
          <p:cNvSpPr txBox="1"/>
          <p:nvPr/>
        </p:nvSpPr>
        <p:spPr>
          <a:xfrm>
            <a:off x="10571547" y="4636227"/>
            <a:ext cx="6687753" cy="45212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Some may wish to explore ancestry testing, while others are uninterested</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For some, cultural belonging &amp; recent familial lineage are more important than DNA</a:t>
            </a:r>
          </a:p>
        </p:txBody>
      </p:sp>
      <p:sp>
        <p:nvSpPr>
          <p:cNvPr id="14" name="TextBox 14">
            <a:extLst>
              <a:ext uri="{C183D7F6-B498-43B3-948B-1728B52AA6E4}">
                <adec:decorative xmlns:adec="http://schemas.microsoft.com/office/drawing/2017/decorative" val="1"/>
              </a:ext>
            </a:extLst>
          </p:cNvPr>
          <p:cNvSpPr txBox="1"/>
          <p:nvPr/>
        </p:nvSpPr>
        <p:spPr>
          <a:xfrm>
            <a:off x="1365048" y="4636227"/>
            <a:ext cx="9546726" cy="3454400"/>
          </a:xfrm>
          <a:prstGeom prst="rect">
            <a:avLst/>
          </a:prstGeom>
        </p:spPr>
        <p:txBody>
          <a:bodyPr lIns="0" tIns="0" rIns="0" bIns="0" rtlCol="0" anchor="t">
            <a:spAutoFit/>
          </a:bodyPr>
          <a:lstStyle/>
          <a:p>
            <a:pPr marL="755651" lvl="1" indent="-377825" algn="l">
              <a:lnSpc>
                <a:spcPts val="4900"/>
              </a:lnSpc>
              <a:buFont typeface="Arial"/>
              <a:buChar char="•"/>
            </a:pPr>
            <a:r>
              <a:rPr lang="en-US" sz="3500">
                <a:solidFill>
                  <a:srgbClr val="212121"/>
                </a:solidFill>
                <a:latin typeface="Poppins"/>
                <a:ea typeface="Poppins"/>
                <a:cs typeface="Poppins"/>
                <a:sym typeface="Poppins"/>
              </a:rPr>
              <a:t>New information about biological relatives</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Welcome or unwelcome surprises</a:t>
            </a:r>
          </a:p>
          <a:p>
            <a:pPr algn="l">
              <a:lnSpc>
                <a:spcPts val="1399"/>
              </a:lnSpc>
            </a:pPr>
            <a:endParaRPr lang="en-US" sz="3500">
              <a:solidFill>
                <a:srgbClr val="212121"/>
              </a:solidFill>
              <a:latin typeface="Poppins"/>
              <a:ea typeface="Poppins"/>
              <a:cs typeface="Poppins"/>
              <a:sym typeface="Poppins"/>
            </a:endParaRPr>
          </a:p>
          <a:p>
            <a:pPr marL="755651" lvl="1" indent="-377825" algn="l">
              <a:lnSpc>
                <a:spcPts val="4900"/>
              </a:lnSpc>
              <a:buFont typeface="Arial"/>
              <a:buChar char="•"/>
            </a:pPr>
            <a:r>
              <a:rPr lang="en-US" sz="3500">
                <a:solidFill>
                  <a:srgbClr val="212121"/>
                </a:solidFill>
                <a:latin typeface="Poppins"/>
                <a:ea typeface="Poppins"/>
                <a:cs typeface="Poppins"/>
                <a:sym typeface="Poppins"/>
              </a:rPr>
              <a:t>Information that supports or conflicts with personal or family identities</a:t>
            </a:r>
          </a:p>
        </p:txBody>
      </p:sp>
    </p:spTree>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179199" y="0"/>
            <a:ext cx="10545366" cy="10287000"/>
            <a:chOff x="0" y="0"/>
            <a:chExt cx="2777380" cy="2709333"/>
          </a:xfrm>
        </p:grpSpPr>
        <p:sp>
          <p:nvSpPr>
            <p:cNvPr id="3" name="Freeform 3"/>
            <p:cNvSpPr/>
            <p:nvPr/>
          </p:nvSpPr>
          <p:spPr>
            <a:xfrm>
              <a:off x="0" y="0"/>
              <a:ext cx="2777380" cy="2709333"/>
            </a:xfrm>
            <a:custGeom>
              <a:avLst/>
              <a:gdLst/>
              <a:ahLst/>
              <a:cxnLst/>
              <a:rect l="l" t="t" r="r" b="b"/>
              <a:pathLst>
                <a:path w="2777380" h="2709333">
                  <a:moveTo>
                    <a:pt x="0" y="0"/>
                  </a:moveTo>
                  <a:lnTo>
                    <a:pt x="2777380" y="0"/>
                  </a:lnTo>
                  <a:lnTo>
                    <a:pt x="2777380" y="2709333"/>
                  </a:lnTo>
                  <a:lnTo>
                    <a:pt x="0" y="2709333"/>
                  </a:lnTo>
                  <a:close/>
                </a:path>
              </a:pathLst>
            </a:custGeom>
            <a:solidFill>
              <a:srgbClr val="C6EAFA"/>
            </a:solidFill>
          </p:spPr>
          <p:txBody>
            <a:bodyPr/>
            <a:lstStyle/>
            <a:p>
              <a:endParaRPr lang="en-US"/>
            </a:p>
          </p:txBody>
        </p:sp>
        <p:sp>
          <p:nvSpPr>
            <p:cNvPr id="4" name="TextBox 4"/>
            <p:cNvSpPr txBox="1"/>
            <p:nvPr/>
          </p:nvSpPr>
          <p:spPr>
            <a:xfrm>
              <a:off x="0" y="-28575"/>
              <a:ext cx="2777380" cy="273790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3752214" y="330677"/>
            <a:ext cx="11570266" cy="1157026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3567" tIns="43567" rIns="43567" bIns="43567" rtlCol="0" anchor="ctr"/>
            <a:lstStyle/>
            <a:p>
              <a:pPr algn="ctr">
                <a:lnSpc>
                  <a:spcPts val="2281"/>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4672540">
            <a:off x="17491754" y="5019435"/>
            <a:ext cx="1592491" cy="159249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11" name="Group 11">
            <a:extLst>
              <a:ext uri="{C183D7F6-B498-43B3-948B-1728B52AA6E4}">
                <adec:decorative xmlns:adec="http://schemas.microsoft.com/office/drawing/2017/decorative" val="1"/>
              </a:ext>
            </a:extLst>
          </p:cNvPr>
          <p:cNvGrpSpPr/>
          <p:nvPr/>
        </p:nvGrpSpPr>
        <p:grpSpPr>
          <a:xfrm rot="8348084">
            <a:off x="16299612" y="163442"/>
            <a:ext cx="796246" cy="796246"/>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5" name="Group 15">
            <a:extLst>
              <a:ext uri="{C183D7F6-B498-43B3-948B-1728B52AA6E4}">
                <adec:decorative xmlns:adec="http://schemas.microsoft.com/office/drawing/2017/decorative" val="1"/>
              </a:ext>
            </a:extLst>
          </p:cNvPr>
          <p:cNvGrpSpPr/>
          <p:nvPr/>
        </p:nvGrpSpPr>
        <p:grpSpPr>
          <a:xfrm>
            <a:off x="9165490" y="1123131"/>
            <a:ext cx="3634654" cy="3404879"/>
            <a:chOff x="0" y="0"/>
            <a:chExt cx="957275" cy="896758"/>
          </a:xfrm>
        </p:grpSpPr>
        <p:sp>
          <p:nvSpPr>
            <p:cNvPr id="16" name="Freeform 16"/>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72C2AA"/>
            </a:solidFill>
          </p:spPr>
          <p:txBody>
            <a:bodyPr/>
            <a:lstStyle/>
            <a:p>
              <a:endParaRPr lang="en-US"/>
            </a:p>
          </p:txBody>
        </p:sp>
        <p:sp>
          <p:nvSpPr>
            <p:cNvPr id="17" name="TextBox 17"/>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a:off x="13129718" y="1123131"/>
            <a:ext cx="3634654" cy="3404879"/>
            <a:chOff x="0" y="0"/>
            <a:chExt cx="957275" cy="896758"/>
          </a:xfrm>
        </p:grpSpPr>
        <p:sp>
          <p:nvSpPr>
            <p:cNvPr id="19" name="Freeform 19"/>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C83200"/>
            </a:solidFill>
          </p:spPr>
          <p:txBody>
            <a:bodyPr/>
            <a:lstStyle/>
            <a:p>
              <a:endParaRPr lang="en-US"/>
            </a:p>
          </p:txBody>
        </p:sp>
        <p:sp>
          <p:nvSpPr>
            <p:cNvPr id="20" name="TextBox 20"/>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sp>
        <p:nvSpPr>
          <p:cNvPr id="31" name="TextBox 31"/>
          <p:cNvSpPr txBox="1">
            <a:spLocks noGrp="1"/>
          </p:cNvSpPr>
          <p:nvPr>
            <p:ph type="title" idx="4294967295"/>
          </p:nvPr>
        </p:nvSpPr>
        <p:spPr>
          <a:xfrm>
            <a:off x="1518545" y="3549396"/>
            <a:ext cx="5218951" cy="3169158"/>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135"/>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ANCESTRY TESTING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PROCESS</a:t>
            </a:r>
          </a:p>
        </p:txBody>
      </p:sp>
      <p:sp>
        <p:nvSpPr>
          <p:cNvPr id="21" name="Freeform 21">
            <a:extLst>
              <a:ext uri="{C183D7F6-B498-43B3-948B-1728B52AA6E4}">
                <adec:decorative xmlns:adec="http://schemas.microsoft.com/office/drawing/2017/decorative" val="1"/>
              </a:ext>
            </a:extLst>
          </p:cNvPr>
          <p:cNvSpPr/>
          <p:nvPr/>
        </p:nvSpPr>
        <p:spPr>
          <a:xfrm>
            <a:off x="9590462" y="1728446"/>
            <a:ext cx="2784710" cy="2198761"/>
          </a:xfrm>
          <a:custGeom>
            <a:avLst/>
            <a:gdLst/>
            <a:ahLst/>
            <a:cxnLst/>
            <a:rect l="l" t="t" r="r" b="b"/>
            <a:pathLst>
              <a:path w="2784710" h="2198761">
                <a:moveTo>
                  <a:pt x="0" y="0"/>
                </a:moveTo>
                <a:lnTo>
                  <a:pt x="2784711" y="0"/>
                </a:lnTo>
                <a:lnTo>
                  <a:pt x="2784711" y="2198761"/>
                </a:lnTo>
                <a:lnTo>
                  <a:pt x="0" y="219876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22" name="Group 22">
            <a:extLst>
              <a:ext uri="{C183D7F6-B498-43B3-948B-1728B52AA6E4}">
                <adec:decorative xmlns:adec="http://schemas.microsoft.com/office/drawing/2017/decorative" val="1"/>
              </a:ext>
            </a:extLst>
          </p:cNvPr>
          <p:cNvGrpSpPr/>
          <p:nvPr/>
        </p:nvGrpSpPr>
        <p:grpSpPr>
          <a:xfrm>
            <a:off x="9165490" y="5051885"/>
            <a:ext cx="3634654" cy="3404879"/>
            <a:chOff x="0" y="0"/>
            <a:chExt cx="957275" cy="896758"/>
          </a:xfrm>
        </p:grpSpPr>
        <p:sp>
          <p:nvSpPr>
            <p:cNvPr id="23" name="Freeform 23"/>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F46036"/>
            </a:solidFill>
          </p:spPr>
          <p:txBody>
            <a:bodyPr/>
            <a:lstStyle/>
            <a:p>
              <a:endParaRPr lang="en-US"/>
            </a:p>
          </p:txBody>
        </p:sp>
        <p:sp>
          <p:nvSpPr>
            <p:cNvPr id="24" name="TextBox 24"/>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grpSp>
        <p:nvGrpSpPr>
          <p:cNvPr id="25" name="Group 25">
            <a:extLst>
              <a:ext uri="{C183D7F6-B498-43B3-948B-1728B52AA6E4}">
                <adec:decorative xmlns:adec="http://schemas.microsoft.com/office/drawing/2017/decorative" val="1"/>
              </a:ext>
            </a:extLst>
          </p:cNvPr>
          <p:cNvGrpSpPr/>
          <p:nvPr/>
        </p:nvGrpSpPr>
        <p:grpSpPr>
          <a:xfrm>
            <a:off x="13129718" y="5058964"/>
            <a:ext cx="3634654" cy="3404879"/>
            <a:chOff x="0" y="0"/>
            <a:chExt cx="957275" cy="896758"/>
          </a:xfrm>
        </p:grpSpPr>
        <p:sp>
          <p:nvSpPr>
            <p:cNvPr id="26" name="Freeform 26"/>
            <p:cNvSpPr/>
            <p:nvPr/>
          </p:nvSpPr>
          <p:spPr>
            <a:xfrm>
              <a:off x="0" y="0"/>
              <a:ext cx="957275" cy="896758"/>
            </a:xfrm>
            <a:custGeom>
              <a:avLst/>
              <a:gdLst/>
              <a:ahLst/>
              <a:cxnLst/>
              <a:rect l="l" t="t" r="r" b="b"/>
              <a:pathLst>
                <a:path w="957275" h="896758">
                  <a:moveTo>
                    <a:pt x="0" y="0"/>
                  </a:moveTo>
                  <a:lnTo>
                    <a:pt x="957275" y="0"/>
                  </a:lnTo>
                  <a:lnTo>
                    <a:pt x="957275" y="896758"/>
                  </a:lnTo>
                  <a:lnTo>
                    <a:pt x="0" y="896758"/>
                  </a:lnTo>
                  <a:close/>
                </a:path>
              </a:pathLst>
            </a:custGeom>
            <a:solidFill>
              <a:srgbClr val="054A91"/>
            </a:solidFill>
          </p:spPr>
          <p:txBody>
            <a:bodyPr/>
            <a:lstStyle/>
            <a:p>
              <a:endParaRPr lang="en-US"/>
            </a:p>
          </p:txBody>
        </p:sp>
        <p:sp>
          <p:nvSpPr>
            <p:cNvPr id="27" name="TextBox 27"/>
            <p:cNvSpPr txBox="1"/>
            <p:nvPr/>
          </p:nvSpPr>
          <p:spPr>
            <a:xfrm>
              <a:off x="0" y="-38100"/>
              <a:ext cx="957275" cy="934858"/>
            </a:xfrm>
            <a:prstGeom prst="rect">
              <a:avLst/>
            </a:prstGeom>
          </p:spPr>
          <p:txBody>
            <a:bodyPr lIns="50800" tIns="50800" rIns="50800" bIns="50800" rtlCol="0" anchor="ctr"/>
            <a:lstStyle/>
            <a:p>
              <a:pPr algn="ctr">
                <a:lnSpc>
                  <a:spcPts val="2456"/>
                </a:lnSpc>
              </a:pPr>
              <a:endParaRPr/>
            </a:p>
          </p:txBody>
        </p:sp>
      </p:grpSp>
      <p:sp>
        <p:nvSpPr>
          <p:cNvPr id="28" name="Freeform 28">
            <a:extLst>
              <a:ext uri="{C183D7F6-B498-43B3-948B-1728B52AA6E4}">
                <adec:decorative xmlns:adec="http://schemas.microsoft.com/office/drawing/2017/decorative" val="1"/>
              </a:ext>
            </a:extLst>
          </p:cNvPr>
          <p:cNvSpPr/>
          <p:nvPr/>
        </p:nvSpPr>
        <p:spPr>
          <a:xfrm>
            <a:off x="13994025" y="5455897"/>
            <a:ext cx="1906040" cy="2611014"/>
          </a:xfrm>
          <a:custGeom>
            <a:avLst/>
            <a:gdLst/>
            <a:ahLst/>
            <a:cxnLst/>
            <a:rect l="l" t="t" r="r" b="b"/>
            <a:pathLst>
              <a:path w="1906040" h="2611014">
                <a:moveTo>
                  <a:pt x="0" y="0"/>
                </a:moveTo>
                <a:lnTo>
                  <a:pt x="1906040" y="0"/>
                </a:lnTo>
                <a:lnTo>
                  <a:pt x="1906040" y="2611013"/>
                </a:lnTo>
                <a:lnTo>
                  <a:pt x="0" y="261101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9" name="Freeform 29">
            <a:extLst>
              <a:ext uri="{C183D7F6-B498-43B3-948B-1728B52AA6E4}">
                <adec:decorative xmlns:adec="http://schemas.microsoft.com/office/drawing/2017/decorative" val="1"/>
              </a:ext>
            </a:extLst>
          </p:cNvPr>
          <p:cNvSpPr/>
          <p:nvPr/>
        </p:nvSpPr>
        <p:spPr>
          <a:xfrm flipH="1">
            <a:off x="13244605" y="1125387"/>
            <a:ext cx="3404879" cy="3404879"/>
          </a:xfrm>
          <a:custGeom>
            <a:avLst/>
            <a:gdLst/>
            <a:ahLst/>
            <a:cxnLst/>
            <a:rect l="l" t="t" r="r" b="b"/>
            <a:pathLst>
              <a:path w="3404879" h="3404879">
                <a:moveTo>
                  <a:pt x="3404879" y="0"/>
                </a:moveTo>
                <a:lnTo>
                  <a:pt x="0" y="0"/>
                </a:lnTo>
                <a:lnTo>
                  <a:pt x="0" y="3404879"/>
                </a:lnTo>
                <a:lnTo>
                  <a:pt x="3404879" y="3404879"/>
                </a:lnTo>
                <a:lnTo>
                  <a:pt x="3404879"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a:off x="9739560" y="5518146"/>
            <a:ext cx="2486514" cy="2486514"/>
          </a:xfrm>
          <a:custGeom>
            <a:avLst/>
            <a:gdLst/>
            <a:ahLst/>
            <a:cxnLst/>
            <a:rect l="l" t="t" r="r" b="b"/>
            <a:pathLst>
              <a:path w="2486514" h="2486514">
                <a:moveTo>
                  <a:pt x="0" y="0"/>
                </a:moveTo>
                <a:lnTo>
                  <a:pt x="2486515" y="0"/>
                </a:lnTo>
                <a:lnTo>
                  <a:pt x="2486515" y="2486515"/>
                </a:lnTo>
                <a:lnTo>
                  <a:pt x="0" y="248651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32" name="TextBox 32"/>
          <p:cNvSpPr txBox="1"/>
          <p:nvPr/>
        </p:nvSpPr>
        <p:spPr>
          <a:xfrm>
            <a:off x="9157751" y="4585160"/>
            <a:ext cx="3501380" cy="358775"/>
          </a:xfrm>
          <a:prstGeom prst="rect">
            <a:avLst/>
          </a:prstGeom>
        </p:spPr>
        <p:txBody>
          <a:bodyPr lIns="0" tIns="0" rIns="0" bIns="0" rtlCol="0" anchor="t">
            <a:spAutoFit/>
          </a:bodyPr>
          <a:lstStyle/>
          <a:p>
            <a:pPr algn="l">
              <a:lnSpc>
                <a:spcPts val="2799"/>
              </a:lnSpc>
            </a:pPr>
            <a:r>
              <a:rPr lang="en-US" sz="1999" b="1">
                <a:solidFill>
                  <a:srgbClr val="212121"/>
                </a:solidFill>
                <a:latin typeface="Poppins Bold"/>
                <a:ea typeface="Poppins Bold"/>
                <a:cs typeface="Poppins Bold"/>
                <a:sym typeface="Poppins Bold"/>
              </a:rPr>
              <a:t>1) Provide a DNA sample</a:t>
            </a:r>
          </a:p>
        </p:txBody>
      </p:sp>
      <p:sp>
        <p:nvSpPr>
          <p:cNvPr id="34" name="TextBox 34"/>
          <p:cNvSpPr txBox="1"/>
          <p:nvPr/>
        </p:nvSpPr>
        <p:spPr>
          <a:xfrm>
            <a:off x="13196355" y="4585160"/>
            <a:ext cx="4836297" cy="358775"/>
          </a:xfrm>
          <a:prstGeom prst="rect">
            <a:avLst/>
          </a:prstGeom>
        </p:spPr>
        <p:txBody>
          <a:bodyPr lIns="0" tIns="0" rIns="0" bIns="0" rtlCol="0" anchor="t">
            <a:spAutoFit/>
          </a:bodyPr>
          <a:lstStyle/>
          <a:p>
            <a:pPr algn="l">
              <a:lnSpc>
                <a:spcPts val="2799"/>
              </a:lnSpc>
            </a:pPr>
            <a:r>
              <a:rPr lang="en-US" sz="1999" b="1">
                <a:solidFill>
                  <a:srgbClr val="212121"/>
                </a:solidFill>
                <a:latin typeface="Poppins Bold"/>
                <a:ea typeface="Poppins Bold"/>
                <a:cs typeface="Poppins Bold"/>
                <a:sym typeface="Poppins Bold"/>
              </a:rPr>
              <a:t>2) Lab identifies genetic variants</a:t>
            </a:r>
          </a:p>
        </p:txBody>
      </p:sp>
      <p:sp>
        <p:nvSpPr>
          <p:cNvPr id="33" name="TextBox 33"/>
          <p:cNvSpPr txBox="1"/>
          <p:nvPr/>
        </p:nvSpPr>
        <p:spPr>
          <a:xfrm>
            <a:off x="9144000" y="8580589"/>
            <a:ext cx="4100605" cy="711200"/>
          </a:xfrm>
          <a:prstGeom prst="rect">
            <a:avLst/>
          </a:prstGeom>
        </p:spPr>
        <p:txBody>
          <a:bodyPr lIns="0" tIns="0" rIns="0" bIns="0" rtlCol="0" anchor="t">
            <a:spAutoFit/>
          </a:bodyPr>
          <a:lstStyle/>
          <a:p>
            <a:pPr algn="l">
              <a:lnSpc>
                <a:spcPts val="2799"/>
              </a:lnSpc>
            </a:pPr>
            <a:r>
              <a:rPr lang="en-US" sz="1999" b="1">
                <a:solidFill>
                  <a:srgbClr val="212121"/>
                </a:solidFill>
                <a:latin typeface="Poppins Bold"/>
                <a:ea typeface="Poppins Bold"/>
                <a:cs typeface="Poppins Bold"/>
                <a:sym typeface="Poppins Bold"/>
              </a:rPr>
              <a:t>3) Compare DNA to reference population</a:t>
            </a:r>
          </a:p>
        </p:txBody>
      </p:sp>
      <p:sp>
        <p:nvSpPr>
          <p:cNvPr id="35" name="TextBox 35"/>
          <p:cNvSpPr txBox="1"/>
          <p:nvPr/>
        </p:nvSpPr>
        <p:spPr>
          <a:xfrm>
            <a:off x="13196355" y="8580589"/>
            <a:ext cx="4298584" cy="358775"/>
          </a:xfrm>
          <a:prstGeom prst="rect">
            <a:avLst/>
          </a:prstGeom>
        </p:spPr>
        <p:txBody>
          <a:bodyPr lIns="0" tIns="0" rIns="0" bIns="0" rtlCol="0" anchor="t">
            <a:spAutoFit/>
          </a:bodyPr>
          <a:lstStyle/>
          <a:p>
            <a:pPr algn="l">
              <a:lnSpc>
                <a:spcPts val="2799"/>
              </a:lnSpc>
            </a:pPr>
            <a:r>
              <a:rPr lang="en-US" sz="1999" b="1">
                <a:solidFill>
                  <a:srgbClr val="212121"/>
                </a:solidFill>
                <a:latin typeface="Poppins Bold"/>
                <a:ea typeface="Poppins Bold"/>
                <a:cs typeface="Poppins Bold"/>
                <a:sym typeface="Poppins Bold"/>
              </a:rPr>
              <a:t>4) Estimate ancestry breakdown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041329">
            <a:off x="5338535" y="-204617"/>
            <a:ext cx="844663" cy="8446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5" name="Freeform 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a:spLocks noGrp="1"/>
          </p:cNvSpPr>
          <p:nvPr>
            <p:ph type="title" idx="4294967295"/>
          </p:nvPr>
        </p:nvSpPr>
        <p:spPr>
          <a:xfrm>
            <a:off x="2416986" y="3211513"/>
            <a:ext cx="14239501" cy="39592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PART 1</a:t>
            </a:r>
          </a:p>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212121"/>
                </a:solidFill>
                <a:effectLst/>
                <a:uLnTx/>
                <a:uFillTx/>
                <a:latin typeface="Poppins"/>
                <a:ea typeface="Poppins"/>
                <a:cs typeface="Poppins"/>
                <a:sym typeface="Poppins"/>
              </a:rPr>
              <a:t>PERSONAL GENETICS OVERVIEW</a:t>
            </a:r>
          </a:p>
        </p:txBody>
      </p:sp>
      <p:grpSp>
        <p:nvGrpSpPr>
          <p:cNvPr id="7" name="Group 7">
            <a:extLst>
              <a:ext uri="{C183D7F6-B498-43B3-948B-1728B52AA6E4}">
                <adec:decorative xmlns:adec="http://schemas.microsoft.com/office/drawing/2017/decorative" val="1"/>
              </a:ext>
            </a:extLst>
          </p:cNvPr>
          <p:cNvGrpSpPr/>
          <p:nvPr/>
        </p:nvGrpSpPr>
        <p:grpSpPr>
          <a:xfrm rot="-2883651">
            <a:off x="11422342" y="5803521"/>
            <a:ext cx="10468289" cy="104682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alphaModFix amt="50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90020" y="2621508"/>
            <a:ext cx="9401486" cy="7665492"/>
            <a:chOff x="0" y="0"/>
            <a:chExt cx="2503298" cy="2041061"/>
          </a:xfrm>
        </p:grpSpPr>
        <p:sp>
          <p:nvSpPr>
            <p:cNvPr id="4" name="Freeform 4"/>
            <p:cNvSpPr/>
            <p:nvPr/>
          </p:nvSpPr>
          <p:spPr>
            <a:xfrm>
              <a:off x="0" y="0"/>
              <a:ext cx="2503298" cy="2041061"/>
            </a:xfrm>
            <a:custGeom>
              <a:avLst/>
              <a:gdLst/>
              <a:ahLst/>
              <a:cxnLst/>
              <a:rect l="l" t="t" r="r" b="b"/>
              <a:pathLst>
                <a:path w="2503298" h="2041061">
                  <a:moveTo>
                    <a:pt x="0" y="0"/>
                  </a:moveTo>
                  <a:lnTo>
                    <a:pt x="2503298" y="0"/>
                  </a:lnTo>
                  <a:lnTo>
                    <a:pt x="2503298" y="2041061"/>
                  </a:lnTo>
                  <a:lnTo>
                    <a:pt x="0" y="2041061"/>
                  </a:lnTo>
                  <a:close/>
                </a:path>
              </a:pathLst>
            </a:custGeom>
            <a:solidFill>
              <a:srgbClr val="E5F0F1"/>
            </a:solidFill>
          </p:spPr>
          <p:txBody>
            <a:bodyPr/>
            <a:lstStyle/>
            <a:p>
              <a:endParaRPr lang="en-US"/>
            </a:p>
          </p:txBody>
        </p:sp>
        <p:sp>
          <p:nvSpPr>
            <p:cNvPr id="5" name="TextBox 5"/>
            <p:cNvSpPr txBox="1"/>
            <p:nvPr/>
          </p:nvSpPr>
          <p:spPr>
            <a:xfrm>
              <a:off x="0" y="-66675"/>
              <a:ext cx="2503298" cy="2107736"/>
            </a:xfrm>
            <a:prstGeom prst="rect">
              <a:avLst/>
            </a:prstGeom>
          </p:spPr>
          <p:txBody>
            <a:bodyPr lIns="38100" tIns="38100" rIns="38100" bIns="38100" rtlCol="0" anchor="ctr"/>
            <a:lstStyle/>
            <a:p>
              <a:pPr algn="ctr">
                <a:lnSpc>
                  <a:spcPts val="4900"/>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5400000">
            <a:off x="3347062" y="-1668532"/>
            <a:ext cx="108760" cy="10708349"/>
            <a:chOff x="0" y="0"/>
            <a:chExt cx="28959" cy="2851271"/>
          </a:xfrm>
        </p:grpSpPr>
        <p:sp>
          <p:nvSpPr>
            <p:cNvPr id="7" name="Freeform 7"/>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8" name="TextBox 8"/>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13503208" y="-681926"/>
            <a:ext cx="108760" cy="8735136"/>
            <a:chOff x="0" y="0"/>
            <a:chExt cx="28959" cy="2325871"/>
          </a:xfrm>
        </p:grpSpPr>
        <p:sp>
          <p:nvSpPr>
            <p:cNvPr id="10" name="Freeform 10"/>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1" name="TextBox 11"/>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2" name="Group 12">
            <a:extLst>
              <a:ext uri="{C183D7F6-B498-43B3-948B-1728B52AA6E4}">
                <adec:decorative xmlns:adec="http://schemas.microsoft.com/office/drawing/2017/decorative" val="1"/>
              </a:ext>
            </a:extLst>
          </p:cNvPr>
          <p:cNvGrpSpPr/>
          <p:nvPr/>
        </p:nvGrpSpPr>
        <p:grpSpPr>
          <a:xfrm rot="3267357">
            <a:off x="13688620" y="-3520260"/>
            <a:ext cx="5366649" cy="5366649"/>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20" name="TextBox 20"/>
          <p:cNvSpPr txBox="1">
            <a:spLocks noGrp="1"/>
          </p:cNvSpPr>
          <p:nvPr>
            <p:ph type="title" idx="4294967295"/>
          </p:nvPr>
        </p:nvSpPr>
        <p:spPr>
          <a:xfrm>
            <a:off x="1411741" y="1126158"/>
            <a:ext cx="15464518"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ONE PERSON, TWO TESTS</a:t>
            </a:r>
          </a:p>
        </p:txBody>
      </p:sp>
      <p:sp>
        <p:nvSpPr>
          <p:cNvPr id="18" name="TextBox 18"/>
          <p:cNvSpPr txBox="1"/>
          <p:nvPr/>
        </p:nvSpPr>
        <p:spPr>
          <a:xfrm>
            <a:off x="1244444" y="3053413"/>
            <a:ext cx="7166836" cy="498475"/>
          </a:xfrm>
          <a:prstGeom prst="rect">
            <a:avLst/>
          </a:prstGeom>
        </p:spPr>
        <p:txBody>
          <a:bodyPr lIns="0" tIns="0" rIns="0" bIns="0" rtlCol="0" anchor="t">
            <a:spAutoFit/>
          </a:bodyPr>
          <a:lstStyle/>
          <a:p>
            <a:pPr algn="ctr">
              <a:lnSpc>
                <a:spcPts val="3500"/>
              </a:lnSpc>
            </a:pPr>
            <a:r>
              <a:rPr lang="en-US" sz="3500" b="1">
                <a:solidFill>
                  <a:srgbClr val="212121"/>
                </a:solidFill>
                <a:latin typeface="Poppins Bold"/>
                <a:ea typeface="Poppins Bold"/>
                <a:cs typeface="Poppins Bold"/>
                <a:sym typeface="Poppins Bold"/>
              </a:rPr>
              <a:t>COMPANY A</a:t>
            </a:r>
          </a:p>
        </p:txBody>
      </p:sp>
      <p:sp>
        <p:nvSpPr>
          <p:cNvPr id="22" name="Freeform 22" descr="Ancestry test results from &quot;company A&quot; with a map of the world colored to represent the reference populations that the customer's DNA aligned with."/>
          <p:cNvSpPr/>
          <p:nvPr/>
        </p:nvSpPr>
        <p:spPr>
          <a:xfrm>
            <a:off x="0" y="3740022"/>
            <a:ext cx="6308117" cy="5518278"/>
          </a:xfrm>
          <a:custGeom>
            <a:avLst/>
            <a:gdLst/>
            <a:ahLst/>
            <a:cxnLst/>
            <a:rect l="l" t="t" r="r" b="b"/>
            <a:pathLst>
              <a:path w="6308117" h="5518278">
                <a:moveTo>
                  <a:pt x="0" y="0"/>
                </a:moveTo>
                <a:lnTo>
                  <a:pt x="6308117" y="0"/>
                </a:lnTo>
                <a:lnTo>
                  <a:pt x="6308117" y="5518278"/>
                </a:lnTo>
                <a:lnTo>
                  <a:pt x="0" y="5518278"/>
                </a:lnTo>
                <a:lnTo>
                  <a:pt x="0" y="0"/>
                </a:lnTo>
                <a:close/>
              </a:path>
            </a:pathLst>
          </a:custGeom>
          <a:blipFill>
            <a:blip r:embed="rId5"/>
            <a:stretch>
              <a:fillRect l="-42941" t="-41701" r="-94178" b="-18223"/>
            </a:stretch>
          </a:blipFill>
        </p:spPr>
        <p:txBody>
          <a:bodyPr/>
          <a:lstStyle/>
          <a:p>
            <a:endParaRPr lang="en-US"/>
          </a:p>
        </p:txBody>
      </p:sp>
      <p:sp>
        <p:nvSpPr>
          <p:cNvPr id="24" name="Freeform 24" descr="Ancestry results for a customer, broken down as: Southern European - 89.0% with Spanish &amp; Portuguese - 82.2% (Canary Islands + 17 regions), &amp; Italian - 5.3%. Indigenous American - 2.4%; Western Asian &amp; North African - 3.9%, Sub-Saharan African - 3.1%"/>
          <p:cNvSpPr/>
          <p:nvPr/>
        </p:nvSpPr>
        <p:spPr>
          <a:xfrm>
            <a:off x="6095885" y="3897362"/>
            <a:ext cx="3048115" cy="3160244"/>
          </a:xfrm>
          <a:custGeom>
            <a:avLst/>
            <a:gdLst/>
            <a:ahLst/>
            <a:cxnLst/>
            <a:rect l="l" t="t" r="r" b="b"/>
            <a:pathLst>
              <a:path w="3048115" h="3160244">
                <a:moveTo>
                  <a:pt x="0" y="0"/>
                </a:moveTo>
                <a:lnTo>
                  <a:pt x="3048115" y="0"/>
                </a:lnTo>
                <a:lnTo>
                  <a:pt x="3048115" y="3160245"/>
                </a:lnTo>
                <a:lnTo>
                  <a:pt x="0" y="3160245"/>
                </a:lnTo>
                <a:lnTo>
                  <a:pt x="0" y="0"/>
                </a:lnTo>
                <a:close/>
              </a:path>
            </a:pathLst>
          </a:custGeom>
          <a:blipFill>
            <a:blip r:embed="rId6"/>
            <a:stretch>
              <a:fillRect l="-31205" t="-114771" r="-416993" b="-37044"/>
            </a:stretch>
          </a:blipFill>
        </p:spPr>
        <p:txBody>
          <a:bodyPr/>
          <a:lstStyle/>
          <a:p>
            <a:endParaRPr lang="en-US"/>
          </a:p>
        </p:txBody>
      </p:sp>
      <p:sp>
        <p:nvSpPr>
          <p:cNvPr id="19" name="TextBox 19"/>
          <p:cNvSpPr txBox="1"/>
          <p:nvPr/>
        </p:nvSpPr>
        <p:spPr>
          <a:xfrm>
            <a:off x="10256745" y="3053413"/>
            <a:ext cx="6713084" cy="498475"/>
          </a:xfrm>
          <a:prstGeom prst="rect">
            <a:avLst/>
          </a:prstGeom>
        </p:spPr>
        <p:txBody>
          <a:bodyPr lIns="0" tIns="0" rIns="0" bIns="0" rtlCol="0" anchor="t">
            <a:spAutoFit/>
          </a:bodyPr>
          <a:lstStyle/>
          <a:p>
            <a:pPr algn="ctr">
              <a:lnSpc>
                <a:spcPts val="3500"/>
              </a:lnSpc>
            </a:pPr>
            <a:r>
              <a:rPr lang="en-US" sz="3500" b="1">
                <a:solidFill>
                  <a:srgbClr val="212121"/>
                </a:solidFill>
                <a:latin typeface="Poppins Bold"/>
                <a:ea typeface="Poppins Bold"/>
                <a:cs typeface="Poppins Bold"/>
                <a:sym typeface="Poppins Bold"/>
              </a:rPr>
              <a:t>COMPANY B</a:t>
            </a:r>
          </a:p>
        </p:txBody>
      </p:sp>
      <p:sp>
        <p:nvSpPr>
          <p:cNvPr id="21" name="Freeform 21" descr="Ancestry test results from &quot;company B&quot; with a map of the world colored to represent the reference populations that the customer's DNA aligned with."/>
          <p:cNvSpPr/>
          <p:nvPr/>
        </p:nvSpPr>
        <p:spPr>
          <a:xfrm>
            <a:off x="9190020" y="3740022"/>
            <a:ext cx="6426994" cy="5518278"/>
          </a:xfrm>
          <a:custGeom>
            <a:avLst/>
            <a:gdLst/>
            <a:ahLst/>
            <a:cxnLst/>
            <a:rect l="l" t="t" r="r" b="b"/>
            <a:pathLst>
              <a:path w="6426994" h="5518278">
                <a:moveTo>
                  <a:pt x="0" y="0"/>
                </a:moveTo>
                <a:lnTo>
                  <a:pt x="6426994" y="0"/>
                </a:lnTo>
                <a:lnTo>
                  <a:pt x="6426994" y="5518278"/>
                </a:lnTo>
                <a:lnTo>
                  <a:pt x="0" y="5518278"/>
                </a:lnTo>
                <a:lnTo>
                  <a:pt x="0" y="0"/>
                </a:lnTo>
                <a:close/>
              </a:path>
            </a:pathLst>
          </a:custGeom>
          <a:blipFill>
            <a:blip r:embed="rId7"/>
            <a:stretch>
              <a:fillRect l="-842" r="-73367" b="-5506"/>
            </a:stretch>
          </a:blipFill>
        </p:spPr>
        <p:txBody>
          <a:bodyPr/>
          <a:lstStyle/>
          <a:p>
            <a:endParaRPr lang="en-US"/>
          </a:p>
        </p:txBody>
      </p:sp>
      <p:sp>
        <p:nvSpPr>
          <p:cNvPr id="23" name="Freeform 23" descr="Ancestry results from a different company for the same customer, broken down as: Portugal - 67%; Northern Africa - 7%; Spain - 6%; France - 3%; Wales - 3%."/>
          <p:cNvSpPr/>
          <p:nvPr/>
        </p:nvSpPr>
        <p:spPr>
          <a:xfrm>
            <a:off x="15121285" y="3897362"/>
            <a:ext cx="2983252" cy="2278638"/>
          </a:xfrm>
          <a:custGeom>
            <a:avLst/>
            <a:gdLst/>
            <a:ahLst/>
            <a:cxnLst/>
            <a:rect l="l" t="t" r="r" b="b"/>
            <a:pathLst>
              <a:path w="2983252" h="2278638">
                <a:moveTo>
                  <a:pt x="0" y="0"/>
                </a:moveTo>
                <a:lnTo>
                  <a:pt x="2983252" y="0"/>
                </a:lnTo>
                <a:lnTo>
                  <a:pt x="2983252" y="2278638"/>
                </a:lnTo>
                <a:lnTo>
                  <a:pt x="0" y="2278638"/>
                </a:lnTo>
                <a:lnTo>
                  <a:pt x="0" y="0"/>
                </a:lnTo>
                <a:close/>
              </a:path>
            </a:pathLst>
          </a:custGeom>
          <a:blipFill>
            <a:blip r:embed="rId8"/>
            <a:stretch>
              <a:fillRect l="-166234" t="-82984" r="-6378" b="-2609"/>
            </a:stretch>
          </a:blipFill>
        </p:spPr>
        <p:txBody>
          <a:bodyPr/>
          <a:lstStyle/>
          <a:p>
            <a:endParaRPr lang="en-US"/>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0041329">
            <a:off x="5338535" y="-204617"/>
            <a:ext cx="844663" cy="844663"/>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5" name="Freeform 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a:spLocks noGrp="1"/>
          </p:cNvSpPr>
          <p:nvPr>
            <p:ph type="title" idx="4294967295"/>
          </p:nvPr>
        </p:nvSpPr>
        <p:spPr>
          <a:xfrm>
            <a:off x="2416986" y="3211513"/>
            <a:ext cx="14239501" cy="395922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PART 4</a:t>
            </a:r>
          </a:p>
          <a:p>
            <a:pPr marL="0" marR="0" lvl="0" indent="0" algn="l" defTabSz="914400" rtl="0" eaLnBrk="1" fontAlgn="auto" latinLnBrk="0" hangingPunct="1">
              <a:lnSpc>
                <a:spcPts val="9999"/>
              </a:lnSpc>
              <a:spcBef>
                <a:spcPts val="0"/>
              </a:spcBef>
              <a:spcAft>
                <a:spcPts val="0"/>
              </a:spcAft>
              <a:buClrTx/>
              <a:buSzTx/>
              <a:buFontTx/>
              <a:buNone/>
              <a:tabLst/>
              <a:defRPr/>
            </a:pPr>
            <a:r>
              <a:rPr kumimoji="0" lang="en-US" sz="9999" b="0" i="0" u="none" strike="noStrike" kern="1200" cap="none" spc="0" normalizeH="0" baseline="0" noProof="0" dirty="0">
                <a:ln>
                  <a:noFill/>
                </a:ln>
                <a:solidFill>
                  <a:srgbClr val="212121"/>
                </a:solidFill>
                <a:effectLst/>
                <a:uLnTx/>
                <a:uFillTx/>
                <a:latin typeface="Poppins"/>
                <a:ea typeface="Poppins"/>
                <a:cs typeface="Poppins"/>
                <a:sym typeface="Poppins"/>
              </a:rPr>
              <a:t>PRIVACY &amp; LAW ENFORCEMENT</a:t>
            </a:r>
          </a:p>
        </p:txBody>
      </p:sp>
      <p:grpSp>
        <p:nvGrpSpPr>
          <p:cNvPr id="7" name="Group 7">
            <a:extLst>
              <a:ext uri="{C183D7F6-B498-43B3-948B-1728B52AA6E4}">
                <adec:decorative xmlns:adec="http://schemas.microsoft.com/office/drawing/2017/decorative" val="1"/>
              </a:ext>
            </a:extLst>
          </p:cNvPr>
          <p:cNvGrpSpPr/>
          <p:nvPr/>
        </p:nvGrpSpPr>
        <p:grpSpPr>
          <a:xfrm rot="-2883651">
            <a:off x="11422342" y="5803521"/>
            <a:ext cx="10468289" cy="104682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9" name="TextBox 9"/>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629201" y="-8630099"/>
            <a:ext cx="1029597" cy="18288000"/>
            <a:chOff x="0" y="0"/>
            <a:chExt cx="271170" cy="4816593"/>
          </a:xfrm>
        </p:grpSpPr>
        <p:sp>
          <p:nvSpPr>
            <p:cNvPr id="3" name="Freeform 3"/>
            <p:cNvSpPr/>
            <p:nvPr/>
          </p:nvSpPr>
          <p:spPr>
            <a:xfrm>
              <a:off x="0" y="0"/>
              <a:ext cx="271170" cy="4816592"/>
            </a:xfrm>
            <a:custGeom>
              <a:avLst/>
              <a:gdLst/>
              <a:ahLst/>
              <a:cxnLst/>
              <a:rect l="l" t="t" r="r" b="b"/>
              <a:pathLst>
                <a:path w="271170" h="4816592">
                  <a:moveTo>
                    <a:pt x="0" y="0"/>
                  </a:moveTo>
                  <a:lnTo>
                    <a:pt x="271170" y="0"/>
                  </a:lnTo>
                  <a:lnTo>
                    <a:pt x="271170"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271170" cy="4845168"/>
            </a:xfrm>
            <a:prstGeom prst="rect">
              <a:avLst/>
            </a:prstGeom>
          </p:spPr>
          <p:txBody>
            <a:bodyPr lIns="42726" tIns="42726" rIns="42726" bIns="42726" rtlCol="0" anchor="ctr"/>
            <a:lstStyle/>
            <a:p>
              <a:pPr algn="ctr">
                <a:lnSpc>
                  <a:spcPts val="223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2605773" y="407801"/>
            <a:ext cx="844663" cy="844663"/>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rot="-1494771">
            <a:off x="13908742" y="-2275524"/>
            <a:ext cx="5366649" cy="5366649"/>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0" name="TextBox 10"/>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a:off x="1028700" y="0"/>
            <a:ext cx="2313016" cy="2846789"/>
            <a:chOff x="0" y="0"/>
            <a:chExt cx="3084022" cy="3795719"/>
          </a:xfrm>
        </p:grpSpPr>
        <p:grpSp>
          <p:nvGrpSpPr>
            <p:cNvPr id="13" name="Group 13"/>
            <p:cNvGrpSpPr/>
            <p:nvPr/>
          </p:nvGrpSpPr>
          <p:grpSpPr>
            <a:xfrm>
              <a:off x="0" y="0"/>
              <a:ext cx="3084022" cy="3795719"/>
              <a:chOff x="0" y="0"/>
              <a:chExt cx="660400" cy="812800"/>
            </a:xfrm>
          </p:grpSpPr>
          <p:sp>
            <p:nvSpPr>
              <p:cNvPr id="14" name="Freeform 14"/>
              <p:cNvSpPr/>
              <p:nvPr/>
            </p:nvSpPr>
            <p:spPr>
              <a:xfrm>
                <a:off x="0" y="0"/>
                <a:ext cx="660400" cy="812800"/>
              </a:xfrm>
              <a:custGeom>
                <a:avLst/>
                <a:gdLst/>
                <a:ahLst/>
                <a:cxnLst/>
                <a:rect l="l" t="t" r="r" b="b"/>
                <a:pathLst>
                  <a:path w="660400" h="812800">
                    <a:moveTo>
                      <a:pt x="220252" y="793731"/>
                    </a:moveTo>
                    <a:cubicBezTo>
                      <a:pt x="254109" y="805245"/>
                      <a:pt x="292600" y="812800"/>
                      <a:pt x="330378" y="812800"/>
                    </a:cubicBezTo>
                    <a:cubicBezTo>
                      <a:pt x="368157" y="812800"/>
                      <a:pt x="404509" y="806323"/>
                      <a:pt x="438009" y="794809"/>
                    </a:cubicBezTo>
                    <a:cubicBezTo>
                      <a:pt x="438723" y="794450"/>
                      <a:pt x="439435" y="794450"/>
                      <a:pt x="440148" y="794090"/>
                    </a:cubicBezTo>
                    <a:cubicBezTo>
                      <a:pt x="565955" y="748035"/>
                      <a:pt x="658618" y="626421"/>
                      <a:pt x="660400" y="484298"/>
                    </a:cubicBezTo>
                    <a:lnTo>
                      <a:pt x="660400" y="0"/>
                    </a:lnTo>
                    <a:lnTo>
                      <a:pt x="0" y="0"/>
                    </a:lnTo>
                    <a:lnTo>
                      <a:pt x="0" y="483939"/>
                    </a:lnTo>
                    <a:cubicBezTo>
                      <a:pt x="1782" y="627140"/>
                      <a:pt x="93019" y="748755"/>
                      <a:pt x="220252" y="793731"/>
                    </a:cubicBezTo>
                    <a:close/>
                  </a:path>
                </a:pathLst>
              </a:custGeom>
              <a:solidFill>
                <a:srgbClr val="C6EAFA"/>
              </a:solidFill>
            </p:spPr>
            <p:txBody>
              <a:bodyPr/>
              <a:lstStyle/>
              <a:p>
                <a:endParaRPr lang="en-US"/>
              </a:p>
            </p:txBody>
          </p:sp>
          <p:sp>
            <p:nvSpPr>
              <p:cNvPr id="15" name="TextBox 15"/>
              <p:cNvSpPr txBox="1"/>
              <p:nvPr/>
            </p:nvSpPr>
            <p:spPr>
              <a:xfrm>
                <a:off x="0" y="-28575"/>
                <a:ext cx="660400" cy="714375"/>
              </a:xfrm>
              <a:prstGeom prst="rect">
                <a:avLst/>
              </a:prstGeom>
            </p:spPr>
            <p:txBody>
              <a:bodyPr lIns="50800" tIns="50800" rIns="50800" bIns="50800" rtlCol="0" anchor="ctr"/>
              <a:lstStyle/>
              <a:p>
                <a:pPr algn="ctr">
                  <a:lnSpc>
                    <a:spcPts val="1995"/>
                  </a:lnSpc>
                </a:pPr>
                <a:endParaRPr/>
              </a:p>
            </p:txBody>
          </p:sp>
        </p:grpSp>
        <p:sp>
          <p:nvSpPr>
            <p:cNvPr id="16" name="Freeform 16"/>
            <p:cNvSpPr/>
            <p:nvPr/>
          </p:nvSpPr>
          <p:spPr>
            <a:xfrm>
              <a:off x="321279" y="685202"/>
              <a:ext cx="2441464" cy="2694030"/>
            </a:xfrm>
            <a:custGeom>
              <a:avLst/>
              <a:gdLst/>
              <a:ahLst/>
              <a:cxnLst/>
              <a:rect l="l" t="t" r="r" b="b"/>
              <a:pathLst>
                <a:path w="2441464" h="2694030">
                  <a:moveTo>
                    <a:pt x="0" y="0"/>
                  </a:moveTo>
                  <a:lnTo>
                    <a:pt x="2441464" y="0"/>
                  </a:lnTo>
                  <a:lnTo>
                    <a:pt x="2441464" y="2694030"/>
                  </a:lnTo>
                  <a:lnTo>
                    <a:pt x="0" y="26940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sp>
        <p:nvSpPr>
          <p:cNvPr id="17" name="TextBox 17"/>
          <p:cNvSpPr txBox="1">
            <a:spLocks noGrp="1"/>
          </p:cNvSpPr>
          <p:nvPr>
            <p:ph type="title" idx="4294967295"/>
          </p:nvPr>
        </p:nvSpPr>
        <p:spPr>
          <a:xfrm>
            <a:off x="2676382" y="3489798"/>
            <a:ext cx="12671993"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DO NOW: PROOF OF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CRIMINAL ACTIVITY?</a:t>
            </a:r>
          </a:p>
        </p:txBody>
      </p:sp>
      <p:sp>
        <p:nvSpPr>
          <p:cNvPr id="18" name="TextBox 18"/>
          <p:cNvSpPr txBox="1"/>
          <p:nvPr/>
        </p:nvSpPr>
        <p:spPr>
          <a:xfrm>
            <a:off x="2676382" y="5648184"/>
            <a:ext cx="11725377" cy="1244600"/>
          </a:xfrm>
          <a:prstGeom prst="rect">
            <a:avLst/>
          </a:prstGeom>
        </p:spPr>
        <p:txBody>
          <a:bodyPr lIns="0" tIns="0" rIns="0" bIns="0" rtlCol="0" anchor="t">
            <a:spAutoFit/>
          </a:bodyPr>
          <a:lstStyle/>
          <a:p>
            <a:pPr algn="l">
              <a:lnSpc>
                <a:spcPts val="4899"/>
              </a:lnSpc>
            </a:pPr>
            <a:r>
              <a:rPr lang="en-US" sz="3499">
                <a:solidFill>
                  <a:srgbClr val="212121"/>
                </a:solidFill>
                <a:latin typeface="Poppins"/>
                <a:ea typeface="Poppins"/>
                <a:cs typeface="Poppins"/>
                <a:sym typeface="Poppins"/>
              </a:rPr>
              <a:t>Does finding someone's DNA at a crime scene mean they were involved in the crime?</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494771">
            <a:off x="15181394" y="8620975"/>
            <a:ext cx="4334269" cy="43342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4291707" y="9110593"/>
            <a:ext cx="682176" cy="6821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885013" y="3572332"/>
            <a:ext cx="20058026" cy="4093921"/>
            <a:chOff x="0" y="0"/>
            <a:chExt cx="5282772" cy="1078234"/>
          </a:xfrm>
        </p:grpSpPr>
        <p:sp>
          <p:nvSpPr>
            <p:cNvPr id="9" name="Freeform 9"/>
            <p:cNvSpPr/>
            <p:nvPr/>
          </p:nvSpPr>
          <p:spPr>
            <a:xfrm>
              <a:off x="0" y="0"/>
              <a:ext cx="5282772" cy="1078234"/>
            </a:xfrm>
            <a:custGeom>
              <a:avLst/>
              <a:gdLst/>
              <a:ahLst/>
              <a:cxnLst/>
              <a:rect l="l" t="t" r="r" b="b"/>
              <a:pathLst>
                <a:path w="5282772" h="1078234">
                  <a:moveTo>
                    <a:pt x="0" y="0"/>
                  </a:moveTo>
                  <a:lnTo>
                    <a:pt x="5282772" y="0"/>
                  </a:lnTo>
                  <a:lnTo>
                    <a:pt x="5282772" y="1078234"/>
                  </a:lnTo>
                  <a:lnTo>
                    <a:pt x="0" y="1078234"/>
                  </a:lnTo>
                  <a:close/>
                </a:path>
              </a:pathLst>
            </a:custGeom>
            <a:solidFill>
              <a:srgbClr val="C6EAFA"/>
            </a:solidFill>
          </p:spPr>
          <p:txBody>
            <a:bodyPr/>
            <a:lstStyle/>
            <a:p>
              <a:endParaRPr lang="en-US"/>
            </a:p>
          </p:txBody>
        </p:sp>
        <p:sp>
          <p:nvSpPr>
            <p:cNvPr id="10" name="TextBox 10"/>
            <p:cNvSpPr txBox="1"/>
            <p:nvPr/>
          </p:nvSpPr>
          <p:spPr>
            <a:xfrm>
              <a:off x="0" y="-66675"/>
              <a:ext cx="5282772" cy="1144909"/>
            </a:xfrm>
            <a:prstGeom prst="rect">
              <a:avLst/>
            </a:prstGeom>
          </p:spPr>
          <p:txBody>
            <a:bodyPr lIns="50800" tIns="50800" rIns="50800" bIns="50800" rtlCol="0" anchor="ctr"/>
            <a:lstStyle/>
            <a:p>
              <a:pPr algn="ctr">
                <a:lnSpc>
                  <a:spcPts val="4200"/>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7843722" y="4677448"/>
            <a:ext cx="2600555" cy="2594054"/>
          </a:xfrm>
          <a:custGeom>
            <a:avLst/>
            <a:gdLst/>
            <a:ahLst/>
            <a:cxnLst/>
            <a:rect l="l" t="t" r="r" b="b"/>
            <a:pathLst>
              <a:path w="2600555" h="2594054">
                <a:moveTo>
                  <a:pt x="0" y="0"/>
                </a:moveTo>
                <a:lnTo>
                  <a:pt x="2600556" y="0"/>
                </a:lnTo>
                <a:lnTo>
                  <a:pt x="2600556" y="2594054"/>
                </a:lnTo>
                <a:lnTo>
                  <a:pt x="0" y="2594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2087078" y="4677448"/>
            <a:ext cx="3134808" cy="2594054"/>
          </a:xfrm>
          <a:custGeom>
            <a:avLst/>
            <a:gdLst/>
            <a:ahLst/>
            <a:cxnLst/>
            <a:rect l="l" t="t" r="r" b="b"/>
            <a:pathLst>
              <a:path w="3134808" h="2594054">
                <a:moveTo>
                  <a:pt x="0" y="0"/>
                </a:moveTo>
                <a:lnTo>
                  <a:pt x="3134808" y="0"/>
                </a:lnTo>
                <a:lnTo>
                  <a:pt x="3134808" y="2594054"/>
                </a:lnTo>
                <a:lnTo>
                  <a:pt x="0" y="2594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13283996" y="4899165"/>
            <a:ext cx="2372337" cy="2372337"/>
          </a:xfrm>
          <a:custGeom>
            <a:avLst/>
            <a:gdLst/>
            <a:ahLst/>
            <a:cxnLst/>
            <a:rect l="l" t="t" r="r" b="b"/>
            <a:pathLst>
              <a:path w="2372337" h="2372337">
                <a:moveTo>
                  <a:pt x="0" y="0"/>
                </a:moveTo>
                <a:lnTo>
                  <a:pt x="2372337" y="0"/>
                </a:lnTo>
                <a:lnTo>
                  <a:pt x="2372337" y="2372337"/>
                </a:lnTo>
                <a:lnTo>
                  <a:pt x="0" y="2372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15251250" y="5569392"/>
            <a:ext cx="810166" cy="810166"/>
          </a:xfrm>
          <a:custGeom>
            <a:avLst/>
            <a:gdLst/>
            <a:ahLst/>
            <a:cxnLst/>
            <a:rect l="l" t="t" r="r" b="b"/>
            <a:pathLst>
              <a:path w="810166" h="810166">
                <a:moveTo>
                  <a:pt x="0" y="0"/>
                </a:moveTo>
                <a:lnTo>
                  <a:pt x="810166" y="0"/>
                </a:lnTo>
                <a:lnTo>
                  <a:pt x="810166" y="810166"/>
                </a:lnTo>
                <a:lnTo>
                  <a:pt x="0" y="810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2878913" y="5619293"/>
            <a:ext cx="810166" cy="810166"/>
          </a:xfrm>
          <a:custGeom>
            <a:avLst/>
            <a:gdLst/>
            <a:ahLst/>
            <a:cxnLst/>
            <a:rect l="l" t="t" r="r" b="b"/>
            <a:pathLst>
              <a:path w="810166" h="810166">
                <a:moveTo>
                  <a:pt x="0" y="0"/>
                </a:moveTo>
                <a:lnTo>
                  <a:pt x="810167" y="0"/>
                </a:lnTo>
                <a:lnTo>
                  <a:pt x="810167" y="810166"/>
                </a:lnTo>
                <a:lnTo>
                  <a:pt x="0" y="810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7"/>
          <p:cNvSpPr txBox="1">
            <a:spLocks noGrp="1"/>
          </p:cNvSpPr>
          <p:nvPr>
            <p:ph type="title" idx="4294967295"/>
          </p:nvPr>
        </p:nvSpPr>
        <p:spPr>
          <a:xfrm>
            <a:off x="1028700" y="1888250"/>
            <a:ext cx="16230600" cy="10614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32"/>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DNA, CRIME, &amp; LAW ENFORCEMENT</a:t>
            </a:r>
          </a:p>
        </p:txBody>
      </p:sp>
      <p:sp>
        <p:nvSpPr>
          <p:cNvPr id="18" name="TextBox 18"/>
          <p:cNvSpPr txBox="1"/>
          <p:nvPr/>
        </p:nvSpPr>
        <p:spPr>
          <a:xfrm>
            <a:off x="1518545" y="3809745"/>
            <a:ext cx="4271873" cy="4857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IDENTIFY SUSPECTS</a:t>
            </a:r>
          </a:p>
        </p:txBody>
      </p:sp>
      <p:sp>
        <p:nvSpPr>
          <p:cNvPr id="19" name="TextBox 19"/>
          <p:cNvSpPr txBox="1"/>
          <p:nvPr/>
        </p:nvSpPr>
        <p:spPr>
          <a:xfrm>
            <a:off x="6876905" y="3809745"/>
            <a:ext cx="4534190" cy="4857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FIND MISSING PERSONS</a:t>
            </a:r>
          </a:p>
        </p:txBody>
      </p:sp>
      <p:sp>
        <p:nvSpPr>
          <p:cNvPr id="20" name="TextBox 20"/>
          <p:cNvSpPr txBox="1"/>
          <p:nvPr/>
        </p:nvSpPr>
        <p:spPr>
          <a:xfrm>
            <a:off x="11599521" y="3809745"/>
            <a:ext cx="5741287" cy="942975"/>
          </a:xfrm>
          <a:prstGeom prst="rect">
            <a:avLst/>
          </a:prstGeom>
        </p:spPr>
        <p:txBody>
          <a:bodyPr lIns="0" tIns="0" rIns="0" bIns="0" rtlCol="0" anchor="t">
            <a:spAutoFit/>
          </a:bodyPr>
          <a:lstStyle/>
          <a:p>
            <a:pPr algn="ctr">
              <a:lnSpc>
                <a:spcPts val="3600"/>
              </a:lnSpc>
            </a:pPr>
            <a:r>
              <a:rPr lang="en-US" sz="3000" b="1" dirty="0">
                <a:solidFill>
                  <a:srgbClr val="212121"/>
                </a:solidFill>
                <a:latin typeface="Poppins Bold"/>
                <a:ea typeface="Poppins Bold"/>
                <a:cs typeface="Poppins Bold"/>
                <a:sym typeface="Poppins Bold"/>
              </a:rPr>
              <a:t>EXONERATE THE</a:t>
            </a:r>
          </a:p>
          <a:p>
            <a:pPr algn="ctr">
              <a:lnSpc>
                <a:spcPts val="3600"/>
              </a:lnSpc>
            </a:pPr>
            <a:r>
              <a:rPr lang="en-US" sz="3000" b="1" dirty="0">
                <a:solidFill>
                  <a:srgbClr val="212121"/>
                </a:solidFill>
                <a:latin typeface="Poppins Bold"/>
                <a:ea typeface="Poppins Bold"/>
                <a:cs typeface="Poppins Bold"/>
                <a:sym typeface="Poppins Bold"/>
              </a:rPr>
              <a:t>WRONGLY CONVICTED</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1494771">
            <a:off x="15181394" y="8620975"/>
            <a:ext cx="4334269" cy="4334269"/>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400000">
            <a:off x="14291707" y="9110593"/>
            <a:ext cx="682176" cy="68217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3810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0058" tIns="40058" rIns="40058" bIns="40058" rtlCol="0" anchor="ctr"/>
            <a:lstStyle/>
            <a:p>
              <a:pPr algn="ctr">
                <a:lnSpc>
                  <a:spcPts val="209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885013" y="3572332"/>
            <a:ext cx="20058026" cy="4093921"/>
            <a:chOff x="0" y="0"/>
            <a:chExt cx="5282772" cy="1078234"/>
          </a:xfrm>
        </p:grpSpPr>
        <p:sp>
          <p:nvSpPr>
            <p:cNvPr id="9" name="Freeform 9"/>
            <p:cNvSpPr/>
            <p:nvPr/>
          </p:nvSpPr>
          <p:spPr>
            <a:xfrm>
              <a:off x="0" y="0"/>
              <a:ext cx="5282772" cy="1078234"/>
            </a:xfrm>
            <a:custGeom>
              <a:avLst/>
              <a:gdLst/>
              <a:ahLst/>
              <a:cxnLst/>
              <a:rect l="l" t="t" r="r" b="b"/>
              <a:pathLst>
                <a:path w="5282772" h="1078234">
                  <a:moveTo>
                    <a:pt x="0" y="0"/>
                  </a:moveTo>
                  <a:lnTo>
                    <a:pt x="5282772" y="0"/>
                  </a:lnTo>
                  <a:lnTo>
                    <a:pt x="5282772" y="1078234"/>
                  </a:lnTo>
                  <a:lnTo>
                    <a:pt x="0" y="1078234"/>
                  </a:lnTo>
                  <a:close/>
                </a:path>
              </a:pathLst>
            </a:custGeom>
            <a:solidFill>
              <a:srgbClr val="C6EAFA"/>
            </a:solidFill>
          </p:spPr>
          <p:txBody>
            <a:bodyPr/>
            <a:lstStyle/>
            <a:p>
              <a:endParaRPr lang="en-US"/>
            </a:p>
          </p:txBody>
        </p:sp>
        <p:sp>
          <p:nvSpPr>
            <p:cNvPr id="10" name="TextBox 10"/>
            <p:cNvSpPr txBox="1"/>
            <p:nvPr/>
          </p:nvSpPr>
          <p:spPr>
            <a:xfrm>
              <a:off x="0" y="-66675"/>
              <a:ext cx="5282772" cy="1144909"/>
            </a:xfrm>
            <a:prstGeom prst="rect">
              <a:avLst/>
            </a:prstGeom>
          </p:spPr>
          <p:txBody>
            <a:bodyPr lIns="50800" tIns="50800" rIns="50800" bIns="50800" rtlCol="0" anchor="ctr"/>
            <a:lstStyle/>
            <a:p>
              <a:pPr algn="ctr">
                <a:lnSpc>
                  <a:spcPts val="4200"/>
                </a:lnSpc>
              </a:pPr>
              <a:endParaRPr/>
            </a:p>
          </p:txBody>
        </p:sp>
      </p:grpSp>
      <p:sp>
        <p:nvSpPr>
          <p:cNvPr id="11" name="Freeform 11">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2" name="Freeform 12">
            <a:extLst>
              <a:ext uri="{C183D7F6-B498-43B3-948B-1728B52AA6E4}">
                <adec:decorative xmlns:adec="http://schemas.microsoft.com/office/drawing/2017/decorative" val="1"/>
              </a:ext>
            </a:extLst>
          </p:cNvPr>
          <p:cNvSpPr/>
          <p:nvPr/>
        </p:nvSpPr>
        <p:spPr>
          <a:xfrm>
            <a:off x="7843722" y="4677448"/>
            <a:ext cx="2600555" cy="2594054"/>
          </a:xfrm>
          <a:custGeom>
            <a:avLst/>
            <a:gdLst/>
            <a:ahLst/>
            <a:cxnLst/>
            <a:rect l="l" t="t" r="r" b="b"/>
            <a:pathLst>
              <a:path w="2600555" h="2594054">
                <a:moveTo>
                  <a:pt x="0" y="0"/>
                </a:moveTo>
                <a:lnTo>
                  <a:pt x="2600556" y="0"/>
                </a:lnTo>
                <a:lnTo>
                  <a:pt x="2600556" y="2594054"/>
                </a:lnTo>
                <a:lnTo>
                  <a:pt x="0" y="25940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3" name="Freeform 13">
            <a:extLst>
              <a:ext uri="{C183D7F6-B498-43B3-948B-1728B52AA6E4}">
                <adec:decorative xmlns:adec="http://schemas.microsoft.com/office/drawing/2017/decorative" val="1"/>
              </a:ext>
            </a:extLst>
          </p:cNvPr>
          <p:cNvSpPr/>
          <p:nvPr/>
        </p:nvSpPr>
        <p:spPr>
          <a:xfrm>
            <a:off x="2087078" y="4677448"/>
            <a:ext cx="3134808" cy="2594054"/>
          </a:xfrm>
          <a:custGeom>
            <a:avLst/>
            <a:gdLst/>
            <a:ahLst/>
            <a:cxnLst/>
            <a:rect l="l" t="t" r="r" b="b"/>
            <a:pathLst>
              <a:path w="3134808" h="2594054">
                <a:moveTo>
                  <a:pt x="0" y="0"/>
                </a:moveTo>
                <a:lnTo>
                  <a:pt x="3134808" y="0"/>
                </a:lnTo>
                <a:lnTo>
                  <a:pt x="3134808" y="2594054"/>
                </a:lnTo>
                <a:lnTo>
                  <a:pt x="0" y="25940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a:extLst>
              <a:ext uri="{C183D7F6-B498-43B3-948B-1728B52AA6E4}">
                <adec:decorative xmlns:adec="http://schemas.microsoft.com/office/drawing/2017/decorative" val="1"/>
              </a:ext>
            </a:extLst>
          </p:cNvPr>
          <p:cNvSpPr/>
          <p:nvPr/>
        </p:nvSpPr>
        <p:spPr>
          <a:xfrm>
            <a:off x="13283996" y="4899165"/>
            <a:ext cx="2372337" cy="2372337"/>
          </a:xfrm>
          <a:custGeom>
            <a:avLst/>
            <a:gdLst/>
            <a:ahLst/>
            <a:cxnLst/>
            <a:rect l="l" t="t" r="r" b="b"/>
            <a:pathLst>
              <a:path w="2372337" h="2372337">
                <a:moveTo>
                  <a:pt x="0" y="0"/>
                </a:moveTo>
                <a:lnTo>
                  <a:pt x="2372337" y="0"/>
                </a:lnTo>
                <a:lnTo>
                  <a:pt x="2372337" y="2372337"/>
                </a:lnTo>
                <a:lnTo>
                  <a:pt x="0" y="2372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5" name="Freeform 15">
            <a:extLst>
              <a:ext uri="{C183D7F6-B498-43B3-948B-1728B52AA6E4}">
                <adec:decorative xmlns:adec="http://schemas.microsoft.com/office/drawing/2017/decorative" val="1"/>
              </a:ext>
            </a:extLst>
          </p:cNvPr>
          <p:cNvSpPr/>
          <p:nvPr/>
        </p:nvSpPr>
        <p:spPr>
          <a:xfrm>
            <a:off x="15251250" y="5569392"/>
            <a:ext cx="810166" cy="810166"/>
          </a:xfrm>
          <a:custGeom>
            <a:avLst/>
            <a:gdLst/>
            <a:ahLst/>
            <a:cxnLst/>
            <a:rect l="l" t="t" r="r" b="b"/>
            <a:pathLst>
              <a:path w="810166" h="810166">
                <a:moveTo>
                  <a:pt x="0" y="0"/>
                </a:moveTo>
                <a:lnTo>
                  <a:pt x="810166" y="0"/>
                </a:lnTo>
                <a:lnTo>
                  <a:pt x="810166" y="810166"/>
                </a:lnTo>
                <a:lnTo>
                  <a:pt x="0" y="81016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6" name="Freeform 16">
            <a:extLst>
              <a:ext uri="{C183D7F6-B498-43B3-948B-1728B52AA6E4}">
                <adec:decorative xmlns:adec="http://schemas.microsoft.com/office/drawing/2017/decorative" val="1"/>
              </a:ext>
            </a:extLst>
          </p:cNvPr>
          <p:cNvSpPr/>
          <p:nvPr/>
        </p:nvSpPr>
        <p:spPr>
          <a:xfrm>
            <a:off x="12878913" y="5619293"/>
            <a:ext cx="810166" cy="810166"/>
          </a:xfrm>
          <a:custGeom>
            <a:avLst/>
            <a:gdLst/>
            <a:ahLst/>
            <a:cxnLst/>
            <a:rect l="l" t="t" r="r" b="b"/>
            <a:pathLst>
              <a:path w="810166" h="810166">
                <a:moveTo>
                  <a:pt x="0" y="0"/>
                </a:moveTo>
                <a:lnTo>
                  <a:pt x="810167" y="0"/>
                </a:lnTo>
                <a:lnTo>
                  <a:pt x="810167" y="810166"/>
                </a:lnTo>
                <a:lnTo>
                  <a:pt x="0" y="8101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7" name="TextBox 17">
            <a:extLst>
              <a:ext uri="{C183D7F6-B498-43B3-948B-1728B52AA6E4}">
                <adec:decorative xmlns:adec="http://schemas.microsoft.com/office/drawing/2017/decorative" val="1"/>
              </a:ext>
            </a:extLst>
          </p:cNvPr>
          <p:cNvSpPr txBox="1">
            <a:spLocks noGrp="1"/>
          </p:cNvSpPr>
          <p:nvPr>
            <p:ph type="title" idx="4294967295"/>
          </p:nvPr>
        </p:nvSpPr>
        <p:spPr>
          <a:xfrm>
            <a:off x="1028700" y="1888250"/>
            <a:ext cx="16230600" cy="106146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632"/>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DNA, CRIME, &amp; LAW ENFORCEMENT</a:t>
            </a:r>
          </a:p>
        </p:txBody>
      </p:sp>
      <p:sp>
        <p:nvSpPr>
          <p:cNvPr id="18" name="TextBox 18">
            <a:extLst>
              <a:ext uri="{C183D7F6-B498-43B3-948B-1728B52AA6E4}">
                <adec:decorative xmlns:adec="http://schemas.microsoft.com/office/drawing/2017/decorative" val="0"/>
              </a:ext>
            </a:extLst>
          </p:cNvPr>
          <p:cNvSpPr txBox="1"/>
          <p:nvPr/>
        </p:nvSpPr>
        <p:spPr>
          <a:xfrm>
            <a:off x="1821501" y="7884399"/>
            <a:ext cx="14644999" cy="625476"/>
          </a:xfrm>
          <a:prstGeom prst="rect">
            <a:avLst/>
          </a:prstGeom>
        </p:spPr>
        <p:txBody>
          <a:bodyPr lIns="0" tIns="0" rIns="0" bIns="0" rtlCol="0" anchor="t">
            <a:spAutoFit/>
          </a:bodyPr>
          <a:lstStyle/>
          <a:p>
            <a:pPr algn="ctr">
              <a:lnSpc>
                <a:spcPts val="4899"/>
              </a:lnSpc>
            </a:pPr>
            <a:r>
              <a:rPr lang="en-US" sz="3499" dirty="0">
                <a:solidFill>
                  <a:srgbClr val="212121"/>
                </a:solidFill>
                <a:latin typeface="Poppins"/>
                <a:ea typeface="Poppins"/>
                <a:cs typeface="Poppins"/>
                <a:sym typeface="Poppins"/>
              </a:rPr>
              <a:t>But, DNA as a forensic tool has its limitations...</a:t>
            </a:r>
          </a:p>
        </p:txBody>
      </p:sp>
      <p:sp>
        <p:nvSpPr>
          <p:cNvPr id="19" name="TextBox 19">
            <a:extLst>
              <a:ext uri="{C183D7F6-B498-43B3-948B-1728B52AA6E4}">
                <adec:decorative xmlns:adec="http://schemas.microsoft.com/office/drawing/2017/decorative" val="1"/>
              </a:ext>
            </a:extLst>
          </p:cNvPr>
          <p:cNvSpPr txBox="1"/>
          <p:nvPr/>
        </p:nvSpPr>
        <p:spPr>
          <a:xfrm>
            <a:off x="1518545" y="3809745"/>
            <a:ext cx="4271873" cy="4857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IDENTIFY SUSPECTS</a:t>
            </a:r>
          </a:p>
        </p:txBody>
      </p:sp>
      <p:sp>
        <p:nvSpPr>
          <p:cNvPr id="20" name="TextBox 20">
            <a:extLst>
              <a:ext uri="{C183D7F6-B498-43B3-948B-1728B52AA6E4}">
                <adec:decorative xmlns:adec="http://schemas.microsoft.com/office/drawing/2017/decorative" val="1"/>
              </a:ext>
            </a:extLst>
          </p:cNvPr>
          <p:cNvSpPr txBox="1"/>
          <p:nvPr/>
        </p:nvSpPr>
        <p:spPr>
          <a:xfrm>
            <a:off x="6876905" y="3809745"/>
            <a:ext cx="4534190" cy="4857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FIND MISSING PERSONS</a:t>
            </a:r>
          </a:p>
        </p:txBody>
      </p:sp>
      <p:sp>
        <p:nvSpPr>
          <p:cNvPr id="21" name="TextBox 21">
            <a:extLst>
              <a:ext uri="{C183D7F6-B498-43B3-948B-1728B52AA6E4}">
                <adec:decorative xmlns:adec="http://schemas.microsoft.com/office/drawing/2017/decorative" val="1"/>
              </a:ext>
            </a:extLst>
          </p:cNvPr>
          <p:cNvSpPr txBox="1"/>
          <p:nvPr/>
        </p:nvSpPr>
        <p:spPr>
          <a:xfrm>
            <a:off x="11599521" y="3809745"/>
            <a:ext cx="5741287" cy="942975"/>
          </a:xfrm>
          <a:prstGeom prst="rect">
            <a:avLst/>
          </a:prstGeom>
        </p:spPr>
        <p:txBody>
          <a:bodyPr lIns="0" tIns="0" rIns="0" bIns="0" rtlCol="0" anchor="t">
            <a:spAutoFit/>
          </a:bodyPr>
          <a:lstStyle/>
          <a:p>
            <a:pPr algn="ctr">
              <a:lnSpc>
                <a:spcPts val="3600"/>
              </a:lnSpc>
            </a:pPr>
            <a:r>
              <a:rPr lang="en-US" sz="3000" b="1">
                <a:solidFill>
                  <a:srgbClr val="212121"/>
                </a:solidFill>
                <a:latin typeface="Poppins Bold"/>
                <a:ea typeface="Poppins Bold"/>
                <a:cs typeface="Poppins Bold"/>
                <a:sym typeface="Poppins Bold"/>
              </a:rPr>
              <a:t>EXONERATE THE</a:t>
            </a:r>
          </a:p>
          <a:p>
            <a:pPr algn="ctr">
              <a:lnSpc>
                <a:spcPts val="3600"/>
              </a:lnSpc>
            </a:pPr>
            <a:r>
              <a:rPr lang="en-US" sz="3000" b="1">
                <a:solidFill>
                  <a:srgbClr val="212121"/>
                </a:solidFill>
                <a:latin typeface="Poppins Bold"/>
                <a:ea typeface="Poppins Bold"/>
                <a:cs typeface="Poppins Bold"/>
                <a:sym typeface="Poppins Bold"/>
              </a:rPr>
              <a:t>WRONGLY CONVICTED</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373175" y="-15833"/>
            <a:ext cx="9192640" cy="10302833"/>
            <a:chOff x="0" y="0"/>
            <a:chExt cx="2421107" cy="2713503"/>
          </a:xfrm>
        </p:grpSpPr>
        <p:sp>
          <p:nvSpPr>
            <p:cNvPr id="4" name="Freeform 4"/>
            <p:cNvSpPr/>
            <p:nvPr/>
          </p:nvSpPr>
          <p:spPr>
            <a:xfrm>
              <a:off x="0" y="0"/>
              <a:ext cx="2421107" cy="2713503"/>
            </a:xfrm>
            <a:custGeom>
              <a:avLst/>
              <a:gdLst/>
              <a:ahLst/>
              <a:cxnLst/>
              <a:rect l="l" t="t" r="r" b="b"/>
              <a:pathLst>
                <a:path w="2421107" h="2713503">
                  <a:moveTo>
                    <a:pt x="0" y="0"/>
                  </a:moveTo>
                  <a:lnTo>
                    <a:pt x="2421107" y="0"/>
                  </a:lnTo>
                  <a:lnTo>
                    <a:pt x="2421107"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21107"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262804" y="-2064725"/>
            <a:ext cx="3971965" cy="4097783"/>
            <a:chOff x="0" y="0"/>
            <a:chExt cx="787844" cy="812800"/>
          </a:xfrm>
        </p:grpSpPr>
        <p:sp>
          <p:nvSpPr>
            <p:cNvPr id="7" name="Freeform 7"/>
            <p:cNvSpPr/>
            <p:nvPr/>
          </p:nvSpPr>
          <p:spPr>
            <a:xfrm>
              <a:off x="0" y="0"/>
              <a:ext cx="787844" cy="812800"/>
            </a:xfrm>
            <a:custGeom>
              <a:avLst/>
              <a:gdLst/>
              <a:ahLst/>
              <a:cxnLst/>
              <a:rect l="l" t="t" r="r" b="b"/>
              <a:pathLst>
                <a:path w="787844" h="812800">
                  <a:moveTo>
                    <a:pt x="393922" y="0"/>
                  </a:moveTo>
                  <a:cubicBezTo>
                    <a:pt x="176365" y="0"/>
                    <a:pt x="0" y="181951"/>
                    <a:pt x="0" y="406400"/>
                  </a:cubicBezTo>
                  <a:cubicBezTo>
                    <a:pt x="0" y="630849"/>
                    <a:pt x="176365" y="812800"/>
                    <a:pt x="393922" y="812800"/>
                  </a:cubicBezTo>
                  <a:cubicBezTo>
                    <a:pt x="611479" y="812800"/>
                    <a:pt x="787844" y="630849"/>
                    <a:pt x="787844" y="406400"/>
                  </a:cubicBezTo>
                  <a:cubicBezTo>
                    <a:pt x="787844" y="181951"/>
                    <a:pt x="611479" y="0"/>
                    <a:pt x="393922"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3860" y="47625"/>
              <a:ext cx="640123"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3" name="TextBox 13"/>
          <p:cNvSpPr txBox="1"/>
          <p:nvPr/>
        </p:nvSpPr>
        <p:spPr>
          <a:xfrm>
            <a:off x="1028700" y="5898624"/>
            <a:ext cx="10035175" cy="428625"/>
          </a:xfrm>
          <a:prstGeom prst="rect">
            <a:avLst/>
          </a:prstGeom>
        </p:spPr>
        <p:txBody>
          <a:bodyPr lIns="0" tIns="0" rIns="0" bIns="0" rtlCol="0" anchor="t">
            <a:spAutoFit/>
          </a:bodyPr>
          <a:lstStyle/>
          <a:p>
            <a:pPr algn="l">
              <a:lnSpc>
                <a:spcPts val="3000"/>
              </a:lnSpc>
            </a:pPr>
            <a:r>
              <a:rPr lang="en-US" sz="3000" dirty="0">
                <a:solidFill>
                  <a:srgbClr val="212121"/>
                </a:solidFill>
                <a:latin typeface="Poppins"/>
                <a:ea typeface="Poppins"/>
                <a:cs typeface="Poppins"/>
                <a:sym typeface="Poppins"/>
              </a:rPr>
              <a:t>KEY IDEA</a:t>
            </a:r>
          </a:p>
        </p:txBody>
      </p:sp>
      <p:sp>
        <p:nvSpPr>
          <p:cNvPr id="12" name="TextBox 12"/>
          <p:cNvSpPr txBox="1">
            <a:spLocks noGrp="1"/>
          </p:cNvSpPr>
          <p:nvPr>
            <p:ph type="title" idx="4294967295"/>
          </p:nvPr>
        </p:nvSpPr>
        <p:spPr>
          <a:xfrm>
            <a:off x="1028700" y="6393924"/>
            <a:ext cx="7945154" cy="19457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GENETIC INFO</a:t>
            </a:r>
          </a:p>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PRIVACY</a:t>
            </a:r>
          </a:p>
        </p:txBody>
      </p:sp>
      <p:sp>
        <p:nvSpPr>
          <p:cNvPr id="14" name="TextBox 14"/>
          <p:cNvSpPr txBox="1"/>
          <p:nvPr/>
        </p:nvSpPr>
        <p:spPr>
          <a:xfrm>
            <a:off x="10246271" y="5030808"/>
            <a:ext cx="7155739" cy="3730625"/>
          </a:xfrm>
          <a:prstGeom prst="rect">
            <a:avLst/>
          </a:prstGeom>
        </p:spPr>
        <p:txBody>
          <a:bodyPr lIns="0" tIns="0" rIns="0" bIns="0" rtlCol="0" anchor="t">
            <a:spAutoFit/>
          </a:bodyPr>
          <a:lstStyle/>
          <a:p>
            <a:pPr algn="l">
              <a:lnSpc>
                <a:spcPts val="4900"/>
              </a:lnSpc>
            </a:pPr>
            <a:r>
              <a:rPr lang="en-US" sz="3500" b="1">
                <a:solidFill>
                  <a:srgbClr val="212121"/>
                </a:solidFill>
                <a:latin typeface="Poppins Bold"/>
                <a:ea typeface="Poppins Bold"/>
                <a:cs typeface="Poppins Bold"/>
                <a:sym typeface="Poppins Bold"/>
              </a:rPr>
              <a:t>You share part of your DNA with your biological relatives. </a:t>
            </a:r>
            <a:r>
              <a:rPr lang="en-US" sz="3500">
                <a:solidFill>
                  <a:srgbClr val="212121"/>
                </a:solidFill>
                <a:latin typeface="Poppins"/>
                <a:ea typeface="Poppins"/>
                <a:cs typeface="Poppins"/>
                <a:sym typeface="Poppins"/>
              </a:rPr>
              <a:t>This means that analysis of your genes can give you information about their genes, and vice versa.</a:t>
            </a:r>
          </a:p>
        </p:txBody>
      </p:sp>
      <p:sp>
        <p:nvSpPr>
          <p:cNvPr id="15" name="Freeform 15">
            <a:extLst>
              <a:ext uri="{C183D7F6-B498-43B3-948B-1728B52AA6E4}">
                <adec:decorative xmlns:adec="http://schemas.microsoft.com/office/drawing/2017/decorative" val="1"/>
              </a:ext>
            </a:extLst>
          </p:cNvPr>
          <p:cNvSpPr/>
          <p:nvPr/>
        </p:nvSpPr>
        <p:spPr>
          <a:xfrm>
            <a:off x="12800372" y="1521653"/>
            <a:ext cx="2338245" cy="3017091"/>
          </a:xfrm>
          <a:custGeom>
            <a:avLst/>
            <a:gdLst/>
            <a:ahLst/>
            <a:cxnLst/>
            <a:rect l="l" t="t" r="r" b="b"/>
            <a:pathLst>
              <a:path w="2338245" h="3017091">
                <a:moveTo>
                  <a:pt x="0" y="0"/>
                </a:moveTo>
                <a:lnTo>
                  <a:pt x="2338245" y="0"/>
                </a:lnTo>
                <a:lnTo>
                  <a:pt x="2338245" y="3017091"/>
                </a:lnTo>
                <a:lnTo>
                  <a:pt x="0" y="301709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44000" y="-15833"/>
            <a:ext cx="9421814" cy="10302833"/>
            <a:chOff x="0" y="0"/>
            <a:chExt cx="2481466" cy="2713503"/>
          </a:xfrm>
        </p:grpSpPr>
        <p:sp>
          <p:nvSpPr>
            <p:cNvPr id="4" name="Freeform 4"/>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25" name="TextBox 25"/>
          <p:cNvSpPr txBox="1">
            <a:spLocks noGrp="1"/>
          </p:cNvSpPr>
          <p:nvPr>
            <p:ph type="title" idx="4294967295"/>
          </p:nvPr>
        </p:nvSpPr>
        <p:spPr>
          <a:xfrm>
            <a:off x="1028700" y="3126356"/>
            <a:ext cx="7107661"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FAMILIAL</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 SEARCHING</a:t>
            </a:r>
          </a:p>
        </p:txBody>
      </p:sp>
      <p:sp>
        <p:nvSpPr>
          <p:cNvPr id="26" name="TextBox 26"/>
          <p:cNvSpPr txBox="1"/>
          <p:nvPr/>
        </p:nvSpPr>
        <p:spPr>
          <a:xfrm>
            <a:off x="1028700" y="5379739"/>
            <a:ext cx="7339395" cy="187325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Suspects have been identified through ancestry testing databases.</a:t>
            </a:r>
          </a:p>
        </p:txBody>
      </p:sp>
      <p:grpSp>
        <p:nvGrpSpPr>
          <p:cNvPr id="27" name="Group 26" descr="1. A DNA double helix with an arrow pointing to a family tree.">
            <a:extLst>
              <a:ext uri="{FF2B5EF4-FFF2-40B4-BE49-F238E27FC236}">
                <a16:creationId xmlns:a16="http://schemas.microsoft.com/office/drawing/2014/main" id="{B6292CBE-0120-E233-02C0-00844F272FB2}"/>
              </a:ext>
            </a:extLst>
          </p:cNvPr>
          <p:cNvGrpSpPr/>
          <p:nvPr/>
        </p:nvGrpSpPr>
        <p:grpSpPr>
          <a:xfrm>
            <a:off x="8698336" y="1063032"/>
            <a:ext cx="7449174" cy="2324590"/>
            <a:chOff x="8698336" y="1063032"/>
            <a:chExt cx="7449174" cy="2324590"/>
          </a:xfrm>
        </p:grpSpPr>
        <p:grpSp>
          <p:nvGrpSpPr>
            <p:cNvPr id="12" name="Group 12">
              <a:extLst>
                <a:ext uri="{C183D7F6-B498-43B3-948B-1728B52AA6E4}">
                  <adec:decorative xmlns:adec="http://schemas.microsoft.com/office/drawing/2017/decorative" val="1"/>
                </a:ext>
              </a:extLst>
            </p:cNvPr>
            <p:cNvGrpSpPr/>
            <p:nvPr/>
          </p:nvGrpSpPr>
          <p:grpSpPr>
            <a:xfrm>
              <a:off x="11217350" y="1063032"/>
              <a:ext cx="4930160" cy="2324590"/>
              <a:chOff x="0" y="0"/>
              <a:chExt cx="6573546" cy="3099453"/>
            </a:xfrm>
          </p:grpSpPr>
          <p:sp>
            <p:nvSpPr>
              <p:cNvPr id="13" name="Freeform 13"/>
              <p:cNvSpPr/>
              <p:nvPr/>
            </p:nvSpPr>
            <p:spPr>
              <a:xfrm>
                <a:off x="3565316" y="45612"/>
                <a:ext cx="3008230" cy="3008230"/>
              </a:xfrm>
              <a:custGeom>
                <a:avLst/>
                <a:gdLst/>
                <a:ahLst/>
                <a:cxnLst/>
                <a:rect l="l" t="t" r="r" b="b"/>
                <a:pathLst>
                  <a:path w="3008230" h="3008230">
                    <a:moveTo>
                      <a:pt x="0" y="0"/>
                    </a:moveTo>
                    <a:lnTo>
                      <a:pt x="3008230" y="0"/>
                    </a:lnTo>
                    <a:lnTo>
                      <a:pt x="3008230" y="3008230"/>
                    </a:lnTo>
                    <a:lnTo>
                      <a:pt x="0" y="30082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Freeform 14"/>
              <p:cNvSpPr/>
              <p:nvPr/>
            </p:nvSpPr>
            <p:spPr>
              <a:xfrm>
                <a:off x="4154911" y="418979"/>
                <a:ext cx="1829039" cy="2233941"/>
              </a:xfrm>
              <a:custGeom>
                <a:avLst/>
                <a:gdLst/>
                <a:ahLst/>
                <a:cxnLst/>
                <a:rect l="l" t="t" r="r" b="b"/>
                <a:pathLst>
                  <a:path w="1829039" h="2233941">
                    <a:moveTo>
                      <a:pt x="0" y="0"/>
                    </a:moveTo>
                    <a:lnTo>
                      <a:pt x="1829040" y="0"/>
                    </a:lnTo>
                    <a:lnTo>
                      <a:pt x="1829040" y="2233941"/>
                    </a:lnTo>
                    <a:lnTo>
                      <a:pt x="0" y="223394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5" name="Freeform 15"/>
              <p:cNvSpPr/>
              <p:nvPr/>
            </p:nvSpPr>
            <p:spPr>
              <a:xfrm>
                <a:off x="0" y="0"/>
                <a:ext cx="1076356" cy="3099453"/>
              </a:xfrm>
              <a:custGeom>
                <a:avLst/>
                <a:gdLst/>
                <a:ahLst/>
                <a:cxnLst/>
                <a:rect l="l" t="t" r="r" b="b"/>
                <a:pathLst>
                  <a:path w="1076356" h="3099453">
                    <a:moveTo>
                      <a:pt x="0" y="0"/>
                    </a:moveTo>
                    <a:lnTo>
                      <a:pt x="1076356" y="0"/>
                    </a:lnTo>
                    <a:lnTo>
                      <a:pt x="1076356" y="3099453"/>
                    </a:lnTo>
                    <a:lnTo>
                      <a:pt x="0" y="309945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a:off x="1694406" y="923297"/>
                <a:ext cx="1252859" cy="1252859"/>
              </a:xfrm>
              <a:custGeom>
                <a:avLst/>
                <a:gdLst/>
                <a:ahLst/>
                <a:cxnLst/>
                <a:rect l="l" t="t" r="r" b="b"/>
                <a:pathLst>
                  <a:path w="1252859" h="1252859">
                    <a:moveTo>
                      <a:pt x="0" y="0"/>
                    </a:moveTo>
                    <a:lnTo>
                      <a:pt x="1252860" y="0"/>
                    </a:lnTo>
                    <a:lnTo>
                      <a:pt x="1252860" y="1252859"/>
                    </a:lnTo>
                    <a:lnTo>
                      <a:pt x="0" y="125285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22" name="Freeform 22">
              <a:extLst>
                <a:ext uri="{C183D7F6-B498-43B3-948B-1728B52AA6E4}">
                  <adec:decorative xmlns:adec="http://schemas.microsoft.com/office/drawing/2017/decorative" val="1"/>
                </a:ext>
              </a:extLst>
            </p:cNvPr>
            <p:cNvSpPr/>
            <p:nvPr/>
          </p:nvSpPr>
          <p:spPr>
            <a:xfrm>
              <a:off x="8698336" y="1390972"/>
              <a:ext cx="1668709" cy="1668709"/>
            </a:xfrm>
            <a:custGeom>
              <a:avLst/>
              <a:gdLst/>
              <a:ahLst/>
              <a:cxnLst/>
              <a:rect l="l" t="t" r="r" b="b"/>
              <a:pathLst>
                <a:path w="1668709" h="1668709">
                  <a:moveTo>
                    <a:pt x="0" y="0"/>
                  </a:moveTo>
                  <a:lnTo>
                    <a:pt x="1668709" y="0"/>
                  </a:lnTo>
                  <a:lnTo>
                    <a:pt x="1668709" y="1668709"/>
                  </a:lnTo>
                  <a:lnTo>
                    <a:pt x="0" y="166870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28" name="Group 27" descr="2. An icon of a person on a blue circle background connected by a dotted line to an icon of a person on an orange circle background.">
            <a:extLst>
              <a:ext uri="{FF2B5EF4-FFF2-40B4-BE49-F238E27FC236}">
                <a16:creationId xmlns:a16="http://schemas.microsoft.com/office/drawing/2014/main" id="{C3BA607B-E468-0058-9BA8-BF9BB58A7088}"/>
              </a:ext>
            </a:extLst>
          </p:cNvPr>
          <p:cNvGrpSpPr/>
          <p:nvPr/>
        </p:nvGrpSpPr>
        <p:grpSpPr>
          <a:xfrm>
            <a:off x="8698336" y="4304624"/>
            <a:ext cx="7274824" cy="1712836"/>
            <a:chOff x="8698336" y="4304624"/>
            <a:chExt cx="7274824" cy="1712836"/>
          </a:xfrm>
        </p:grpSpPr>
        <p:grpSp>
          <p:nvGrpSpPr>
            <p:cNvPr id="17" name="Group 17">
              <a:extLst>
                <a:ext uri="{C183D7F6-B498-43B3-948B-1728B52AA6E4}">
                  <adec:decorative xmlns:adec="http://schemas.microsoft.com/office/drawing/2017/decorative" val="1"/>
                </a:ext>
              </a:extLst>
            </p:cNvPr>
            <p:cNvGrpSpPr/>
            <p:nvPr/>
          </p:nvGrpSpPr>
          <p:grpSpPr>
            <a:xfrm>
              <a:off x="10927043" y="4304624"/>
              <a:ext cx="5046117" cy="1712836"/>
              <a:chOff x="0" y="0"/>
              <a:chExt cx="6728156" cy="2283781"/>
            </a:xfrm>
          </p:grpSpPr>
          <p:sp>
            <p:nvSpPr>
              <p:cNvPr id="18" name="Freeform 18"/>
              <p:cNvSpPr/>
              <p:nvPr/>
            </p:nvSpPr>
            <p:spPr>
              <a:xfrm>
                <a:off x="0" y="0"/>
                <a:ext cx="2232981" cy="2232981"/>
              </a:xfrm>
              <a:custGeom>
                <a:avLst/>
                <a:gdLst/>
                <a:ahLst/>
                <a:cxnLst/>
                <a:rect l="l" t="t" r="r" b="b"/>
                <a:pathLst>
                  <a:path w="2232981" h="2232981">
                    <a:moveTo>
                      <a:pt x="0" y="0"/>
                    </a:moveTo>
                    <a:lnTo>
                      <a:pt x="2232981" y="0"/>
                    </a:lnTo>
                    <a:lnTo>
                      <a:pt x="2232981" y="2232981"/>
                    </a:lnTo>
                    <a:lnTo>
                      <a:pt x="0" y="223298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9" name="Freeform 19"/>
              <p:cNvSpPr/>
              <p:nvPr/>
            </p:nvSpPr>
            <p:spPr>
              <a:xfrm>
                <a:off x="4495175" y="50800"/>
                <a:ext cx="2232981" cy="2232981"/>
              </a:xfrm>
              <a:custGeom>
                <a:avLst/>
                <a:gdLst/>
                <a:ahLst/>
                <a:cxnLst/>
                <a:rect l="l" t="t" r="r" b="b"/>
                <a:pathLst>
                  <a:path w="2232981" h="2232981">
                    <a:moveTo>
                      <a:pt x="0" y="0"/>
                    </a:moveTo>
                    <a:lnTo>
                      <a:pt x="2232981" y="0"/>
                    </a:lnTo>
                    <a:lnTo>
                      <a:pt x="2232981" y="2232981"/>
                    </a:lnTo>
                    <a:lnTo>
                      <a:pt x="0" y="223298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0" name="AutoShape 20"/>
              <p:cNvSpPr/>
              <p:nvPr/>
            </p:nvSpPr>
            <p:spPr>
              <a:xfrm>
                <a:off x="2232981" y="1167290"/>
                <a:ext cx="2305867" cy="0"/>
              </a:xfrm>
              <a:prstGeom prst="line">
                <a:avLst/>
              </a:prstGeom>
              <a:ln w="50800" cap="flat">
                <a:solidFill>
                  <a:srgbClr val="212121"/>
                </a:solidFill>
                <a:prstDash val="sysDash"/>
                <a:headEnd type="none" w="sm" len="sm"/>
                <a:tailEnd type="none" w="sm" len="sm"/>
              </a:ln>
            </p:spPr>
            <p:txBody>
              <a:bodyPr/>
              <a:lstStyle/>
              <a:p>
                <a:endParaRPr lang="en-US"/>
              </a:p>
            </p:txBody>
          </p:sp>
        </p:grpSp>
        <p:sp>
          <p:nvSpPr>
            <p:cNvPr id="23" name="Freeform 23">
              <a:extLst>
                <a:ext uri="{C183D7F6-B498-43B3-948B-1728B52AA6E4}">
                  <adec:decorative xmlns:adec="http://schemas.microsoft.com/office/drawing/2017/decorative" val="1"/>
                </a:ext>
              </a:extLst>
            </p:cNvPr>
            <p:cNvSpPr/>
            <p:nvPr/>
          </p:nvSpPr>
          <p:spPr>
            <a:xfrm>
              <a:off x="8698336" y="4304624"/>
              <a:ext cx="1703200" cy="1703200"/>
            </a:xfrm>
            <a:custGeom>
              <a:avLst/>
              <a:gdLst/>
              <a:ahLst/>
              <a:cxnLst/>
              <a:rect l="l" t="t" r="r" b="b"/>
              <a:pathLst>
                <a:path w="1703200" h="1703200">
                  <a:moveTo>
                    <a:pt x="0" y="0"/>
                  </a:moveTo>
                  <a:lnTo>
                    <a:pt x="1703200" y="0"/>
                  </a:lnTo>
                  <a:lnTo>
                    <a:pt x="1703200" y="1703201"/>
                  </a:lnTo>
                  <a:lnTo>
                    <a:pt x="0" y="1703201"/>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grpSp>
        <p:nvGrpSpPr>
          <p:cNvPr id="29" name="Group 28" descr="3. Handcuffs">
            <a:extLst>
              <a:ext uri="{FF2B5EF4-FFF2-40B4-BE49-F238E27FC236}">
                <a16:creationId xmlns:a16="http://schemas.microsoft.com/office/drawing/2014/main" id="{80472661-0D4B-2993-A392-560B458340BB}"/>
              </a:ext>
            </a:extLst>
          </p:cNvPr>
          <p:cNvGrpSpPr/>
          <p:nvPr/>
        </p:nvGrpSpPr>
        <p:grpSpPr>
          <a:xfrm>
            <a:off x="8663845" y="7021610"/>
            <a:ext cx="4748811" cy="2445222"/>
            <a:chOff x="8663845" y="7021610"/>
            <a:chExt cx="4748811" cy="2445222"/>
          </a:xfrm>
        </p:grpSpPr>
        <p:sp>
          <p:nvSpPr>
            <p:cNvPr id="21" name="Freeform 21">
              <a:extLst>
                <a:ext uri="{C183D7F6-B498-43B3-948B-1728B52AA6E4}">
                  <adec:decorative xmlns:adec="http://schemas.microsoft.com/office/drawing/2017/decorative" val="1"/>
                </a:ext>
              </a:extLst>
            </p:cNvPr>
            <p:cNvSpPr/>
            <p:nvPr/>
          </p:nvSpPr>
          <p:spPr>
            <a:xfrm>
              <a:off x="10927043" y="7021610"/>
              <a:ext cx="2485613" cy="2445222"/>
            </a:xfrm>
            <a:custGeom>
              <a:avLst/>
              <a:gdLst/>
              <a:ahLst/>
              <a:cxnLst/>
              <a:rect l="l" t="t" r="r" b="b"/>
              <a:pathLst>
                <a:path w="2485613" h="2445222">
                  <a:moveTo>
                    <a:pt x="0" y="0"/>
                  </a:moveTo>
                  <a:lnTo>
                    <a:pt x="2485613" y="0"/>
                  </a:lnTo>
                  <a:lnTo>
                    <a:pt x="2485613" y="2445222"/>
                  </a:lnTo>
                  <a:lnTo>
                    <a:pt x="0" y="244522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4" name="Freeform 24">
              <a:extLst>
                <a:ext uri="{C183D7F6-B498-43B3-948B-1728B52AA6E4}">
                  <adec:decorative xmlns:adec="http://schemas.microsoft.com/office/drawing/2017/decorative" val="1"/>
                </a:ext>
              </a:extLst>
            </p:cNvPr>
            <p:cNvSpPr/>
            <p:nvPr/>
          </p:nvSpPr>
          <p:spPr>
            <a:xfrm>
              <a:off x="8663845" y="7184089"/>
              <a:ext cx="1703200" cy="1703200"/>
            </a:xfrm>
            <a:custGeom>
              <a:avLst/>
              <a:gdLst/>
              <a:ahLst/>
              <a:cxnLst/>
              <a:rect l="l" t="t" r="r" b="b"/>
              <a:pathLst>
                <a:path w="1703200" h="1703200">
                  <a:moveTo>
                    <a:pt x="0" y="0"/>
                  </a:moveTo>
                  <a:lnTo>
                    <a:pt x="1703200" y="0"/>
                  </a:lnTo>
                  <a:lnTo>
                    <a:pt x="1703200" y="1703200"/>
                  </a:lnTo>
                  <a:lnTo>
                    <a:pt x="0" y="17032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993514" y="-15833"/>
            <a:ext cx="8572300" cy="10302833"/>
            <a:chOff x="0" y="0"/>
            <a:chExt cx="2257725" cy="2713503"/>
          </a:xfrm>
        </p:grpSpPr>
        <p:sp>
          <p:nvSpPr>
            <p:cNvPr id="4" name="Freeform 4"/>
            <p:cNvSpPr/>
            <p:nvPr/>
          </p:nvSpPr>
          <p:spPr>
            <a:xfrm>
              <a:off x="0" y="0"/>
              <a:ext cx="2257725" cy="2713503"/>
            </a:xfrm>
            <a:custGeom>
              <a:avLst/>
              <a:gdLst/>
              <a:ahLst/>
              <a:cxnLst/>
              <a:rect l="l" t="t" r="r" b="b"/>
              <a:pathLst>
                <a:path w="2257725" h="2713503">
                  <a:moveTo>
                    <a:pt x="0" y="0"/>
                  </a:moveTo>
                  <a:lnTo>
                    <a:pt x="2257725" y="0"/>
                  </a:lnTo>
                  <a:lnTo>
                    <a:pt x="2257725"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257725"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709427" y="-2448469"/>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2" name="TextBox 12"/>
          <p:cNvSpPr txBox="1">
            <a:spLocks noGrp="1"/>
          </p:cNvSpPr>
          <p:nvPr>
            <p:ph type="title" idx="4294967295"/>
          </p:nvPr>
        </p:nvSpPr>
        <p:spPr>
          <a:xfrm>
            <a:off x="1028700" y="2178197"/>
            <a:ext cx="8964814" cy="28594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REAL LIFE EXAMPLE: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THE GOLDEN STATE</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KILLER CASE</a:t>
            </a:r>
          </a:p>
        </p:txBody>
      </p:sp>
      <p:sp>
        <p:nvSpPr>
          <p:cNvPr id="13" name="TextBox 13"/>
          <p:cNvSpPr txBox="1"/>
          <p:nvPr/>
        </p:nvSpPr>
        <p:spPr>
          <a:xfrm>
            <a:off x="1028700" y="5327073"/>
            <a:ext cx="8269903" cy="3282950"/>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Officials identified Joseph DeAngelo by uploading his DNA to a genealogy database.</a:t>
            </a:r>
          </a:p>
          <a:p>
            <a:pPr algn="l">
              <a:lnSpc>
                <a:spcPts val="1399"/>
              </a:lnSpc>
            </a:pPr>
            <a:endParaRPr lang="en-US" sz="3500" dirty="0">
              <a:solidFill>
                <a:srgbClr val="212121"/>
              </a:solidFill>
              <a:latin typeface="Poppins"/>
              <a:ea typeface="Poppins"/>
              <a:cs typeface="Poppins"/>
              <a:sym typeface="Poppins"/>
            </a:endParaRPr>
          </a:p>
          <a:p>
            <a:pPr algn="l">
              <a:lnSpc>
                <a:spcPts val="4900"/>
              </a:lnSpc>
            </a:pPr>
            <a:r>
              <a:rPr lang="en-US" sz="3500" dirty="0">
                <a:solidFill>
                  <a:srgbClr val="212121"/>
                </a:solidFill>
                <a:latin typeface="Poppins"/>
                <a:ea typeface="Poppins"/>
                <a:cs typeface="Poppins"/>
                <a:sym typeface="Poppins"/>
              </a:rPr>
              <a:t>Their search helped them produce a DNA match.  </a:t>
            </a:r>
          </a:p>
        </p:txBody>
      </p:sp>
      <p:grpSp>
        <p:nvGrpSpPr>
          <p:cNvPr id="14" name="Group 14" descr="Joseph DeAngelo's mugshot">
            <a:extLst>
              <a:ext uri="{C183D7F6-B498-43B3-948B-1728B52AA6E4}">
                <adec:decorative xmlns:adec="http://schemas.microsoft.com/office/drawing/2017/decorative" val="0"/>
              </a:ext>
            </a:extLst>
          </p:cNvPr>
          <p:cNvGrpSpPr/>
          <p:nvPr/>
        </p:nvGrpSpPr>
        <p:grpSpPr>
          <a:xfrm>
            <a:off x="10571682" y="1066471"/>
            <a:ext cx="6687618" cy="8076524"/>
            <a:chOff x="0" y="0"/>
            <a:chExt cx="1153421" cy="1392967"/>
          </a:xfrm>
        </p:grpSpPr>
        <p:sp>
          <p:nvSpPr>
            <p:cNvPr id="15" name="Freeform 15" descr="Joseph DeAngelo's mugshot&#10;"/>
            <p:cNvSpPr/>
            <p:nvPr/>
          </p:nvSpPr>
          <p:spPr>
            <a:xfrm>
              <a:off x="0" y="0"/>
              <a:ext cx="1153421" cy="1392967"/>
            </a:xfrm>
            <a:custGeom>
              <a:avLst/>
              <a:gdLst/>
              <a:ahLst/>
              <a:cxnLst/>
              <a:rect l="l" t="t" r="r" b="b"/>
              <a:pathLst>
                <a:path w="1153421" h="1392967">
                  <a:moveTo>
                    <a:pt x="0" y="0"/>
                  </a:moveTo>
                  <a:lnTo>
                    <a:pt x="1153421" y="0"/>
                  </a:lnTo>
                  <a:lnTo>
                    <a:pt x="1153421" y="1392967"/>
                  </a:lnTo>
                  <a:lnTo>
                    <a:pt x="0" y="1392967"/>
                  </a:lnTo>
                  <a:close/>
                </a:path>
              </a:pathLst>
            </a:custGeom>
            <a:blipFill>
              <a:blip r:embed="rId5"/>
              <a:stretch>
                <a:fillRect t="-2214" b="-2214"/>
              </a:stretch>
            </a:blipFill>
          </p:spPr>
          <p:txBody>
            <a:bodyPr/>
            <a:lstStyle/>
            <a:p>
              <a:endParaRPr lang="en-US" dirty="0"/>
            </a:p>
          </p:txBody>
        </p:sp>
      </p:grpSp>
      <p:sp>
        <p:nvSpPr>
          <p:cNvPr id="16" name="Freeform 16">
            <a:extLst>
              <a:ext uri="{C183D7F6-B498-43B3-948B-1728B52AA6E4}">
                <adec:decorative xmlns:adec="http://schemas.microsoft.com/office/drawing/2017/decorative" val="1"/>
              </a:ext>
            </a:extLst>
          </p:cNvPr>
          <p:cNvSpPr/>
          <p:nvPr/>
        </p:nvSpPr>
        <p:spPr>
          <a:xfrm>
            <a:off x="10846948" y="1401417"/>
            <a:ext cx="6137085" cy="1284916"/>
          </a:xfrm>
          <a:custGeom>
            <a:avLst/>
            <a:gdLst/>
            <a:ahLst/>
            <a:cxnLst/>
            <a:rect l="l" t="t" r="r" b="b"/>
            <a:pathLst>
              <a:path w="6137085" h="1284916">
                <a:moveTo>
                  <a:pt x="0" y="0"/>
                </a:moveTo>
                <a:lnTo>
                  <a:pt x="6137086" y="0"/>
                </a:lnTo>
                <a:lnTo>
                  <a:pt x="6137086" y="1284915"/>
                </a:lnTo>
                <a:lnTo>
                  <a:pt x="0" y="1284915"/>
                </a:lnTo>
                <a:lnTo>
                  <a:pt x="0" y="0"/>
                </a:lnTo>
                <a:close/>
              </a:path>
            </a:pathLst>
          </a:custGeom>
          <a:blipFill>
            <a:blip r:embed="rId6"/>
            <a:stretch>
              <a:fillRect/>
            </a:stretch>
          </a:blipFill>
        </p:spPr>
        <p:txBody>
          <a:bodyPr/>
          <a:lstStyle/>
          <a:p>
            <a:endParaRPr lang="en-US"/>
          </a:p>
        </p:txBody>
      </p:sp>
      <p:sp>
        <p:nvSpPr>
          <p:cNvPr id="17" name="TextBox 17">
            <a:extLst>
              <a:ext uri="{C183D7F6-B498-43B3-948B-1728B52AA6E4}">
                <adec:decorative xmlns:adec="http://schemas.microsoft.com/office/drawing/2017/decorative" val="1"/>
              </a:ext>
            </a:extLst>
          </p:cNvPr>
          <p:cNvSpPr txBox="1"/>
          <p:nvPr/>
        </p:nvSpPr>
        <p:spPr>
          <a:xfrm>
            <a:off x="11713288" y="9245033"/>
            <a:ext cx="4404407" cy="238591"/>
          </a:xfrm>
          <a:prstGeom prst="rect">
            <a:avLst/>
          </a:prstGeom>
        </p:spPr>
        <p:txBody>
          <a:bodyPr lIns="0" tIns="0" rIns="0" bIns="0" rtlCol="0" anchor="t">
            <a:spAutoFit/>
          </a:bodyPr>
          <a:lstStyle/>
          <a:p>
            <a:pPr algn="ctr">
              <a:lnSpc>
                <a:spcPts val="1841"/>
              </a:lnSpc>
            </a:pPr>
            <a:r>
              <a:rPr lang="en-US" sz="1315">
                <a:solidFill>
                  <a:srgbClr val="212121"/>
                </a:solidFill>
                <a:latin typeface="Poppins"/>
                <a:ea typeface="Poppins"/>
                <a:cs typeface="Poppins"/>
                <a:sym typeface="Poppins"/>
              </a:rPr>
              <a:t>Photo via Sacramento county policy department</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869272">
            <a:off x="-2088346" y="-3997064"/>
            <a:ext cx="18281128" cy="1828112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a:spLocks noGrp="1"/>
          </p:cNvSpPr>
          <p:nvPr>
            <p:ph type="title" idx="4294967295"/>
          </p:nvPr>
        </p:nvSpPr>
        <p:spPr>
          <a:xfrm>
            <a:off x="2676382" y="2572526"/>
            <a:ext cx="12648780"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HERE’S WHAT</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WE’VE</a:t>
            </a: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 </a:t>
            </a: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LEARNED</a:t>
            </a:r>
          </a:p>
        </p:txBody>
      </p:sp>
      <p:grpSp>
        <p:nvGrpSpPr>
          <p:cNvPr id="6" name="Group 6">
            <a:extLst>
              <a:ext uri="{C183D7F6-B498-43B3-948B-1728B52AA6E4}">
                <adec:decorative xmlns:adec="http://schemas.microsoft.com/office/drawing/2017/decorative" val="1"/>
              </a:ext>
            </a:extLst>
          </p:cNvPr>
          <p:cNvGrpSpPr/>
          <p:nvPr/>
        </p:nvGrpSpPr>
        <p:grpSpPr>
          <a:xfrm rot="4672540">
            <a:off x="-526559" y="-410377"/>
            <a:ext cx="2415471" cy="24154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7735284">
            <a:off x="5879038" y="9681699"/>
            <a:ext cx="975105" cy="9751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2" name="TextBox 12"/>
          <p:cNvSpPr txBox="1"/>
          <p:nvPr/>
        </p:nvSpPr>
        <p:spPr>
          <a:xfrm>
            <a:off x="2678047" y="4679174"/>
            <a:ext cx="12647114" cy="3101975"/>
          </a:xfrm>
          <a:prstGeom prst="rect">
            <a:avLst/>
          </a:prstGeom>
        </p:spPr>
        <p:txBody>
          <a:bodyPr lIns="0" tIns="0" rIns="0" bIns="0" rtlCol="0" anchor="t">
            <a:spAutoFit/>
          </a:bodyPr>
          <a:lstStyle/>
          <a:p>
            <a:pPr algn="l">
              <a:lnSpc>
                <a:spcPts val="4899"/>
              </a:lnSpc>
            </a:pPr>
            <a:r>
              <a:rPr lang="en-US" sz="3499" dirty="0">
                <a:solidFill>
                  <a:srgbClr val="212121"/>
                </a:solidFill>
                <a:latin typeface="Poppins"/>
                <a:ea typeface="Poppins"/>
                <a:cs typeface="Poppins"/>
                <a:sym typeface="Poppins"/>
              </a:rPr>
              <a:t>Whether seeking answers to medical questions, tracing family history and ancestry, or addressing larger community-level issues like privacy of genetic information, personal genetics plays an ever-increasing role in our daily lives. </a:t>
            </a:r>
          </a:p>
        </p:txBody>
      </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a:off x="16599449" y="0"/>
            <a:ext cx="1688551" cy="10287000"/>
            <a:chOff x="0" y="0"/>
            <a:chExt cx="444721" cy="2709333"/>
          </a:xfrm>
        </p:grpSpPr>
        <p:sp>
          <p:nvSpPr>
            <p:cNvPr id="15" name="Freeform 15"/>
            <p:cNvSpPr/>
            <p:nvPr/>
          </p:nvSpPr>
          <p:spPr>
            <a:xfrm>
              <a:off x="0" y="0"/>
              <a:ext cx="444721" cy="2709333"/>
            </a:xfrm>
            <a:custGeom>
              <a:avLst/>
              <a:gdLst/>
              <a:ahLst/>
              <a:cxnLst/>
              <a:rect l="l" t="t" r="r" b="b"/>
              <a:pathLst>
                <a:path w="444721" h="2709333">
                  <a:moveTo>
                    <a:pt x="0" y="0"/>
                  </a:moveTo>
                  <a:lnTo>
                    <a:pt x="444721" y="0"/>
                  </a:lnTo>
                  <a:lnTo>
                    <a:pt x="444721" y="2709333"/>
                  </a:lnTo>
                  <a:lnTo>
                    <a:pt x="0" y="2709333"/>
                  </a:lnTo>
                  <a:close/>
                </a:path>
              </a:pathLst>
            </a:custGeom>
            <a:solidFill>
              <a:srgbClr val="C6EAFA"/>
            </a:solidFill>
          </p:spPr>
          <p:txBody>
            <a:bodyPr/>
            <a:lstStyle/>
            <a:p>
              <a:endParaRPr lang="en-US"/>
            </a:p>
          </p:txBody>
        </p:sp>
        <p:sp>
          <p:nvSpPr>
            <p:cNvPr id="16" name="TextBox 16"/>
            <p:cNvSpPr txBox="1"/>
            <p:nvPr/>
          </p:nvSpPr>
          <p:spPr>
            <a:xfrm>
              <a:off x="0" y="-28575"/>
              <a:ext cx="444721" cy="2737908"/>
            </a:xfrm>
            <a:prstGeom prst="rect">
              <a:avLst/>
            </a:prstGeom>
          </p:spPr>
          <p:txBody>
            <a:bodyPr lIns="42726" tIns="42726" rIns="42726" bIns="42726" rtlCol="0" anchor="ctr"/>
            <a:lstStyle/>
            <a:p>
              <a:pPr algn="ctr">
                <a:lnSpc>
                  <a:spcPts val="2237"/>
                </a:lnSpc>
              </a:pP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a:spLocks noGrp="1"/>
          </p:cNvSpPr>
          <p:nvPr>
            <p:ph type="title" idx="4294967295"/>
          </p:nvPr>
        </p:nvSpPr>
        <p:spPr>
          <a:xfrm>
            <a:off x="2024902" y="4204335"/>
            <a:ext cx="7087546"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FOUR CORNERS</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ACTIVITY</a:t>
            </a:r>
          </a:p>
        </p:txBody>
      </p:sp>
      <p:grpSp>
        <p:nvGrpSpPr>
          <p:cNvPr id="5" name="Group 5">
            <a:extLst>
              <a:ext uri="{C183D7F6-B498-43B3-948B-1728B52AA6E4}">
                <adec:decorative xmlns:adec="http://schemas.microsoft.com/office/drawing/2017/decorative" val="1"/>
              </a:ext>
            </a:extLst>
          </p:cNvPr>
          <p:cNvGrpSpPr/>
          <p:nvPr/>
        </p:nvGrpSpPr>
        <p:grpSpPr>
          <a:xfrm>
            <a:off x="10057043" y="2417525"/>
            <a:ext cx="5462803" cy="5451950"/>
            <a:chOff x="0" y="0"/>
            <a:chExt cx="7283738" cy="7269266"/>
          </a:xfrm>
        </p:grpSpPr>
        <p:grpSp>
          <p:nvGrpSpPr>
            <p:cNvPr id="6" name="Group 6"/>
            <p:cNvGrpSpPr/>
            <p:nvPr/>
          </p:nvGrpSpPr>
          <p:grpSpPr>
            <a:xfrm>
              <a:off x="0" y="0"/>
              <a:ext cx="3546393" cy="354639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3737345" y="0"/>
              <a:ext cx="3546393" cy="354639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3722873"/>
              <a:ext cx="3546393" cy="354639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3737345" y="3722873"/>
              <a:ext cx="3546393" cy="354639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1851953" y="1805339"/>
              <a:ext cx="3658589" cy="365858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869272">
            <a:off x="-2088346" y="-3997064"/>
            <a:ext cx="18281128" cy="1828112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a:spLocks noGrp="1"/>
          </p:cNvSpPr>
          <p:nvPr>
            <p:ph type="title" idx="4294967295"/>
          </p:nvPr>
        </p:nvSpPr>
        <p:spPr>
          <a:xfrm>
            <a:off x="2676382" y="3687233"/>
            <a:ext cx="12648780"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PERSONAL GENETICS</a:t>
            </a:r>
          </a:p>
        </p:txBody>
      </p:sp>
      <p:grpSp>
        <p:nvGrpSpPr>
          <p:cNvPr id="6" name="Group 6">
            <a:extLst>
              <a:ext uri="{C183D7F6-B498-43B3-948B-1728B52AA6E4}">
                <adec:decorative xmlns:adec="http://schemas.microsoft.com/office/drawing/2017/decorative" val="1"/>
              </a:ext>
            </a:extLst>
          </p:cNvPr>
          <p:cNvGrpSpPr/>
          <p:nvPr/>
        </p:nvGrpSpPr>
        <p:grpSpPr>
          <a:xfrm rot="4672540">
            <a:off x="-526559" y="-410377"/>
            <a:ext cx="2415471" cy="24154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7735284">
            <a:off x="5879038" y="9681699"/>
            <a:ext cx="975105" cy="9751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2" name="TextBox 12"/>
          <p:cNvSpPr txBox="1"/>
          <p:nvPr/>
        </p:nvSpPr>
        <p:spPr>
          <a:xfrm>
            <a:off x="2678047" y="4737216"/>
            <a:ext cx="12647114" cy="1244600"/>
          </a:xfrm>
          <a:prstGeom prst="rect">
            <a:avLst/>
          </a:prstGeom>
        </p:spPr>
        <p:txBody>
          <a:bodyPr lIns="0" tIns="0" rIns="0" bIns="0" rtlCol="0" anchor="t">
            <a:spAutoFit/>
          </a:bodyPr>
          <a:lstStyle/>
          <a:p>
            <a:pPr algn="l">
              <a:lnSpc>
                <a:spcPts val="4899"/>
              </a:lnSpc>
            </a:pPr>
            <a:r>
              <a:rPr lang="en-US" sz="3499">
                <a:solidFill>
                  <a:srgbClr val="212121"/>
                </a:solidFill>
                <a:latin typeface="Poppins"/>
                <a:ea typeface="Poppins"/>
                <a:cs typeface="Poppins"/>
                <a:sym typeface="Poppins"/>
              </a:rPr>
              <a:t>is an exploration of how genetics impacts people, families, and communities.</a:t>
            </a:r>
          </a:p>
        </p:txBody>
      </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a:off x="16599449" y="0"/>
            <a:ext cx="1688551" cy="10287000"/>
            <a:chOff x="0" y="0"/>
            <a:chExt cx="444721" cy="2709333"/>
          </a:xfrm>
        </p:grpSpPr>
        <p:sp>
          <p:nvSpPr>
            <p:cNvPr id="15" name="Freeform 15"/>
            <p:cNvSpPr/>
            <p:nvPr/>
          </p:nvSpPr>
          <p:spPr>
            <a:xfrm>
              <a:off x="0" y="0"/>
              <a:ext cx="444721" cy="2709333"/>
            </a:xfrm>
            <a:custGeom>
              <a:avLst/>
              <a:gdLst/>
              <a:ahLst/>
              <a:cxnLst/>
              <a:rect l="l" t="t" r="r" b="b"/>
              <a:pathLst>
                <a:path w="444721" h="2709333">
                  <a:moveTo>
                    <a:pt x="0" y="0"/>
                  </a:moveTo>
                  <a:lnTo>
                    <a:pt x="444721" y="0"/>
                  </a:lnTo>
                  <a:lnTo>
                    <a:pt x="444721" y="2709333"/>
                  </a:lnTo>
                  <a:lnTo>
                    <a:pt x="0" y="2709333"/>
                  </a:lnTo>
                  <a:close/>
                </a:path>
              </a:pathLst>
            </a:custGeom>
            <a:solidFill>
              <a:srgbClr val="C6EAFA"/>
            </a:solidFill>
          </p:spPr>
          <p:txBody>
            <a:bodyPr/>
            <a:lstStyle/>
            <a:p>
              <a:endParaRPr lang="en-US"/>
            </a:p>
          </p:txBody>
        </p:sp>
        <p:sp>
          <p:nvSpPr>
            <p:cNvPr id="16" name="TextBox 16"/>
            <p:cNvSpPr txBox="1"/>
            <p:nvPr/>
          </p:nvSpPr>
          <p:spPr>
            <a:xfrm>
              <a:off x="0" y="-28575"/>
              <a:ext cx="444721" cy="2737908"/>
            </a:xfrm>
            <a:prstGeom prst="rect">
              <a:avLst/>
            </a:prstGeom>
          </p:spPr>
          <p:txBody>
            <a:bodyPr lIns="42726" tIns="42726" rIns="42726" bIns="42726" rtlCol="0" anchor="ctr"/>
            <a:lstStyle/>
            <a:p>
              <a:pPr algn="ctr">
                <a:lnSpc>
                  <a:spcPts val="2237"/>
                </a:lnSpc>
              </a:pPr>
              <a:endParaRP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3"/>
          <p:cNvSpPr txBox="1"/>
          <p:nvPr/>
        </p:nvSpPr>
        <p:spPr>
          <a:xfrm>
            <a:off x="1867061" y="3038158"/>
            <a:ext cx="14553877" cy="4968875"/>
          </a:xfrm>
          <a:prstGeom prst="rect">
            <a:avLst/>
          </a:prstGeom>
        </p:spPr>
        <p:txBody>
          <a:bodyPr lIns="0" tIns="0" rIns="0" bIns="0" rtlCol="0" anchor="t">
            <a:spAutoFit/>
          </a:bodyPr>
          <a:lstStyle/>
          <a:p>
            <a:pPr algn="l">
              <a:lnSpc>
                <a:spcPts val="4900"/>
              </a:lnSpc>
            </a:pPr>
            <a:r>
              <a:rPr lang="en-US" sz="3500" b="1" dirty="0">
                <a:solidFill>
                  <a:srgbClr val="212121"/>
                </a:solidFill>
                <a:latin typeface="Poppins Bold"/>
                <a:ea typeface="Poppins Bold"/>
                <a:cs typeface="Poppins Bold"/>
                <a:sym typeface="Poppins Bold"/>
              </a:rPr>
              <a:t>You will read a statement about genetics and society. </a:t>
            </a:r>
            <a:r>
              <a:rPr lang="en-US" sz="3500" dirty="0">
                <a:solidFill>
                  <a:srgbClr val="212121"/>
                </a:solidFill>
                <a:latin typeface="Poppins"/>
                <a:ea typeface="Poppins"/>
                <a:cs typeface="Poppins"/>
                <a:sym typeface="Poppins"/>
              </a:rPr>
              <a:t>Then, you will be invited to share your opinion on the statement. Do you...</a:t>
            </a:r>
          </a:p>
          <a:p>
            <a:pPr algn="l">
              <a:lnSpc>
                <a:spcPts val="4900"/>
              </a:lnSpc>
            </a:pPr>
            <a:r>
              <a:rPr lang="en-US" sz="3500" dirty="0">
                <a:solidFill>
                  <a:srgbClr val="212121"/>
                </a:solidFill>
                <a:latin typeface="Poppins"/>
                <a:ea typeface="Poppins"/>
                <a:cs typeface="Poppins"/>
                <a:sym typeface="Poppins"/>
              </a:rPr>
              <a:t> </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Strongly agree?</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Agree?</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Strongly disagree?</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Disagree?</a:t>
            </a:r>
          </a:p>
          <a:p>
            <a:pPr marL="755651" lvl="1" indent="-377825" algn="l">
              <a:lnSpc>
                <a:spcPts val="4900"/>
              </a:lnSpc>
              <a:buFont typeface="Arial"/>
              <a:buChar char="•"/>
            </a:pPr>
            <a:r>
              <a:rPr lang="en-US" sz="3500" dirty="0">
                <a:solidFill>
                  <a:srgbClr val="212121"/>
                </a:solidFill>
                <a:latin typeface="Poppins"/>
                <a:ea typeface="Poppins"/>
                <a:cs typeface="Poppins"/>
                <a:sym typeface="Poppins"/>
              </a:rPr>
              <a:t>Feel unsure or neutral?</a:t>
            </a:r>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1" name="Title 20">
            <a:extLst>
              <a:ext uri="{FF2B5EF4-FFF2-40B4-BE49-F238E27FC236}">
                <a16:creationId xmlns:a16="http://schemas.microsoft.com/office/drawing/2014/main" id="{E421E939-0E84-5205-ABD0-C03B3AFB2587}"/>
              </a:ext>
              <a:ext uri="{C183D7F6-B498-43B3-948B-1728B52AA6E4}">
                <adec:decorative xmlns:adec="http://schemas.microsoft.com/office/drawing/2017/decorative" val="1"/>
              </a:ext>
            </a:extLst>
          </p:cNvPr>
          <p:cNvSpPr>
            <a:spLocks noGrp="1"/>
          </p:cNvSpPr>
          <p:nvPr>
            <p:ph type="title" idx="4294967295"/>
          </p:nvPr>
        </p:nvSpPr>
        <p:spPr>
          <a:xfrm>
            <a:off x="457200" y="-1143000"/>
            <a:ext cx="8229600" cy="1143000"/>
          </a:xfrm>
        </p:spPr>
        <p:txBody>
          <a:bodyPr vert="horz" lIns="91440" tIns="45720" rIns="91440" bIns="45720" rtlCol="0" anchor="b">
            <a:normAutofit/>
          </a:bodyPr>
          <a:lstStyle/>
          <a:p>
            <a:r>
              <a:rPr lang="en-US" dirty="0"/>
              <a:t>Four Corners Activity Instructions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dirty="0">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People should have the right to learn whatever they want about their DNA because it is their own body.</a:t>
            </a:r>
          </a:p>
        </p:txBody>
      </p:sp>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I want to find out my likelihood of developing a disease </a:t>
            </a:r>
            <a:r>
              <a:rPr kumimoji="0" lang="en-US" sz="4999" b="0" i="1" u="none" strike="noStrike" kern="1200" cap="none" spc="0" normalizeH="0" baseline="0" noProof="0" dirty="0">
                <a:ln>
                  <a:noFill/>
                </a:ln>
                <a:solidFill>
                  <a:srgbClr val="212121"/>
                </a:solidFill>
                <a:effectLst/>
                <a:uLnTx/>
                <a:uFillTx/>
                <a:latin typeface="Poppins Italics"/>
                <a:ea typeface="Poppins Italics"/>
                <a:cs typeface="Poppins Italics"/>
                <a:sym typeface="Poppins Italics"/>
              </a:rPr>
              <a:t>only</a:t>
            </a: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 if there are ways to prevent or treat it.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354965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Parents undergoing </a:t>
            </a:r>
            <a:r>
              <a:rPr kumimoji="0" lang="en-US" sz="4999" b="0" i="1" u="none" strike="noStrike" kern="1200" cap="none" spc="0" normalizeH="0" baseline="0" noProof="0" dirty="0">
                <a:ln>
                  <a:noFill/>
                </a:ln>
                <a:solidFill>
                  <a:srgbClr val="212121"/>
                </a:solidFill>
                <a:effectLst/>
                <a:uLnTx/>
                <a:uFillTx/>
                <a:latin typeface="Poppins Italics"/>
                <a:ea typeface="Poppins Italics"/>
                <a:cs typeface="Poppins Italics"/>
                <a:sym typeface="Poppins Italics"/>
              </a:rPr>
              <a:t>in vitro</a:t>
            </a: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 fertilization should have the option to screen embryos for genetic variants likely to cause a life-limiting health condition.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Parents should be able to choose a child’s traits, such as eye color and sex, for non-medical reasons.</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Employers should be allowed to use genetic information to make hiring or firing decisions about employees.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Parents should be able to find out whatever they would like to know about their child’s DNA before they turn 18.</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C6EAFA"/>
        </a:solidFill>
        <a:effectLst/>
      </p:bgPr>
    </p:bg>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a:extLst>
              <a:ext uri="{C183D7F6-B498-43B3-948B-1728B52AA6E4}">
                <adec:decorative xmlns:adec="http://schemas.microsoft.com/office/drawing/2017/decorative" val="1"/>
              </a:ext>
            </a:extLst>
          </p:cNvPr>
          <p:cNvGrpSpPr/>
          <p:nvPr/>
        </p:nvGrpSpPr>
        <p:grpSpPr>
          <a:xfrm>
            <a:off x="1028700" y="1028700"/>
            <a:ext cx="16443621" cy="1068614"/>
            <a:chOff x="0" y="0"/>
            <a:chExt cx="21924828" cy="1424818"/>
          </a:xfrm>
        </p:grpSpPr>
        <p:sp>
          <p:nvSpPr>
            <p:cNvPr id="5" name="TextBox 5"/>
            <p:cNvSpPr txBox="1"/>
            <p:nvPr/>
          </p:nvSpPr>
          <p:spPr>
            <a:xfrm>
              <a:off x="1654367" y="522967"/>
              <a:ext cx="20270462" cy="388408"/>
            </a:xfrm>
            <a:prstGeom prst="rect">
              <a:avLst/>
            </a:prstGeom>
          </p:spPr>
          <p:txBody>
            <a:bodyPr lIns="0" tIns="0" rIns="0" bIns="0" rtlCol="0" anchor="t">
              <a:spAutoFit/>
            </a:bodyPr>
            <a:lstStyle/>
            <a:p>
              <a:pPr algn="l">
                <a:lnSpc>
                  <a:spcPts val="2000"/>
                </a:lnSpc>
              </a:pPr>
              <a:r>
                <a:rPr lang="en-US" sz="2000" b="1">
                  <a:solidFill>
                    <a:srgbClr val="212121"/>
                  </a:solidFill>
                  <a:latin typeface="Poppins Bold"/>
                  <a:ea typeface="Poppins Bold"/>
                  <a:cs typeface="Poppins Bold"/>
                  <a:sym typeface="Poppins Bold"/>
                </a:rPr>
                <a:t>FOUR CORNERS </a:t>
              </a:r>
              <a:r>
                <a:rPr lang="en-US" sz="2000">
                  <a:solidFill>
                    <a:srgbClr val="212121"/>
                  </a:solidFill>
                  <a:latin typeface="Poppins"/>
                  <a:ea typeface="Poppins"/>
                  <a:cs typeface="Poppins"/>
                  <a:sym typeface="Poppins"/>
                </a:rPr>
                <a:t>ACTIVITY</a:t>
              </a:r>
            </a:p>
          </p:txBody>
        </p:sp>
        <p:grpSp>
          <p:nvGrpSpPr>
            <p:cNvPr id="6" name="Group 6"/>
            <p:cNvGrpSpPr/>
            <p:nvPr/>
          </p:nvGrpSpPr>
          <p:grpSpPr>
            <a:xfrm>
              <a:off x="0" y="0"/>
              <a:ext cx="695113" cy="695113"/>
              <a:chOff x="0" y="0"/>
              <a:chExt cx="812800" cy="812800"/>
            </a:xfrm>
          </p:grpSpPr>
          <p:sp>
            <p:nvSpPr>
              <p:cNvPr id="7" name="Freeform 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DB441"/>
              </a:solidFill>
            </p:spPr>
            <p:txBody>
              <a:bodyPr/>
              <a:lstStyle/>
              <a:p>
                <a:endParaRPr lang="en-US"/>
              </a:p>
            </p:txBody>
          </p:sp>
          <p:sp>
            <p:nvSpPr>
              <p:cNvPr id="8" name="TextBox 8"/>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9" name="Group 9"/>
            <p:cNvGrpSpPr/>
            <p:nvPr/>
          </p:nvGrpSpPr>
          <p:grpSpPr>
            <a:xfrm>
              <a:off x="732541" y="0"/>
              <a:ext cx="695113" cy="695113"/>
              <a:chOff x="0" y="0"/>
              <a:chExt cx="812800" cy="812800"/>
            </a:xfrm>
          </p:grpSpPr>
          <p:sp>
            <p:nvSpPr>
              <p:cNvPr id="10" name="Freeform 10"/>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72C2AA"/>
              </a:solidFill>
            </p:spPr>
            <p:txBody>
              <a:bodyPr/>
              <a:lstStyle/>
              <a:p>
                <a:endParaRPr lang="en-US"/>
              </a:p>
            </p:txBody>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2" name="Group 12"/>
            <p:cNvGrpSpPr/>
            <p:nvPr/>
          </p:nvGrpSpPr>
          <p:grpSpPr>
            <a:xfrm>
              <a:off x="0" y="729705"/>
              <a:ext cx="695113" cy="695113"/>
              <a:chOff x="0" y="0"/>
              <a:chExt cx="812800" cy="812800"/>
            </a:xfrm>
          </p:grpSpPr>
          <p:sp>
            <p:nvSpPr>
              <p:cNvPr id="13" name="Freeform 13"/>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F46036"/>
              </a:solidFill>
            </p:spPr>
            <p:txBody>
              <a:bodyPr/>
              <a:lstStyle/>
              <a:p>
                <a:endParaRPr lang="en-US"/>
              </a:p>
            </p:txBody>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5" name="Group 15"/>
            <p:cNvGrpSpPr/>
            <p:nvPr/>
          </p:nvGrpSpPr>
          <p:grpSpPr>
            <a:xfrm>
              <a:off x="732541" y="729705"/>
              <a:ext cx="695113" cy="695113"/>
              <a:chOff x="0" y="0"/>
              <a:chExt cx="812800" cy="812800"/>
            </a:xfrm>
          </p:grpSpPr>
          <p:sp>
            <p:nvSpPr>
              <p:cNvPr id="16" name="Freeform 16"/>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54A91"/>
              </a:solidFill>
            </p:spPr>
            <p:txBody>
              <a:bodyPr/>
              <a:lstStyle/>
              <a:p>
                <a:endParaRPr lang="en-US"/>
              </a:p>
            </p:txBody>
          </p:sp>
          <p:sp>
            <p:nvSpPr>
              <p:cNvPr id="17" name="TextBox 17"/>
              <p:cNvSpPr txBox="1"/>
              <p:nvPr/>
            </p:nvSpPr>
            <p:spPr>
              <a:xfrm>
                <a:off x="0" y="-38100"/>
                <a:ext cx="812800" cy="850900"/>
              </a:xfrm>
              <a:prstGeom prst="rect">
                <a:avLst/>
              </a:prstGeom>
            </p:spPr>
            <p:txBody>
              <a:bodyPr lIns="50800" tIns="50800" rIns="50800" bIns="50800" rtlCol="0" anchor="ctr"/>
              <a:lstStyle/>
              <a:p>
                <a:pPr algn="ctr">
                  <a:lnSpc>
                    <a:spcPts val="2456"/>
                  </a:lnSpc>
                </a:pPr>
                <a:endParaRPr/>
              </a:p>
            </p:txBody>
          </p:sp>
        </p:grpSp>
        <p:grpSp>
          <p:nvGrpSpPr>
            <p:cNvPr id="18" name="Group 18"/>
            <p:cNvGrpSpPr/>
            <p:nvPr/>
          </p:nvGrpSpPr>
          <p:grpSpPr>
            <a:xfrm>
              <a:off x="362993" y="353857"/>
              <a:ext cx="717104" cy="717104"/>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0" name="TextBox 20"/>
              <p:cNvSpPr txBox="1"/>
              <p:nvPr/>
            </p:nvSpPr>
            <p:spPr>
              <a:xfrm>
                <a:off x="76200" y="38100"/>
                <a:ext cx="660400" cy="698500"/>
              </a:xfrm>
              <a:prstGeom prst="rect">
                <a:avLst/>
              </a:prstGeom>
            </p:spPr>
            <p:txBody>
              <a:bodyPr lIns="50800" tIns="50800" rIns="50800" bIns="50800" rtlCol="0" anchor="ctr"/>
              <a:lstStyle/>
              <a:p>
                <a:pPr algn="ctr">
                  <a:lnSpc>
                    <a:spcPts val="2456"/>
                  </a:lnSpc>
                </a:pPr>
                <a:endParaRPr/>
              </a:p>
            </p:txBody>
          </p:sp>
        </p:grpSp>
      </p:grpSp>
      <p:sp>
        <p:nvSpPr>
          <p:cNvPr id="22" name="TextBox 22"/>
          <p:cNvSpPr txBox="1"/>
          <p:nvPr/>
        </p:nvSpPr>
        <p:spPr>
          <a:xfrm>
            <a:off x="1518545" y="3441399"/>
            <a:ext cx="7087546" cy="1030605"/>
          </a:xfrm>
          <a:prstGeom prst="rect">
            <a:avLst/>
          </a:prstGeom>
        </p:spPr>
        <p:txBody>
          <a:bodyPr lIns="0" tIns="0" rIns="0" bIns="0" rtlCol="0" anchor="t">
            <a:spAutoFit/>
          </a:bodyPr>
          <a:lstStyle/>
          <a:p>
            <a:pPr algn="l">
              <a:lnSpc>
                <a:spcPts val="7200"/>
              </a:lnSpc>
            </a:pPr>
            <a:r>
              <a:rPr lang="en-US" sz="7200" b="1">
                <a:solidFill>
                  <a:srgbClr val="212121"/>
                </a:solidFill>
                <a:latin typeface="Poppins Bold"/>
                <a:ea typeface="Poppins Bold"/>
                <a:cs typeface="Poppins Bold"/>
                <a:sym typeface="Poppins Bold"/>
              </a:rPr>
              <a:t>STATEMENT</a:t>
            </a:r>
          </a:p>
        </p:txBody>
      </p:sp>
      <p:sp>
        <p:nvSpPr>
          <p:cNvPr id="21" name="TextBox 21"/>
          <p:cNvSpPr txBox="1">
            <a:spLocks noGrp="1"/>
          </p:cNvSpPr>
          <p:nvPr>
            <p:ph type="title" idx="4294967295"/>
          </p:nvPr>
        </p:nvSpPr>
        <p:spPr>
          <a:xfrm>
            <a:off x="1518545" y="4629914"/>
            <a:ext cx="14484090" cy="2663826"/>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6999"/>
              </a:lnSpc>
              <a:spcBef>
                <a:spcPts val="0"/>
              </a:spcBef>
              <a:spcAft>
                <a:spcPts val="0"/>
              </a:spcAft>
              <a:buClrTx/>
              <a:buSzTx/>
              <a:buFontTx/>
              <a:buNone/>
              <a:tabLst/>
              <a:defRPr/>
            </a:pPr>
            <a:r>
              <a:rPr kumimoji="0" lang="en-US" sz="4999" b="0" i="0" u="none" strike="noStrike" kern="1200" cap="none" spc="0" normalizeH="0" baseline="0" noProof="0" dirty="0">
                <a:ln>
                  <a:noFill/>
                </a:ln>
                <a:solidFill>
                  <a:srgbClr val="212121"/>
                </a:solidFill>
                <a:effectLst/>
                <a:uLnTx/>
                <a:uFillTx/>
                <a:latin typeface="Poppins"/>
                <a:ea typeface="Poppins"/>
                <a:cs typeface="Poppins"/>
                <a:sym typeface="Poppins"/>
              </a:rPr>
              <a:t>I would want to know if someone I was dating had a strong genetic predisposition to a life-limiting health condition.</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3869272">
            <a:off x="-2088346" y="-3997064"/>
            <a:ext cx="18281128" cy="1828112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57150"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4" name="TextBox 4"/>
            <p:cNvSpPr txBox="1"/>
            <p:nvPr/>
          </p:nvSpPr>
          <p:spPr>
            <a:xfrm>
              <a:off x="76200" y="19050"/>
              <a:ext cx="660400" cy="717550"/>
            </a:xfrm>
            <a:prstGeom prst="rect">
              <a:avLst/>
            </a:prstGeom>
          </p:spPr>
          <p:txBody>
            <a:bodyPr lIns="67733" tIns="67733" rIns="67733" bIns="67733" rtlCol="0" anchor="ctr"/>
            <a:lstStyle/>
            <a:p>
              <a:pPr algn="ctr">
                <a:lnSpc>
                  <a:spcPts val="3546"/>
                </a:lnSpc>
              </a:pPr>
              <a:endParaRPr/>
            </a:p>
          </p:txBody>
        </p:sp>
      </p:grpSp>
      <p:sp>
        <p:nvSpPr>
          <p:cNvPr id="5" name="TextBox 5"/>
          <p:cNvSpPr txBox="1">
            <a:spLocks noGrp="1"/>
          </p:cNvSpPr>
          <p:nvPr>
            <p:ph type="title" idx="4294967295"/>
          </p:nvPr>
        </p:nvSpPr>
        <p:spPr>
          <a:xfrm>
            <a:off x="2676382" y="2572526"/>
            <a:ext cx="12648780"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TIME FOR</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REFLECTION</a:t>
            </a:r>
          </a:p>
        </p:txBody>
      </p:sp>
      <p:grpSp>
        <p:nvGrpSpPr>
          <p:cNvPr id="6" name="Group 6">
            <a:extLst>
              <a:ext uri="{C183D7F6-B498-43B3-948B-1728B52AA6E4}">
                <adec:decorative xmlns:adec="http://schemas.microsoft.com/office/drawing/2017/decorative" val="1"/>
              </a:ext>
            </a:extLst>
          </p:cNvPr>
          <p:cNvGrpSpPr/>
          <p:nvPr/>
        </p:nvGrpSpPr>
        <p:grpSpPr>
          <a:xfrm rot="4672540">
            <a:off x="-526559" y="-410377"/>
            <a:ext cx="2415471" cy="2415471"/>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7735284">
            <a:off x="5879038" y="9681699"/>
            <a:ext cx="975105" cy="97510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sp>
        <p:nvSpPr>
          <p:cNvPr id="12" name="TextBox 12"/>
          <p:cNvSpPr txBox="1"/>
          <p:nvPr/>
        </p:nvSpPr>
        <p:spPr>
          <a:xfrm>
            <a:off x="2678047" y="4679174"/>
            <a:ext cx="12647114" cy="3721100"/>
          </a:xfrm>
          <a:prstGeom prst="rect">
            <a:avLst/>
          </a:prstGeom>
        </p:spPr>
        <p:txBody>
          <a:bodyPr lIns="0" tIns="0" rIns="0" bIns="0" rtlCol="0" anchor="t">
            <a:spAutoFit/>
          </a:bodyPr>
          <a:lstStyle/>
          <a:p>
            <a:pPr algn="l">
              <a:lnSpc>
                <a:spcPts val="4899"/>
              </a:lnSpc>
            </a:pPr>
            <a:r>
              <a:rPr lang="en-US" sz="3499" dirty="0">
                <a:solidFill>
                  <a:srgbClr val="212121"/>
                </a:solidFill>
                <a:latin typeface="Poppins"/>
                <a:ea typeface="Poppins"/>
                <a:cs typeface="Poppins"/>
                <a:sym typeface="Poppins"/>
              </a:rPr>
              <a:t>Consider how genetics is impacting your life now or might impact you in the future. </a:t>
            </a:r>
          </a:p>
          <a:p>
            <a:pPr marL="755647" lvl="1" indent="-377824" algn="l">
              <a:lnSpc>
                <a:spcPts val="4899"/>
              </a:lnSpc>
              <a:buFont typeface="Arial"/>
              <a:buChar char="•"/>
            </a:pPr>
            <a:r>
              <a:rPr lang="en-US" sz="3499" dirty="0">
                <a:solidFill>
                  <a:srgbClr val="212121"/>
                </a:solidFill>
                <a:latin typeface="Poppins"/>
                <a:ea typeface="Poppins"/>
                <a:cs typeface="Poppins"/>
                <a:sym typeface="Poppins"/>
              </a:rPr>
              <a:t>What information shared during this presentation surprised you? </a:t>
            </a:r>
          </a:p>
          <a:p>
            <a:pPr marL="755647" lvl="1" indent="-377824" algn="l">
              <a:lnSpc>
                <a:spcPts val="4899"/>
              </a:lnSpc>
              <a:buFont typeface="Arial"/>
              <a:buChar char="•"/>
            </a:pPr>
            <a:r>
              <a:rPr lang="en-US" sz="3499" dirty="0">
                <a:solidFill>
                  <a:srgbClr val="212121"/>
                </a:solidFill>
                <a:latin typeface="Poppins"/>
                <a:ea typeface="Poppins"/>
                <a:cs typeface="Poppins"/>
                <a:sym typeface="Poppins"/>
              </a:rPr>
              <a:t>What information, if anything, do you want to share with family or friends?</a:t>
            </a:r>
          </a:p>
        </p:txBody>
      </p:sp>
      <p:sp>
        <p:nvSpPr>
          <p:cNvPr id="13" name="Freeform 13">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4" name="Group 14">
            <a:extLst>
              <a:ext uri="{C183D7F6-B498-43B3-948B-1728B52AA6E4}">
                <adec:decorative xmlns:adec="http://schemas.microsoft.com/office/drawing/2017/decorative" val="1"/>
              </a:ext>
            </a:extLst>
          </p:cNvPr>
          <p:cNvGrpSpPr/>
          <p:nvPr/>
        </p:nvGrpSpPr>
        <p:grpSpPr>
          <a:xfrm>
            <a:off x="16599449" y="0"/>
            <a:ext cx="1688551" cy="10287000"/>
            <a:chOff x="0" y="0"/>
            <a:chExt cx="444721" cy="2709333"/>
          </a:xfrm>
        </p:grpSpPr>
        <p:sp>
          <p:nvSpPr>
            <p:cNvPr id="15" name="Freeform 15"/>
            <p:cNvSpPr/>
            <p:nvPr/>
          </p:nvSpPr>
          <p:spPr>
            <a:xfrm>
              <a:off x="0" y="0"/>
              <a:ext cx="444721" cy="2709333"/>
            </a:xfrm>
            <a:custGeom>
              <a:avLst/>
              <a:gdLst/>
              <a:ahLst/>
              <a:cxnLst/>
              <a:rect l="l" t="t" r="r" b="b"/>
              <a:pathLst>
                <a:path w="444721" h="2709333">
                  <a:moveTo>
                    <a:pt x="0" y="0"/>
                  </a:moveTo>
                  <a:lnTo>
                    <a:pt x="444721" y="0"/>
                  </a:lnTo>
                  <a:lnTo>
                    <a:pt x="444721" y="2709333"/>
                  </a:lnTo>
                  <a:lnTo>
                    <a:pt x="0" y="2709333"/>
                  </a:lnTo>
                  <a:close/>
                </a:path>
              </a:pathLst>
            </a:custGeom>
            <a:solidFill>
              <a:srgbClr val="C6EAFA"/>
            </a:solidFill>
          </p:spPr>
          <p:txBody>
            <a:bodyPr/>
            <a:lstStyle/>
            <a:p>
              <a:endParaRPr lang="en-US"/>
            </a:p>
          </p:txBody>
        </p:sp>
        <p:sp>
          <p:nvSpPr>
            <p:cNvPr id="16" name="TextBox 16"/>
            <p:cNvSpPr txBox="1"/>
            <p:nvPr/>
          </p:nvSpPr>
          <p:spPr>
            <a:xfrm>
              <a:off x="0" y="-28575"/>
              <a:ext cx="444721" cy="2737908"/>
            </a:xfrm>
            <a:prstGeom prst="rect">
              <a:avLst/>
            </a:prstGeom>
          </p:spPr>
          <p:txBody>
            <a:bodyPr lIns="42726" tIns="42726" rIns="42726" bIns="42726" rtlCol="0" anchor="ctr"/>
            <a:lstStyle/>
            <a:p>
              <a:pPr algn="ctr">
                <a:lnSpc>
                  <a:spcPts val="2237"/>
                </a:lnSpc>
              </a:pP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16171832" y="0"/>
            <a:ext cx="2116168" cy="10287000"/>
            <a:chOff x="0" y="0"/>
            <a:chExt cx="557345" cy="2709333"/>
          </a:xfrm>
        </p:grpSpPr>
        <p:sp>
          <p:nvSpPr>
            <p:cNvPr id="3" name="Freeform 3"/>
            <p:cNvSpPr/>
            <p:nvPr/>
          </p:nvSpPr>
          <p:spPr>
            <a:xfrm>
              <a:off x="0" y="0"/>
              <a:ext cx="557345" cy="2709333"/>
            </a:xfrm>
            <a:custGeom>
              <a:avLst/>
              <a:gdLst/>
              <a:ahLst/>
              <a:cxnLst/>
              <a:rect l="l" t="t" r="r" b="b"/>
              <a:pathLst>
                <a:path w="557345" h="2709333">
                  <a:moveTo>
                    <a:pt x="0" y="0"/>
                  </a:moveTo>
                  <a:lnTo>
                    <a:pt x="557345" y="0"/>
                  </a:lnTo>
                  <a:lnTo>
                    <a:pt x="557345" y="2709333"/>
                  </a:lnTo>
                  <a:lnTo>
                    <a:pt x="0" y="2709333"/>
                  </a:lnTo>
                  <a:close/>
                </a:path>
              </a:pathLst>
            </a:custGeom>
            <a:solidFill>
              <a:srgbClr val="C6EAFA"/>
            </a:solidFill>
          </p:spPr>
          <p:txBody>
            <a:bodyPr/>
            <a:lstStyle/>
            <a:p>
              <a:endParaRPr lang="en-US"/>
            </a:p>
          </p:txBody>
        </p:sp>
        <p:sp>
          <p:nvSpPr>
            <p:cNvPr id="4" name="TextBox 4"/>
            <p:cNvSpPr txBox="1"/>
            <p:nvPr/>
          </p:nvSpPr>
          <p:spPr>
            <a:xfrm>
              <a:off x="0" y="-38100"/>
              <a:ext cx="557345" cy="2747433"/>
            </a:xfrm>
            <a:prstGeom prst="rect">
              <a:avLst/>
            </a:prstGeom>
          </p:spPr>
          <p:txBody>
            <a:bodyPr lIns="50800" tIns="50800" rIns="50800" bIns="50800" rtlCol="0" anchor="ctr"/>
            <a:lstStyle/>
            <a:p>
              <a:pPr algn="ctr">
                <a:lnSpc>
                  <a:spcPts val="2456"/>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2680137" y="-1466785"/>
            <a:ext cx="17911296" cy="17911296"/>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11463545" y="703112"/>
            <a:ext cx="4590424" cy="4590424"/>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10" name="TextBox 10"/>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sp>
        <p:nvSpPr>
          <p:cNvPr id="11" name="Freeform 11">
            <a:extLst>
              <a:ext uri="{C183D7F6-B498-43B3-948B-1728B52AA6E4}">
                <adec:decorative xmlns:adec="http://schemas.microsoft.com/office/drawing/2017/decorative" val="1"/>
              </a:ext>
            </a:extLst>
          </p:cNvPr>
          <p:cNvSpPr/>
          <p:nvPr/>
        </p:nvSpPr>
        <p:spPr>
          <a:xfrm>
            <a:off x="1541277" y="7361065"/>
            <a:ext cx="3937612" cy="1465667"/>
          </a:xfrm>
          <a:custGeom>
            <a:avLst/>
            <a:gdLst/>
            <a:ahLst/>
            <a:cxnLst/>
            <a:rect l="l" t="t" r="r" b="b"/>
            <a:pathLst>
              <a:path w="3937612" h="1465667">
                <a:moveTo>
                  <a:pt x="0" y="0"/>
                </a:moveTo>
                <a:lnTo>
                  <a:pt x="3937612" y="0"/>
                </a:lnTo>
                <a:lnTo>
                  <a:pt x="3937612" y="1465667"/>
                </a:lnTo>
                <a:lnTo>
                  <a:pt x="0" y="14656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12" name="Group 12">
            <a:extLst>
              <a:ext uri="{C183D7F6-B498-43B3-948B-1728B52AA6E4}">
                <adec:decorative xmlns:adec="http://schemas.microsoft.com/office/drawing/2017/decorative" val="1"/>
              </a:ext>
            </a:extLst>
          </p:cNvPr>
          <p:cNvGrpSpPr/>
          <p:nvPr/>
        </p:nvGrpSpPr>
        <p:grpSpPr>
          <a:xfrm rot="-4407420">
            <a:off x="10074839" y="500907"/>
            <a:ext cx="737054" cy="737054"/>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4" name="TextBox 14"/>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8536055">
            <a:off x="17523842" y="8358440"/>
            <a:ext cx="1313345" cy="1313345"/>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0831" tIns="40831" rIns="40831" bIns="40831" rtlCol="0" anchor="ctr"/>
            <a:lstStyle/>
            <a:p>
              <a:pPr algn="ctr">
                <a:lnSpc>
                  <a:spcPts val="2137"/>
                </a:lnSpc>
              </a:pPr>
              <a:endParaRPr/>
            </a:p>
          </p:txBody>
        </p:sp>
      </p:grpSp>
      <p:grpSp>
        <p:nvGrpSpPr>
          <p:cNvPr id="18" name="Group 18">
            <a:extLst>
              <a:ext uri="{C183D7F6-B498-43B3-948B-1728B52AA6E4}">
                <adec:decorative xmlns:adec="http://schemas.microsoft.com/office/drawing/2017/decorative" val="1"/>
              </a:ext>
            </a:extLst>
          </p:cNvPr>
          <p:cNvGrpSpPr/>
          <p:nvPr/>
        </p:nvGrpSpPr>
        <p:grpSpPr>
          <a:xfrm>
            <a:off x="11626331" y="865906"/>
            <a:ext cx="4264853" cy="4264836"/>
            <a:chOff x="0" y="0"/>
            <a:chExt cx="6350000" cy="6349975"/>
          </a:xfrm>
        </p:grpSpPr>
        <p:sp>
          <p:nvSpPr>
            <p:cNvPr id="19" name="Freeform 19"/>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4"/>
              <a:stretch>
                <a:fillRect/>
              </a:stretch>
            </a:blipFill>
          </p:spPr>
          <p:txBody>
            <a:bodyPr/>
            <a:lstStyle/>
            <a:p>
              <a:endParaRPr lang="en-US"/>
            </a:p>
          </p:txBody>
        </p:sp>
      </p:grpSp>
      <p:sp>
        <p:nvSpPr>
          <p:cNvPr id="20" name="TextBox 20"/>
          <p:cNvSpPr txBox="1">
            <a:spLocks noGrp="1"/>
          </p:cNvSpPr>
          <p:nvPr>
            <p:ph type="title" idx="4294967295"/>
          </p:nvPr>
        </p:nvSpPr>
        <p:spPr>
          <a:xfrm>
            <a:off x="1531469" y="2441576"/>
            <a:ext cx="9119066" cy="2282822"/>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8499"/>
              </a:lnSpc>
              <a:spcBef>
                <a:spcPts val="0"/>
              </a:spcBef>
              <a:spcAft>
                <a:spcPts val="0"/>
              </a:spcAft>
              <a:buClrTx/>
              <a:buSzTx/>
              <a:buFontTx/>
              <a:buNone/>
              <a:tabLst/>
              <a:defRPr/>
            </a:pPr>
            <a:r>
              <a:rPr kumimoji="0" lang="en-US" sz="8499" b="1" i="0" u="none" strike="noStrike" kern="1200" cap="none" spc="399" normalizeH="0" baseline="0" noProof="0" dirty="0">
                <a:ln>
                  <a:noFill/>
                </a:ln>
                <a:solidFill>
                  <a:srgbClr val="212121"/>
                </a:solidFill>
                <a:effectLst/>
                <a:uLnTx/>
                <a:uFillTx/>
                <a:latin typeface="Poppins Bold"/>
                <a:ea typeface="Poppins Bold"/>
                <a:cs typeface="Poppins Bold"/>
                <a:sym typeface="Poppins Bold"/>
              </a:rPr>
              <a:t>THANKS FOR </a:t>
            </a:r>
            <a:r>
              <a:rPr kumimoji="0" lang="en-US" sz="8499" b="0" i="0" u="none" strike="noStrike" kern="1200" cap="none" spc="399" normalizeH="0" baseline="0" noProof="0" dirty="0">
                <a:ln>
                  <a:noFill/>
                </a:ln>
                <a:solidFill>
                  <a:srgbClr val="212121"/>
                </a:solidFill>
                <a:effectLst/>
                <a:uLnTx/>
                <a:uFillTx/>
                <a:latin typeface="Poppins"/>
                <a:ea typeface="Poppins"/>
                <a:cs typeface="Poppins"/>
                <a:sym typeface="Poppins"/>
              </a:rPr>
              <a:t>LISTENING!</a:t>
            </a:r>
          </a:p>
        </p:txBody>
      </p:sp>
      <p:sp>
        <p:nvSpPr>
          <p:cNvPr id="21" name="TextBox 21"/>
          <p:cNvSpPr txBox="1"/>
          <p:nvPr/>
        </p:nvSpPr>
        <p:spPr>
          <a:xfrm>
            <a:off x="1531469" y="5331636"/>
            <a:ext cx="10492924" cy="1073150"/>
          </a:xfrm>
          <a:prstGeom prst="rect">
            <a:avLst/>
          </a:prstGeom>
        </p:spPr>
        <p:txBody>
          <a:bodyPr lIns="0" tIns="0" rIns="0" bIns="0" rtlCol="0" anchor="t">
            <a:spAutoFit/>
          </a:bodyPr>
          <a:lstStyle/>
          <a:p>
            <a:pPr algn="l">
              <a:lnSpc>
                <a:spcPts val="3999"/>
              </a:lnSpc>
            </a:pPr>
            <a:r>
              <a:rPr lang="en-US" sz="3999" spc="187" dirty="0">
                <a:solidFill>
                  <a:srgbClr val="212121"/>
                </a:solidFill>
                <a:latin typeface="Poppins"/>
                <a:ea typeface="Poppins"/>
                <a:cs typeface="Poppins"/>
                <a:sym typeface="Poppins"/>
              </a:rPr>
              <a:t>FOR MORE ABOUT PERSONAL GENETICS,</a:t>
            </a:r>
          </a:p>
          <a:p>
            <a:pPr algn="l">
              <a:lnSpc>
                <a:spcPts val="3999"/>
              </a:lnSpc>
            </a:pPr>
            <a:r>
              <a:rPr lang="en-US" sz="3999" b="1" spc="187" dirty="0">
                <a:solidFill>
                  <a:srgbClr val="212121"/>
                </a:solidFill>
                <a:latin typeface="Poppins Bold"/>
                <a:ea typeface="Poppins Bold"/>
                <a:cs typeface="Poppins Bold"/>
                <a:sym typeface="Poppins Bold"/>
              </a:rPr>
              <a:t>GO TO WWW.PGED.ORG.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0" y="0"/>
            <a:ext cx="18288000" cy="877667"/>
            <a:chOff x="0" y="0"/>
            <a:chExt cx="4816593" cy="231155"/>
          </a:xfrm>
        </p:grpSpPr>
        <p:sp>
          <p:nvSpPr>
            <p:cNvPr id="3" name="Freeform 3"/>
            <p:cNvSpPr/>
            <p:nvPr/>
          </p:nvSpPr>
          <p:spPr>
            <a:xfrm>
              <a:off x="0" y="0"/>
              <a:ext cx="4816592" cy="231155"/>
            </a:xfrm>
            <a:custGeom>
              <a:avLst/>
              <a:gdLst/>
              <a:ahLst/>
              <a:cxnLst/>
              <a:rect l="l" t="t" r="r" b="b"/>
              <a:pathLst>
                <a:path w="4816592" h="231155">
                  <a:moveTo>
                    <a:pt x="0" y="0"/>
                  </a:moveTo>
                  <a:lnTo>
                    <a:pt x="4816592" y="0"/>
                  </a:lnTo>
                  <a:lnTo>
                    <a:pt x="4816592" y="231155"/>
                  </a:lnTo>
                  <a:lnTo>
                    <a:pt x="0" y="231155"/>
                  </a:lnTo>
                  <a:close/>
                </a:path>
              </a:pathLst>
            </a:custGeom>
            <a:solidFill>
              <a:srgbClr val="C6EAFA"/>
            </a:solidFill>
          </p:spPr>
          <p:txBody>
            <a:bodyPr/>
            <a:lstStyle/>
            <a:p>
              <a:endParaRPr lang="en-US"/>
            </a:p>
          </p:txBody>
        </p:sp>
        <p:sp>
          <p:nvSpPr>
            <p:cNvPr id="4" name="TextBox 4"/>
            <p:cNvSpPr txBox="1"/>
            <p:nvPr/>
          </p:nvSpPr>
          <p:spPr>
            <a:xfrm>
              <a:off x="0" y="-38100"/>
              <a:ext cx="4816593" cy="269255"/>
            </a:xfrm>
            <a:prstGeom prst="rect">
              <a:avLst/>
            </a:prstGeom>
          </p:spPr>
          <p:txBody>
            <a:bodyPr lIns="50800" tIns="50800" rIns="50800" bIns="50800" rtlCol="0" anchor="ctr"/>
            <a:lstStyle/>
            <a:p>
              <a:pPr algn="ctr">
                <a:lnSpc>
                  <a:spcPts val="2456"/>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rot="5795701">
            <a:off x="8650139" y="-1533849"/>
            <a:ext cx="12986769" cy="12986769"/>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7" name="TextBox 7"/>
            <p:cNvSpPr txBox="1"/>
            <p:nvPr/>
          </p:nvSpPr>
          <p:spPr>
            <a:xfrm>
              <a:off x="76200" y="47625"/>
              <a:ext cx="660400" cy="688975"/>
            </a:xfrm>
            <a:prstGeom prst="rect">
              <a:avLst/>
            </a:prstGeom>
          </p:spPr>
          <p:txBody>
            <a:bodyPr lIns="43567" tIns="43567" rIns="43567" bIns="43567" rtlCol="0" anchor="ctr"/>
            <a:lstStyle/>
            <a:p>
              <a:pPr algn="ctr">
                <a:lnSpc>
                  <a:spcPts val="2281"/>
                </a:lnSpc>
              </a:pPr>
              <a:endParaRPr/>
            </a:p>
          </p:txBody>
        </p:sp>
      </p:grpSp>
      <p:sp>
        <p:nvSpPr>
          <p:cNvPr id="8" name="Freeform 8">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9" name="Group 9">
            <a:extLst>
              <a:ext uri="{C183D7F6-B498-43B3-948B-1728B52AA6E4}">
                <adec:decorative xmlns:adec="http://schemas.microsoft.com/office/drawing/2017/decorative" val="1"/>
              </a:ext>
            </a:extLst>
          </p:cNvPr>
          <p:cNvGrpSpPr/>
          <p:nvPr/>
        </p:nvGrpSpPr>
        <p:grpSpPr>
          <a:xfrm rot="10041329">
            <a:off x="17599807" y="9061293"/>
            <a:ext cx="844663" cy="844663"/>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28575"/>
              <a:ext cx="660400" cy="708025"/>
            </a:xfrm>
            <a:prstGeom prst="rect">
              <a:avLst/>
            </a:prstGeom>
          </p:spPr>
          <p:txBody>
            <a:bodyPr lIns="46919" tIns="46919" rIns="46919" bIns="46919" rtlCol="0" anchor="ctr"/>
            <a:lstStyle/>
            <a:p>
              <a:pPr algn="ctr">
                <a:lnSpc>
                  <a:spcPts val="3499"/>
                </a:lnSpc>
              </a:pPr>
              <a:endParaRPr/>
            </a:p>
          </p:txBody>
        </p:sp>
      </p:grpSp>
      <p:sp>
        <p:nvSpPr>
          <p:cNvPr id="12" name="TextBox 12"/>
          <p:cNvSpPr txBox="1">
            <a:spLocks noGrp="1"/>
          </p:cNvSpPr>
          <p:nvPr>
            <p:ph type="title" idx="4294967295"/>
          </p:nvPr>
        </p:nvSpPr>
        <p:spPr>
          <a:xfrm>
            <a:off x="1518545" y="3289935"/>
            <a:ext cx="6131331" cy="37738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HOW GENETICS</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BECOMES</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PERSONAL</a:t>
            </a:r>
          </a:p>
        </p:txBody>
      </p:sp>
      <p:grpSp>
        <p:nvGrpSpPr>
          <p:cNvPr id="13" name="Group 13">
            <a:extLst>
              <a:ext uri="{C183D7F6-B498-43B3-948B-1728B52AA6E4}">
                <adec:decorative xmlns:adec="http://schemas.microsoft.com/office/drawing/2017/decorative" val="1"/>
              </a:ext>
            </a:extLst>
          </p:cNvPr>
          <p:cNvGrpSpPr/>
          <p:nvPr/>
        </p:nvGrpSpPr>
        <p:grpSpPr>
          <a:xfrm>
            <a:off x="8168111" y="1028700"/>
            <a:ext cx="2263394" cy="2263385"/>
            <a:chOff x="0" y="0"/>
            <a:chExt cx="6350000" cy="6349975"/>
          </a:xfrm>
        </p:grpSpPr>
        <p:sp>
          <p:nvSpPr>
            <p:cNvPr id="14" name="Freeform 14"/>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FDB441"/>
            </a:solidFill>
            <a:ln w="12700">
              <a:noFill/>
            </a:ln>
          </p:spPr>
          <p:txBody>
            <a:bodyPr/>
            <a:lstStyle/>
            <a:p>
              <a:endParaRPr lang="en-US"/>
            </a:p>
          </p:txBody>
        </p:sp>
      </p:grpSp>
      <p:sp>
        <p:nvSpPr>
          <p:cNvPr id="15" name="Freeform 15">
            <a:extLst>
              <a:ext uri="{C183D7F6-B498-43B3-948B-1728B52AA6E4}">
                <adec:decorative xmlns:adec="http://schemas.microsoft.com/office/drawing/2017/decorative" val="1"/>
              </a:ext>
            </a:extLst>
          </p:cNvPr>
          <p:cNvSpPr/>
          <p:nvPr/>
        </p:nvSpPr>
        <p:spPr>
          <a:xfrm>
            <a:off x="8463711" y="1315967"/>
            <a:ext cx="1688851" cy="1688851"/>
          </a:xfrm>
          <a:custGeom>
            <a:avLst/>
            <a:gdLst/>
            <a:ahLst/>
            <a:cxnLst/>
            <a:rect l="l" t="t" r="r" b="b"/>
            <a:pathLst>
              <a:path w="1688851" h="1688851">
                <a:moveTo>
                  <a:pt x="0" y="0"/>
                </a:moveTo>
                <a:lnTo>
                  <a:pt x="1688851" y="0"/>
                </a:lnTo>
                <a:lnTo>
                  <a:pt x="1688851" y="1688851"/>
                </a:lnTo>
                <a:lnTo>
                  <a:pt x="0" y="1688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6" name="TextBox 16"/>
          <p:cNvSpPr txBox="1"/>
          <p:nvPr/>
        </p:nvSpPr>
        <p:spPr>
          <a:xfrm>
            <a:off x="10686512" y="1765104"/>
            <a:ext cx="4782551" cy="657226"/>
          </a:xfrm>
          <a:prstGeom prst="rect">
            <a:avLst/>
          </a:prstGeom>
        </p:spPr>
        <p:txBody>
          <a:bodyPr lIns="0" tIns="0" rIns="0" bIns="0" rtlCol="0" anchor="t">
            <a:spAutoFit/>
          </a:bodyPr>
          <a:lstStyle/>
          <a:p>
            <a:pPr marL="0" lvl="1" indent="0" algn="l">
              <a:lnSpc>
                <a:spcPts val="5249"/>
              </a:lnSpc>
              <a:spcBef>
                <a:spcPct val="0"/>
              </a:spcBef>
            </a:pPr>
            <a:r>
              <a:rPr lang="en-US" sz="3499" b="1">
                <a:solidFill>
                  <a:srgbClr val="212121"/>
                </a:solidFill>
                <a:latin typeface="Poppins Bold"/>
                <a:ea typeface="Poppins Bold"/>
                <a:cs typeface="Poppins Bold"/>
                <a:sym typeface="Poppins Bold"/>
              </a:rPr>
              <a:t>GENETICS &amp; HEALTH</a:t>
            </a:r>
          </a:p>
        </p:txBody>
      </p:sp>
      <p:grpSp>
        <p:nvGrpSpPr>
          <p:cNvPr id="17" name="Group 17">
            <a:extLst>
              <a:ext uri="{C183D7F6-B498-43B3-948B-1728B52AA6E4}">
                <adec:decorative xmlns:adec="http://schemas.microsoft.com/office/drawing/2017/decorative" val="1"/>
              </a:ext>
            </a:extLst>
          </p:cNvPr>
          <p:cNvGrpSpPr/>
          <p:nvPr/>
        </p:nvGrpSpPr>
        <p:grpSpPr>
          <a:xfrm>
            <a:off x="7689034" y="4011808"/>
            <a:ext cx="2263394" cy="2263385"/>
            <a:chOff x="0" y="0"/>
            <a:chExt cx="6350000" cy="6349975"/>
          </a:xfrm>
        </p:grpSpPr>
        <p:sp>
          <p:nvSpPr>
            <p:cNvPr id="18" name="Freeform 18"/>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72C2AA"/>
            </a:solidFill>
            <a:ln w="12700">
              <a:noFill/>
            </a:ln>
          </p:spPr>
          <p:txBody>
            <a:bodyPr/>
            <a:lstStyle/>
            <a:p>
              <a:endParaRPr lang="en-US"/>
            </a:p>
          </p:txBody>
        </p:sp>
      </p:grpSp>
      <p:sp>
        <p:nvSpPr>
          <p:cNvPr id="19" name="TextBox 19"/>
          <p:cNvSpPr txBox="1"/>
          <p:nvPr/>
        </p:nvSpPr>
        <p:spPr>
          <a:xfrm>
            <a:off x="10285803" y="4748212"/>
            <a:ext cx="6104301" cy="657226"/>
          </a:xfrm>
          <a:prstGeom prst="rect">
            <a:avLst/>
          </a:prstGeom>
        </p:spPr>
        <p:txBody>
          <a:bodyPr lIns="0" tIns="0" rIns="0" bIns="0" rtlCol="0" anchor="t">
            <a:spAutoFit/>
          </a:bodyPr>
          <a:lstStyle/>
          <a:p>
            <a:pPr marL="0" lvl="1" indent="0" algn="l">
              <a:lnSpc>
                <a:spcPts val="5249"/>
              </a:lnSpc>
              <a:spcBef>
                <a:spcPct val="0"/>
              </a:spcBef>
            </a:pPr>
            <a:r>
              <a:rPr lang="en-US" sz="3499" b="1">
                <a:solidFill>
                  <a:srgbClr val="212121"/>
                </a:solidFill>
                <a:latin typeface="Poppins Bold"/>
                <a:ea typeface="Poppins Bold"/>
                <a:cs typeface="Poppins Bold"/>
                <a:sym typeface="Poppins Bold"/>
              </a:rPr>
              <a:t>ANCESTRY &amp; IDENTITY</a:t>
            </a:r>
          </a:p>
        </p:txBody>
      </p:sp>
      <p:sp>
        <p:nvSpPr>
          <p:cNvPr id="20" name="Freeform 20">
            <a:extLst>
              <a:ext uri="{C183D7F6-B498-43B3-948B-1728B52AA6E4}">
                <adec:decorative xmlns:adec="http://schemas.microsoft.com/office/drawing/2017/decorative" val="1"/>
              </a:ext>
            </a:extLst>
          </p:cNvPr>
          <p:cNvSpPr/>
          <p:nvPr/>
        </p:nvSpPr>
        <p:spPr>
          <a:xfrm>
            <a:off x="7984634" y="4295055"/>
            <a:ext cx="1713451" cy="1674898"/>
          </a:xfrm>
          <a:custGeom>
            <a:avLst/>
            <a:gdLst/>
            <a:ahLst/>
            <a:cxnLst/>
            <a:rect l="l" t="t" r="r" b="b"/>
            <a:pathLst>
              <a:path w="1713451" h="1674898">
                <a:moveTo>
                  <a:pt x="0" y="0"/>
                </a:moveTo>
                <a:lnTo>
                  <a:pt x="1713451" y="0"/>
                </a:lnTo>
                <a:lnTo>
                  <a:pt x="1713451" y="1674898"/>
                </a:lnTo>
                <a:lnTo>
                  <a:pt x="0" y="1674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a:extLst>
              <a:ext uri="{C183D7F6-B498-43B3-948B-1728B52AA6E4}">
                <adec:decorative xmlns:adec="http://schemas.microsoft.com/office/drawing/2017/decorative" val="1"/>
              </a:ext>
            </a:extLst>
          </p:cNvPr>
          <p:cNvGrpSpPr/>
          <p:nvPr/>
        </p:nvGrpSpPr>
        <p:grpSpPr>
          <a:xfrm>
            <a:off x="8423118" y="6994915"/>
            <a:ext cx="2263394" cy="2263385"/>
            <a:chOff x="0" y="0"/>
            <a:chExt cx="6350000" cy="6349975"/>
          </a:xfrm>
        </p:grpSpPr>
        <p:sp>
          <p:nvSpPr>
            <p:cNvPr id="22" name="Freeform 22"/>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solidFill>
              <a:srgbClr val="054A91"/>
            </a:solidFill>
            <a:ln w="12700">
              <a:noFill/>
            </a:ln>
          </p:spPr>
          <p:txBody>
            <a:bodyPr/>
            <a:lstStyle/>
            <a:p>
              <a:endParaRPr lang="en-US"/>
            </a:p>
          </p:txBody>
        </p:sp>
      </p:grpSp>
      <p:sp>
        <p:nvSpPr>
          <p:cNvPr id="23" name="TextBox 23"/>
          <p:cNvSpPr txBox="1"/>
          <p:nvPr/>
        </p:nvSpPr>
        <p:spPr>
          <a:xfrm>
            <a:off x="11004607" y="7325554"/>
            <a:ext cx="6090730" cy="1314451"/>
          </a:xfrm>
          <a:prstGeom prst="rect">
            <a:avLst/>
          </a:prstGeom>
        </p:spPr>
        <p:txBody>
          <a:bodyPr lIns="0" tIns="0" rIns="0" bIns="0" rtlCol="0" anchor="t">
            <a:spAutoFit/>
          </a:bodyPr>
          <a:lstStyle/>
          <a:p>
            <a:pPr algn="l">
              <a:lnSpc>
                <a:spcPts val="5249"/>
              </a:lnSpc>
            </a:pPr>
            <a:r>
              <a:rPr lang="en-US" sz="3499" b="1">
                <a:solidFill>
                  <a:srgbClr val="212121"/>
                </a:solidFill>
                <a:latin typeface="Poppins Bold"/>
                <a:ea typeface="Poppins Bold"/>
                <a:cs typeface="Poppins Bold"/>
                <a:sym typeface="Poppins Bold"/>
              </a:rPr>
              <a:t>PRIVACY &amp;</a:t>
            </a:r>
          </a:p>
          <a:p>
            <a:pPr marL="0" lvl="1" indent="0" algn="l">
              <a:lnSpc>
                <a:spcPts val="5249"/>
              </a:lnSpc>
              <a:spcBef>
                <a:spcPct val="0"/>
              </a:spcBef>
            </a:pPr>
            <a:r>
              <a:rPr lang="en-US" sz="3499" b="1">
                <a:solidFill>
                  <a:srgbClr val="212121"/>
                </a:solidFill>
                <a:latin typeface="Poppins Bold"/>
                <a:ea typeface="Poppins Bold"/>
                <a:cs typeface="Poppins Bold"/>
                <a:sym typeface="Poppins Bold"/>
              </a:rPr>
              <a:t>LAW ENFORCEMENT</a:t>
            </a:r>
          </a:p>
        </p:txBody>
      </p:sp>
      <p:sp>
        <p:nvSpPr>
          <p:cNvPr id="24" name="Freeform 24">
            <a:extLst>
              <a:ext uri="{C183D7F6-B498-43B3-948B-1728B52AA6E4}">
                <adec:decorative xmlns:adec="http://schemas.microsoft.com/office/drawing/2017/decorative" val="1"/>
              </a:ext>
            </a:extLst>
          </p:cNvPr>
          <p:cNvSpPr/>
          <p:nvPr/>
        </p:nvSpPr>
        <p:spPr>
          <a:xfrm>
            <a:off x="9029017" y="7458904"/>
            <a:ext cx="1034940" cy="1335407"/>
          </a:xfrm>
          <a:custGeom>
            <a:avLst/>
            <a:gdLst/>
            <a:ahLst/>
            <a:cxnLst/>
            <a:rect l="l" t="t" r="r" b="b"/>
            <a:pathLst>
              <a:path w="1034940" h="1335407">
                <a:moveTo>
                  <a:pt x="0" y="0"/>
                </a:moveTo>
                <a:lnTo>
                  <a:pt x="1034940" y="0"/>
                </a:lnTo>
                <a:lnTo>
                  <a:pt x="1034940" y="1335407"/>
                </a:lnTo>
                <a:lnTo>
                  <a:pt x="0" y="133540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rot="-5400000">
            <a:off x="8871941" y="-8872838"/>
            <a:ext cx="544119" cy="18288000"/>
            <a:chOff x="0" y="0"/>
            <a:chExt cx="143307" cy="4816593"/>
          </a:xfrm>
        </p:grpSpPr>
        <p:sp>
          <p:nvSpPr>
            <p:cNvPr id="3" name="Freeform 3"/>
            <p:cNvSpPr/>
            <p:nvPr/>
          </p:nvSpPr>
          <p:spPr>
            <a:xfrm>
              <a:off x="0" y="0"/>
              <a:ext cx="143307" cy="4816592"/>
            </a:xfrm>
            <a:custGeom>
              <a:avLst/>
              <a:gdLst/>
              <a:ahLst/>
              <a:cxnLst/>
              <a:rect l="l" t="t" r="r" b="b"/>
              <a:pathLst>
                <a:path w="143307" h="4816592">
                  <a:moveTo>
                    <a:pt x="0" y="0"/>
                  </a:moveTo>
                  <a:lnTo>
                    <a:pt x="143307" y="0"/>
                  </a:lnTo>
                  <a:lnTo>
                    <a:pt x="143307" y="4816592"/>
                  </a:lnTo>
                  <a:lnTo>
                    <a:pt x="0" y="4816592"/>
                  </a:lnTo>
                  <a:close/>
                </a:path>
              </a:pathLst>
            </a:custGeom>
            <a:solidFill>
              <a:srgbClr val="C6EAFA"/>
            </a:solidFill>
          </p:spPr>
          <p:txBody>
            <a:bodyPr/>
            <a:lstStyle/>
            <a:p>
              <a:endParaRPr lang="en-US"/>
            </a:p>
          </p:txBody>
        </p:sp>
        <p:sp>
          <p:nvSpPr>
            <p:cNvPr id="4" name="TextBox 4"/>
            <p:cNvSpPr txBox="1"/>
            <p:nvPr/>
          </p:nvSpPr>
          <p:spPr>
            <a:xfrm>
              <a:off x="0" y="-28575"/>
              <a:ext cx="143307" cy="4845168"/>
            </a:xfrm>
            <a:prstGeom prst="rect">
              <a:avLst/>
            </a:prstGeom>
          </p:spPr>
          <p:txBody>
            <a:bodyPr lIns="42726" tIns="42726" rIns="42726" bIns="42726" rtlCol="0" anchor="ctr"/>
            <a:lstStyle/>
            <a:p>
              <a:pPr algn="ctr">
                <a:lnSpc>
                  <a:spcPts val="2237"/>
                </a:lnSpc>
              </a:pPr>
              <a:endParaRPr/>
            </a:p>
          </p:txBody>
        </p:sp>
      </p:grpSp>
      <p:sp>
        <p:nvSpPr>
          <p:cNvPr id="5" name="Freeform 5">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TextBox 6"/>
          <p:cNvSpPr txBox="1">
            <a:spLocks noGrp="1"/>
          </p:cNvSpPr>
          <p:nvPr>
            <p:ph type="title" idx="4294967295"/>
          </p:nvPr>
        </p:nvSpPr>
        <p:spPr>
          <a:xfrm>
            <a:off x="5340893" y="1066800"/>
            <a:ext cx="7222713" cy="647700"/>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4500"/>
              </a:lnSpc>
              <a:spcBef>
                <a:spcPts val="0"/>
              </a:spcBef>
              <a:spcAft>
                <a:spcPts val="0"/>
              </a:spcAft>
              <a:buClrTx/>
              <a:buSzTx/>
              <a:buFontTx/>
              <a:buNone/>
              <a:tabLst/>
              <a:defRPr/>
            </a:pPr>
            <a:r>
              <a:rPr kumimoji="0" lang="en-US" sz="45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IMAGE CREDITS</a:t>
            </a:r>
          </a:p>
        </p:txBody>
      </p:sp>
      <p:sp>
        <p:nvSpPr>
          <p:cNvPr id="7" name="TextBox 7"/>
          <p:cNvSpPr txBox="1"/>
          <p:nvPr/>
        </p:nvSpPr>
        <p:spPr>
          <a:xfrm>
            <a:off x="1028700" y="2143125"/>
            <a:ext cx="16230600" cy="3342640"/>
          </a:xfrm>
          <a:prstGeom prst="rect">
            <a:avLst/>
          </a:prstGeom>
        </p:spPr>
        <p:txBody>
          <a:bodyPr lIns="0" tIns="0" rIns="0" bIns="0" rtlCol="0" anchor="t">
            <a:spAutoFit/>
          </a:bodyPr>
          <a:lstStyle/>
          <a:p>
            <a:pPr algn="l">
              <a:lnSpc>
                <a:spcPts val="2660"/>
              </a:lnSpc>
            </a:pPr>
            <a:r>
              <a:rPr lang="en-US" sz="1900" dirty="0">
                <a:solidFill>
                  <a:srgbClr val="212121"/>
                </a:solidFill>
                <a:latin typeface="Poppins"/>
                <a:ea typeface="Poppins"/>
                <a:cs typeface="Poppins"/>
                <a:sym typeface="Poppins"/>
              </a:rPr>
              <a:t>Slide 12: (left) “Riding Shotgun” by Steve Jurvetson (http://</a:t>
            </a:r>
            <a:r>
              <a:rPr lang="en-US" sz="1900" dirty="0" err="1">
                <a:solidFill>
                  <a:srgbClr val="212121"/>
                </a:solidFill>
                <a:latin typeface="Poppins"/>
                <a:ea typeface="Poppins"/>
                <a:cs typeface="Poppins"/>
                <a:sym typeface="Poppins"/>
              </a:rPr>
              <a:t>www.flickr.com</a:t>
            </a:r>
            <a:r>
              <a:rPr lang="en-US" sz="1900" dirty="0">
                <a:solidFill>
                  <a:srgbClr val="212121"/>
                </a:solidFill>
                <a:latin typeface="Poppins"/>
                <a:ea typeface="Poppins"/>
                <a:cs typeface="Poppins"/>
                <a:sym typeface="Poppins"/>
              </a:rPr>
              <a:t>/photos/</a:t>
            </a:r>
            <a:r>
              <a:rPr lang="en-US" sz="1900" dirty="0" err="1">
                <a:solidFill>
                  <a:srgbClr val="212121"/>
                </a:solidFill>
                <a:latin typeface="Poppins"/>
                <a:ea typeface="Poppins"/>
                <a:cs typeface="Poppins"/>
                <a:sym typeface="Poppins"/>
              </a:rPr>
              <a:t>jurvetson</a:t>
            </a:r>
            <a:r>
              <a:rPr lang="en-US" sz="1900" dirty="0">
                <a:solidFill>
                  <a:srgbClr val="212121"/>
                </a:solidFill>
                <a:latin typeface="Poppins"/>
                <a:ea typeface="Poppins"/>
                <a:cs typeface="Poppins"/>
                <a:sym typeface="Poppins"/>
              </a:rPr>
              <a:t>/57080968/, accessed Jan 25, 2016). Available under a Creative Commons Attribution 2.0 Generic license (https://</a:t>
            </a:r>
            <a:r>
              <a:rPr lang="en-US" sz="1900" dirty="0" err="1">
                <a:solidFill>
                  <a:srgbClr val="212121"/>
                </a:solidFill>
                <a:latin typeface="Poppins"/>
                <a:ea typeface="Poppins"/>
                <a:cs typeface="Poppins"/>
                <a:sym typeface="Poppins"/>
              </a:rPr>
              <a:t>creativecommons.org</a:t>
            </a:r>
            <a:r>
              <a:rPr lang="en-US" sz="1900" dirty="0">
                <a:solidFill>
                  <a:srgbClr val="212121"/>
                </a:solidFill>
                <a:latin typeface="Poppins"/>
                <a:ea typeface="Poppins"/>
                <a:cs typeface="Poppins"/>
                <a:sym typeface="Poppins"/>
              </a:rPr>
              <a:t>/licenses/by/2.0/). </a:t>
            </a:r>
          </a:p>
          <a:p>
            <a:pPr algn="l">
              <a:lnSpc>
                <a:spcPts val="2660"/>
              </a:lnSpc>
            </a:pPr>
            <a:endParaRPr lang="en-US" sz="1900" dirty="0">
              <a:solidFill>
                <a:srgbClr val="212121"/>
              </a:solidFill>
              <a:latin typeface="Poppins"/>
              <a:ea typeface="Poppins"/>
              <a:cs typeface="Poppins"/>
              <a:sym typeface="Poppins"/>
            </a:endParaRPr>
          </a:p>
          <a:p>
            <a:pPr algn="l">
              <a:lnSpc>
                <a:spcPts val="2660"/>
              </a:lnSpc>
            </a:pPr>
            <a:r>
              <a:rPr lang="en-US" sz="1900" dirty="0">
                <a:solidFill>
                  <a:srgbClr val="212121"/>
                </a:solidFill>
                <a:latin typeface="Poppins"/>
                <a:ea typeface="Poppins"/>
                <a:cs typeface="Poppins"/>
                <a:sym typeface="Poppins"/>
              </a:rPr>
              <a:t>Slide 12: (right) NASA (https://</a:t>
            </a:r>
            <a:r>
              <a:rPr lang="en-US" sz="1900" dirty="0" err="1">
                <a:solidFill>
                  <a:srgbClr val="212121"/>
                </a:solidFill>
                <a:latin typeface="Poppins"/>
                <a:ea typeface="Poppins"/>
                <a:cs typeface="Poppins"/>
                <a:sym typeface="Poppins"/>
              </a:rPr>
              <a:t>www.jpl.nasa.gov</a:t>
            </a:r>
            <a:r>
              <a:rPr lang="en-US" sz="1900" dirty="0">
                <a:solidFill>
                  <a:srgbClr val="212121"/>
                </a:solidFill>
                <a:latin typeface="Poppins"/>
                <a:ea typeface="Poppins"/>
                <a:cs typeface="Poppins"/>
                <a:sym typeface="Poppins"/>
              </a:rPr>
              <a:t>/news/</a:t>
            </a:r>
            <a:r>
              <a:rPr lang="en-US" sz="1900" dirty="0" err="1">
                <a:solidFill>
                  <a:srgbClr val="212121"/>
                </a:solidFill>
                <a:latin typeface="Poppins"/>
                <a:ea typeface="Poppins"/>
                <a:cs typeface="Poppins"/>
                <a:sym typeface="Poppins"/>
              </a:rPr>
              <a:t>news.php?feature</a:t>
            </a:r>
            <a:r>
              <a:rPr lang="en-US" sz="1900" dirty="0">
                <a:solidFill>
                  <a:srgbClr val="212121"/>
                </a:solidFill>
                <a:latin typeface="Poppins"/>
                <a:ea typeface="Poppins"/>
                <a:cs typeface="Poppins"/>
                <a:sym typeface="Poppins"/>
              </a:rPr>
              <a:t>=7056, accessed on Feb 7, 2019). Public domain.</a:t>
            </a:r>
          </a:p>
          <a:p>
            <a:pPr algn="l">
              <a:lnSpc>
                <a:spcPts val="2660"/>
              </a:lnSpc>
            </a:pPr>
            <a:endParaRPr lang="en-US" sz="1900" dirty="0">
              <a:solidFill>
                <a:srgbClr val="212121"/>
              </a:solidFill>
              <a:latin typeface="Poppins"/>
              <a:ea typeface="Poppins"/>
              <a:cs typeface="Poppins"/>
              <a:sym typeface="Poppins"/>
            </a:endParaRPr>
          </a:p>
          <a:p>
            <a:pPr algn="l">
              <a:lnSpc>
                <a:spcPts val="2660"/>
              </a:lnSpc>
            </a:pPr>
            <a:r>
              <a:rPr lang="en-US" sz="1900" dirty="0">
                <a:solidFill>
                  <a:srgbClr val="212121"/>
                </a:solidFill>
                <a:latin typeface="Poppins"/>
                <a:ea typeface="Poppins"/>
                <a:cs typeface="Poppins"/>
                <a:sym typeface="Poppins"/>
              </a:rPr>
              <a:t>Slide 20: “Angelina Jolie” by Gage Skidmore (https://</a:t>
            </a:r>
            <a:r>
              <a:rPr lang="en-US" sz="1900" dirty="0" err="1">
                <a:solidFill>
                  <a:srgbClr val="212121"/>
                </a:solidFill>
                <a:latin typeface="Poppins"/>
                <a:ea typeface="Poppins"/>
                <a:cs typeface="Poppins"/>
                <a:sym typeface="Poppins"/>
              </a:rPr>
              <a:t>www.flickr.com</a:t>
            </a:r>
            <a:r>
              <a:rPr lang="en-US" sz="1900" dirty="0">
                <a:solidFill>
                  <a:srgbClr val="212121"/>
                </a:solidFill>
                <a:latin typeface="Poppins"/>
                <a:ea typeface="Poppins"/>
                <a:cs typeface="Poppins"/>
                <a:sym typeface="Poppins"/>
              </a:rPr>
              <a:t>/photos/</a:t>
            </a:r>
            <a:r>
              <a:rPr lang="en-US" sz="1900" dirty="0" err="1">
                <a:solidFill>
                  <a:srgbClr val="212121"/>
                </a:solidFill>
                <a:latin typeface="Poppins"/>
                <a:ea typeface="Poppins"/>
                <a:cs typeface="Poppins"/>
                <a:sym typeface="Poppins"/>
              </a:rPr>
              <a:t>gageskidmore</a:t>
            </a:r>
            <a:r>
              <a:rPr lang="en-US" sz="1900" dirty="0">
                <a:solidFill>
                  <a:srgbClr val="212121"/>
                </a:solidFill>
                <a:latin typeface="Poppins"/>
                <a:ea typeface="Poppins"/>
                <a:cs typeface="Poppins"/>
                <a:sym typeface="Poppins"/>
              </a:rPr>
              <a:t>/4860509634/, accessed Jan 25, 2016). Available under a Creative Commons Attribution-</a:t>
            </a:r>
            <a:r>
              <a:rPr lang="en-US" sz="1900" dirty="0" err="1">
                <a:solidFill>
                  <a:srgbClr val="212121"/>
                </a:solidFill>
                <a:latin typeface="Poppins"/>
                <a:ea typeface="Poppins"/>
                <a:cs typeface="Poppins"/>
                <a:sym typeface="Poppins"/>
              </a:rPr>
              <a:t>ShareAlike</a:t>
            </a:r>
            <a:r>
              <a:rPr lang="en-US" sz="1900" dirty="0">
                <a:solidFill>
                  <a:srgbClr val="212121"/>
                </a:solidFill>
                <a:latin typeface="Poppins"/>
                <a:ea typeface="Poppins"/>
                <a:cs typeface="Poppins"/>
                <a:sym typeface="Poppins"/>
              </a:rPr>
              <a:t> 2.0 Generic license (https://</a:t>
            </a:r>
            <a:r>
              <a:rPr lang="en-US" sz="1900" dirty="0" err="1">
                <a:solidFill>
                  <a:srgbClr val="212121"/>
                </a:solidFill>
                <a:latin typeface="Poppins"/>
                <a:ea typeface="Poppins"/>
                <a:cs typeface="Poppins"/>
                <a:sym typeface="Poppins"/>
              </a:rPr>
              <a:t>creativecommons.org</a:t>
            </a:r>
            <a:r>
              <a:rPr lang="en-US" sz="1900" dirty="0">
                <a:solidFill>
                  <a:srgbClr val="212121"/>
                </a:solidFill>
                <a:latin typeface="Poppins"/>
                <a:ea typeface="Poppins"/>
                <a:cs typeface="Poppins"/>
                <a:sym typeface="Poppins"/>
              </a:rPr>
              <a:t>/licenses/by-</a:t>
            </a:r>
            <a:r>
              <a:rPr lang="en-US" sz="1900" dirty="0" err="1">
                <a:solidFill>
                  <a:srgbClr val="212121"/>
                </a:solidFill>
                <a:latin typeface="Poppins"/>
                <a:ea typeface="Poppins"/>
                <a:cs typeface="Poppins"/>
                <a:sym typeface="Poppins"/>
              </a:rPr>
              <a:t>sa</a:t>
            </a:r>
            <a:r>
              <a:rPr lang="en-US" sz="1900" dirty="0">
                <a:solidFill>
                  <a:srgbClr val="212121"/>
                </a:solidFill>
                <a:latin typeface="Poppins"/>
                <a:ea typeface="Poppins"/>
                <a:cs typeface="Poppins"/>
                <a:sym typeface="Poppins"/>
              </a:rPr>
              <a:t>/2.0/).</a:t>
            </a:r>
          </a:p>
          <a:p>
            <a:pPr algn="l">
              <a:lnSpc>
                <a:spcPts val="2660"/>
              </a:lnSpc>
            </a:pPr>
            <a:endParaRPr lang="en-US" sz="1900" dirty="0">
              <a:solidFill>
                <a:srgbClr val="212121"/>
              </a:solidFill>
              <a:latin typeface="Poppins"/>
              <a:ea typeface="Poppins"/>
              <a:cs typeface="Poppins"/>
              <a:sym typeface="Poppins"/>
            </a:endParaRPr>
          </a:p>
          <a:p>
            <a:pPr algn="l">
              <a:lnSpc>
                <a:spcPts val="2660"/>
              </a:lnSpc>
            </a:pPr>
            <a:r>
              <a:rPr lang="en-US" sz="1900" dirty="0">
                <a:solidFill>
                  <a:srgbClr val="212121"/>
                </a:solidFill>
                <a:latin typeface="Poppins"/>
                <a:ea typeface="Poppins"/>
                <a:cs typeface="Poppins"/>
                <a:sym typeface="Poppins"/>
              </a:rPr>
              <a:t>Slide 33: Screenshot of NPR article (https://</a:t>
            </a:r>
            <a:r>
              <a:rPr lang="en-US" sz="1900" dirty="0" err="1">
                <a:solidFill>
                  <a:srgbClr val="212121"/>
                </a:solidFill>
                <a:latin typeface="Poppins"/>
                <a:ea typeface="Poppins"/>
                <a:cs typeface="Poppins"/>
                <a:sym typeface="Poppins"/>
              </a:rPr>
              <a:t>www.npr.org</a:t>
            </a:r>
            <a:r>
              <a:rPr lang="en-US" sz="1900" dirty="0">
                <a:solidFill>
                  <a:srgbClr val="212121"/>
                </a:solidFill>
                <a:latin typeface="Poppins"/>
                <a:ea typeface="Poppins"/>
                <a:cs typeface="Poppins"/>
                <a:sym typeface="Poppins"/>
              </a:rPr>
              <a:t>/sections/health-shots/2023/03/16/1163104822/</a:t>
            </a:r>
            <a:r>
              <a:rPr lang="en-US" sz="1900" dirty="0" err="1">
                <a:solidFill>
                  <a:srgbClr val="212121"/>
                </a:solidFill>
                <a:latin typeface="Poppins"/>
                <a:ea typeface="Poppins"/>
                <a:cs typeface="Poppins"/>
                <a:sym typeface="Poppins"/>
              </a:rPr>
              <a:t>crispr</a:t>
            </a:r>
            <a:r>
              <a:rPr lang="en-US" sz="1900" dirty="0">
                <a:solidFill>
                  <a:srgbClr val="212121"/>
                </a:solidFill>
                <a:latin typeface="Poppins"/>
                <a:ea typeface="Poppins"/>
                <a:cs typeface="Poppins"/>
                <a:sym typeface="Poppins"/>
              </a:rPr>
              <a:t>-gene-editing-sickle-cell-success-cost-ethics)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C183D7F6-B498-43B3-948B-1728B52AA6E4}">
                <adec:decorative xmlns:adec="http://schemas.microsoft.com/office/drawing/2017/decorative" val="1"/>
              </a:ext>
            </a:extLst>
          </p:cNvPr>
          <p:cNvGrpSpPr/>
          <p:nvPr/>
        </p:nvGrpSpPr>
        <p:grpSpPr>
          <a:xfrm>
            <a:off x="8062801" y="-7972"/>
            <a:ext cx="4263950" cy="4263950"/>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4" name="TextBox 4"/>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5" name="Group 5">
            <a:extLst>
              <a:ext uri="{C183D7F6-B498-43B3-948B-1728B52AA6E4}">
                <adec:decorative xmlns:adec="http://schemas.microsoft.com/office/drawing/2017/decorative" val="1"/>
              </a:ext>
            </a:extLst>
          </p:cNvPr>
          <p:cNvGrpSpPr/>
          <p:nvPr/>
        </p:nvGrpSpPr>
        <p:grpSpPr>
          <a:xfrm>
            <a:off x="8062801" y="6077294"/>
            <a:ext cx="4263950" cy="4263950"/>
            <a:chOff x="0" y="0"/>
            <a:chExt cx="812800" cy="812800"/>
          </a:xfrm>
        </p:grpSpPr>
        <p:sp>
          <p:nvSpPr>
            <p:cNvPr id="6" name="Freeform 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6EAFA"/>
            </a:solidFill>
          </p:spPr>
          <p:txBody>
            <a:bodyPr/>
            <a:lstStyle/>
            <a:p>
              <a:endParaRPr lang="en-US"/>
            </a:p>
          </p:txBody>
        </p:sp>
        <p:sp>
          <p:nvSpPr>
            <p:cNvPr id="7" name="TextBox 7"/>
            <p:cNvSpPr txBox="1"/>
            <p:nvPr/>
          </p:nvSpPr>
          <p:spPr>
            <a:xfrm>
              <a:off x="76200" y="47625"/>
              <a:ext cx="660400" cy="688975"/>
            </a:xfrm>
            <a:prstGeom prst="rect">
              <a:avLst/>
            </a:prstGeom>
          </p:spPr>
          <p:txBody>
            <a:bodyPr lIns="50800" tIns="50800" rIns="50800" bIns="50800" rtlCol="0" anchor="ctr"/>
            <a:lstStyle/>
            <a:p>
              <a:pPr algn="ctr">
                <a:lnSpc>
                  <a:spcPts val="1995"/>
                </a:lnSpc>
              </a:pPr>
              <a:endParaRPr/>
            </a:p>
          </p:txBody>
        </p:sp>
      </p:grpSp>
      <p:grpSp>
        <p:nvGrpSpPr>
          <p:cNvPr id="8" name="Group 8">
            <a:extLst>
              <a:ext uri="{C183D7F6-B498-43B3-948B-1728B52AA6E4}">
                <adec:decorative xmlns:adec="http://schemas.microsoft.com/office/drawing/2017/decorative" val="1"/>
              </a:ext>
            </a:extLst>
          </p:cNvPr>
          <p:cNvGrpSpPr/>
          <p:nvPr/>
        </p:nvGrpSpPr>
        <p:grpSpPr>
          <a:xfrm>
            <a:off x="9496112" y="0"/>
            <a:ext cx="8791888" cy="10331082"/>
            <a:chOff x="0" y="0"/>
            <a:chExt cx="2371622" cy="2786821"/>
          </a:xfrm>
        </p:grpSpPr>
        <p:sp>
          <p:nvSpPr>
            <p:cNvPr id="9" name="Freeform 9"/>
            <p:cNvSpPr/>
            <p:nvPr/>
          </p:nvSpPr>
          <p:spPr>
            <a:xfrm>
              <a:off x="0" y="0"/>
              <a:ext cx="2371622" cy="2786821"/>
            </a:xfrm>
            <a:custGeom>
              <a:avLst/>
              <a:gdLst/>
              <a:ahLst/>
              <a:cxnLst/>
              <a:rect l="l" t="t" r="r" b="b"/>
              <a:pathLst>
                <a:path w="2371622" h="2786821">
                  <a:moveTo>
                    <a:pt x="0" y="0"/>
                  </a:moveTo>
                  <a:lnTo>
                    <a:pt x="2371622" y="0"/>
                  </a:lnTo>
                  <a:lnTo>
                    <a:pt x="2371622" y="2786821"/>
                  </a:lnTo>
                  <a:lnTo>
                    <a:pt x="0" y="2786821"/>
                  </a:lnTo>
                  <a:close/>
                </a:path>
              </a:pathLst>
            </a:custGeom>
            <a:solidFill>
              <a:srgbClr val="C6EAFA"/>
            </a:solidFill>
          </p:spPr>
          <p:txBody>
            <a:bodyPr/>
            <a:lstStyle/>
            <a:p>
              <a:endParaRPr lang="en-US"/>
            </a:p>
          </p:txBody>
        </p:sp>
        <p:sp>
          <p:nvSpPr>
            <p:cNvPr id="10" name="TextBox 10"/>
            <p:cNvSpPr txBox="1"/>
            <p:nvPr/>
          </p:nvSpPr>
          <p:spPr>
            <a:xfrm>
              <a:off x="0" y="-28575"/>
              <a:ext cx="2371622" cy="2815396"/>
            </a:xfrm>
            <a:prstGeom prst="rect">
              <a:avLst/>
            </a:prstGeom>
          </p:spPr>
          <p:txBody>
            <a:bodyPr lIns="46919" tIns="46919" rIns="46919" bIns="46919" rtlCol="0" anchor="ctr"/>
            <a:lstStyle/>
            <a:p>
              <a:pPr algn="ctr">
                <a:lnSpc>
                  <a:spcPts val="2456"/>
                </a:lnSpc>
              </a:pPr>
              <a:endParaRPr/>
            </a:p>
          </p:txBody>
        </p:sp>
      </p:grpSp>
      <p:grpSp>
        <p:nvGrpSpPr>
          <p:cNvPr id="15" name="Group 15">
            <a:extLst>
              <a:ext uri="{C183D7F6-B498-43B3-948B-1728B52AA6E4}">
                <adec:decorative xmlns:adec="http://schemas.microsoft.com/office/drawing/2017/decorative" val="1"/>
              </a:ext>
            </a:extLst>
          </p:cNvPr>
          <p:cNvGrpSpPr/>
          <p:nvPr/>
        </p:nvGrpSpPr>
        <p:grpSpPr>
          <a:xfrm rot="-1494771">
            <a:off x="3415954" y="8266246"/>
            <a:ext cx="4506991" cy="4506991"/>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7" name="TextBox 17"/>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grpSp>
        <p:nvGrpSpPr>
          <p:cNvPr id="21" name="Group 21">
            <a:extLst>
              <a:ext uri="{C183D7F6-B498-43B3-948B-1728B52AA6E4}">
                <adec:decorative xmlns:adec="http://schemas.microsoft.com/office/drawing/2017/decorative" val="1"/>
              </a:ext>
            </a:extLst>
          </p:cNvPr>
          <p:cNvGrpSpPr>
            <a:grpSpLocks noChangeAspect="1"/>
          </p:cNvGrpSpPr>
          <p:nvPr/>
        </p:nvGrpSpPr>
        <p:grpSpPr>
          <a:xfrm rot="-10800000">
            <a:off x="8410709" y="3318013"/>
            <a:ext cx="9326880" cy="3642725"/>
            <a:chOff x="0" y="0"/>
            <a:chExt cx="10711180" cy="4183380"/>
          </a:xfrm>
        </p:grpSpPr>
        <p:sp>
          <p:nvSpPr>
            <p:cNvPr id="22" name="Freeform 22"/>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72C2AA"/>
            </a:solidFill>
            <a:ln>
              <a:noFill/>
            </a:ln>
          </p:spPr>
          <p:txBody>
            <a:bodyPr/>
            <a:lstStyle/>
            <a:p>
              <a:endParaRPr lang="en-US"/>
            </a:p>
          </p:txBody>
        </p:sp>
        <p:sp>
          <p:nvSpPr>
            <p:cNvPr id="23" name="Freeform 23"/>
            <p:cNvSpPr/>
            <p:nvPr/>
          </p:nvSpPr>
          <p:spPr>
            <a:xfrm flipH="1" flipV="1">
              <a:off x="-103308" y="-3352"/>
              <a:ext cx="4389995" cy="4190084"/>
            </a:xfrm>
            <a:custGeom>
              <a:avLst/>
              <a:gdLst/>
              <a:ahLst/>
              <a:cxnLst/>
              <a:rect l="l" t="t" r="r" b="b"/>
              <a:pathLst>
                <a:path w="4389995" h="4190084">
                  <a:moveTo>
                    <a:pt x="2194998" y="4186732"/>
                  </a:moveTo>
                  <a:cubicBezTo>
                    <a:pt x="2944515" y="4190084"/>
                    <a:pt x="3638536" y="3792145"/>
                    <a:pt x="4014266" y="3143597"/>
                  </a:cubicBezTo>
                  <a:cubicBezTo>
                    <a:pt x="4389996" y="2495049"/>
                    <a:pt x="4389996" y="1695035"/>
                    <a:pt x="4014266" y="1046487"/>
                  </a:cubicBezTo>
                  <a:cubicBezTo>
                    <a:pt x="3638536" y="397939"/>
                    <a:pt x="2944515" y="0"/>
                    <a:pt x="2194998" y="3352"/>
                  </a:cubicBezTo>
                  <a:cubicBezTo>
                    <a:pt x="1445481" y="0"/>
                    <a:pt x="751460" y="397939"/>
                    <a:pt x="375730" y="1046487"/>
                  </a:cubicBezTo>
                  <a:cubicBezTo>
                    <a:pt x="0" y="1695035"/>
                    <a:pt x="0" y="2495049"/>
                    <a:pt x="375730" y="3143597"/>
                  </a:cubicBezTo>
                  <a:cubicBezTo>
                    <a:pt x="751460" y="3792145"/>
                    <a:pt x="1445481" y="4190084"/>
                    <a:pt x="2194998" y="4186732"/>
                  </a:cubicBezTo>
                  <a:close/>
                </a:path>
              </a:pathLst>
            </a:custGeom>
            <a:solidFill>
              <a:srgbClr val="72C2AA"/>
            </a:solidFill>
            <a:ln w="12700">
              <a:noFill/>
            </a:ln>
          </p:spPr>
          <p:txBody>
            <a:bodyPr/>
            <a:lstStyle/>
            <a:p>
              <a:endParaRPr lang="en-US"/>
            </a:p>
          </p:txBody>
        </p:sp>
      </p:grpSp>
      <p:sp>
        <p:nvSpPr>
          <p:cNvPr id="32" name="TextBox 32"/>
          <p:cNvSpPr txBox="1">
            <a:spLocks noGrp="1"/>
          </p:cNvSpPr>
          <p:nvPr>
            <p:ph type="title" idx="4294967295"/>
          </p:nvPr>
        </p:nvSpPr>
        <p:spPr>
          <a:xfrm>
            <a:off x="1028700" y="2455790"/>
            <a:ext cx="5401018" cy="19450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WHAT IS</a:t>
            </a:r>
          </a:p>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212121"/>
                </a:solidFill>
                <a:effectLst/>
                <a:uLnTx/>
                <a:uFillTx/>
                <a:latin typeface="Poppins"/>
                <a:ea typeface="Poppins"/>
                <a:cs typeface="Poppins"/>
                <a:sym typeface="Poppins"/>
              </a:rPr>
              <a:t>DNA?</a:t>
            </a:r>
          </a:p>
        </p:txBody>
      </p:sp>
      <p:sp>
        <p:nvSpPr>
          <p:cNvPr id="31" name="TextBox 31"/>
          <p:cNvSpPr txBox="1"/>
          <p:nvPr/>
        </p:nvSpPr>
        <p:spPr>
          <a:xfrm>
            <a:off x="1028700" y="4610200"/>
            <a:ext cx="6545843" cy="2492375"/>
          </a:xfrm>
          <a:prstGeom prst="rect">
            <a:avLst/>
          </a:prstGeom>
        </p:spPr>
        <p:txBody>
          <a:bodyPr lIns="0" tIns="0" rIns="0" bIns="0" rtlCol="0" anchor="t">
            <a:spAutoFit/>
          </a:bodyPr>
          <a:lstStyle/>
          <a:p>
            <a:pPr algn="l">
              <a:lnSpc>
                <a:spcPts val="4900"/>
              </a:lnSpc>
            </a:pPr>
            <a:r>
              <a:rPr lang="en-US" sz="3500" dirty="0">
                <a:solidFill>
                  <a:srgbClr val="212121"/>
                </a:solidFill>
                <a:latin typeface="Poppins"/>
                <a:ea typeface="Poppins"/>
                <a:cs typeface="Poppins"/>
                <a:sym typeface="Poppins"/>
              </a:rPr>
              <a:t>What is the basis for that biological connection? The foundation lies within our DNA.</a:t>
            </a:r>
          </a:p>
        </p:txBody>
      </p:sp>
      <p:grpSp>
        <p:nvGrpSpPr>
          <p:cNvPr id="18" name="Group 18" descr="DNA is a code composed of A, T, C, and G.">
            <a:extLst>
              <a:ext uri="{C183D7F6-B498-43B3-948B-1728B52AA6E4}">
                <adec:decorative xmlns:adec="http://schemas.microsoft.com/office/drawing/2017/decorative" val="0"/>
              </a:ext>
            </a:extLst>
          </p:cNvPr>
          <p:cNvGrpSpPr>
            <a:grpSpLocks noChangeAspect="1"/>
          </p:cNvGrpSpPr>
          <p:nvPr/>
        </p:nvGrpSpPr>
        <p:grpSpPr>
          <a:xfrm>
            <a:off x="8297426" y="311385"/>
            <a:ext cx="9326880" cy="3642725"/>
            <a:chOff x="0" y="0"/>
            <a:chExt cx="10711180" cy="4183380"/>
          </a:xfrm>
        </p:grpSpPr>
        <p:sp>
          <p:nvSpPr>
            <p:cNvPr id="19" name="Freeform 19"/>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F46036"/>
            </a:solidFill>
          </p:spPr>
          <p:txBody>
            <a:bodyPr/>
            <a:lstStyle/>
            <a:p>
              <a:endParaRPr lang="en-US"/>
            </a:p>
          </p:txBody>
        </p:sp>
        <p:sp>
          <p:nvSpPr>
            <p:cNvPr id="20" name="Freeform 20"/>
            <p:cNvSpPr/>
            <p:nvPr/>
          </p:nvSpPr>
          <p:spPr>
            <a:xfrm>
              <a:off x="-103308" y="-3352"/>
              <a:ext cx="4389995" cy="4190084"/>
            </a:xfrm>
            <a:custGeom>
              <a:avLst/>
              <a:gdLst/>
              <a:ahLst/>
              <a:cxnLst/>
              <a:rect l="l" t="t" r="r" b="b"/>
              <a:pathLst>
                <a:path w="4389995" h="4190084">
                  <a:moveTo>
                    <a:pt x="2194998" y="3352"/>
                  </a:moveTo>
                  <a:cubicBezTo>
                    <a:pt x="1445481" y="0"/>
                    <a:pt x="751460" y="397939"/>
                    <a:pt x="375730" y="1046487"/>
                  </a:cubicBezTo>
                  <a:cubicBezTo>
                    <a:pt x="0" y="1695035"/>
                    <a:pt x="0" y="2495049"/>
                    <a:pt x="375730" y="3143597"/>
                  </a:cubicBezTo>
                  <a:cubicBezTo>
                    <a:pt x="751460" y="3792145"/>
                    <a:pt x="1445481" y="4190084"/>
                    <a:pt x="2194998" y="4186732"/>
                  </a:cubicBezTo>
                  <a:cubicBezTo>
                    <a:pt x="2944515" y="4190084"/>
                    <a:pt x="3638536" y="3792145"/>
                    <a:pt x="4014266" y="3143597"/>
                  </a:cubicBezTo>
                  <a:cubicBezTo>
                    <a:pt x="4389996" y="2495049"/>
                    <a:pt x="4389996" y="1695035"/>
                    <a:pt x="4014266" y="1046487"/>
                  </a:cubicBezTo>
                  <a:cubicBezTo>
                    <a:pt x="3638536" y="397939"/>
                    <a:pt x="2944515" y="0"/>
                    <a:pt x="2194998" y="3352"/>
                  </a:cubicBezTo>
                  <a:close/>
                </a:path>
              </a:pathLst>
            </a:custGeom>
            <a:solidFill>
              <a:srgbClr val="000000">
                <a:alpha val="0"/>
              </a:srgbClr>
            </a:solidFill>
            <a:ln w="12700">
              <a:solidFill>
                <a:srgbClr val="000000"/>
              </a:solidFill>
            </a:ln>
          </p:spPr>
          <p:txBody>
            <a:bodyPr/>
            <a:lstStyle/>
            <a:p>
              <a:endParaRPr lang="en-US"/>
            </a:p>
          </p:txBody>
        </p:sp>
      </p:grpSp>
      <p:grpSp>
        <p:nvGrpSpPr>
          <p:cNvPr id="36" name="Group 36" descr="DNA is in our cells to tell our cells how to function.">
            <a:extLst>
              <a:ext uri="{C183D7F6-B498-43B3-948B-1728B52AA6E4}">
                <adec:decorative xmlns:adec="http://schemas.microsoft.com/office/drawing/2017/decorative" val="0"/>
              </a:ext>
            </a:extLst>
          </p:cNvPr>
          <p:cNvGrpSpPr/>
          <p:nvPr/>
        </p:nvGrpSpPr>
        <p:grpSpPr>
          <a:xfrm>
            <a:off x="9144000" y="4686938"/>
            <a:ext cx="7507419" cy="904875"/>
            <a:chOff x="0" y="0"/>
            <a:chExt cx="10009892" cy="1206501"/>
          </a:xfrm>
        </p:grpSpPr>
        <p:sp>
          <p:nvSpPr>
            <p:cNvPr id="37" name="TextBox 37"/>
            <p:cNvSpPr txBox="1"/>
            <p:nvPr/>
          </p:nvSpPr>
          <p:spPr>
            <a:xfrm>
              <a:off x="0" y="-95250"/>
              <a:ext cx="10009892" cy="802217"/>
            </a:xfrm>
            <a:prstGeom prst="rect">
              <a:avLst/>
            </a:prstGeom>
          </p:spPr>
          <p:txBody>
            <a:bodyPr lIns="0" tIns="0" rIns="0" bIns="0" rtlCol="0" anchor="t">
              <a:spAutoFit/>
            </a:bodyPr>
            <a:lstStyle/>
            <a:p>
              <a:pPr algn="l">
                <a:lnSpc>
                  <a:spcPts val="4899"/>
                </a:lnSpc>
              </a:pPr>
              <a:r>
                <a:rPr lang="en-US" sz="3499" b="1" dirty="0">
                  <a:solidFill>
                    <a:srgbClr val="212121"/>
                  </a:solidFill>
                  <a:latin typeface="Poppins Bold"/>
                  <a:ea typeface="Poppins Bold"/>
                  <a:cs typeface="Poppins Bold"/>
                  <a:sym typeface="Poppins Bold"/>
                </a:rPr>
                <a:t>DNA IS IN OUR CELLS</a:t>
              </a:r>
            </a:p>
          </p:txBody>
        </p:sp>
        <p:sp>
          <p:nvSpPr>
            <p:cNvPr id="38" name="TextBox 38"/>
            <p:cNvSpPr txBox="1"/>
            <p:nvPr/>
          </p:nvSpPr>
          <p:spPr>
            <a:xfrm>
              <a:off x="0" y="640292"/>
              <a:ext cx="10009892" cy="566208"/>
            </a:xfrm>
            <a:prstGeom prst="rect">
              <a:avLst/>
            </a:prstGeom>
          </p:spPr>
          <p:txBody>
            <a:bodyPr lIns="0" tIns="0" rIns="0" bIns="0" rtlCol="0" anchor="t">
              <a:spAutoFit/>
            </a:bodyPr>
            <a:lstStyle/>
            <a:p>
              <a:pPr algn="l">
                <a:lnSpc>
                  <a:spcPts val="3499"/>
                </a:lnSpc>
              </a:pPr>
              <a:r>
                <a:rPr lang="en-US" sz="2499">
                  <a:solidFill>
                    <a:srgbClr val="212121"/>
                  </a:solidFill>
                  <a:latin typeface="Poppins"/>
                  <a:ea typeface="Poppins"/>
                  <a:cs typeface="Poppins"/>
                  <a:sym typeface="Poppins"/>
                </a:rPr>
                <a:t>To tell our cells how to function</a:t>
              </a:r>
            </a:p>
          </p:txBody>
        </p:sp>
      </p:grpSp>
      <p:sp>
        <p:nvSpPr>
          <p:cNvPr id="27" name="Freeform 27">
            <a:extLst>
              <a:ext uri="{C183D7F6-B498-43B3-948B-1728B52AA6E4}">
                <adec:decorative xmlns:adec="http://schemas.microsoft.com/office/drawing/2017/decorative" val="1"/>
              </a:ext>
            </a:extLst>
          </p:cNvPr>
          <p:cNvSpPr/>
          <p:nvPr/>
        </p:nvSpPr>
        <p:spPr>
          <a:xfrm>
            <a:off x="8200220" y="234544"/>
            <a:ext cx="3820284" cy="3796407"/>
          </a:xfrm>
          <a:custGeom>
            <a:avLst/>
            <a:gdLst/>
            <a:ahLst/>
            <a:cxnLst/>
            <a:rect l="l" t="t" r="r" b="b"/>
            <a:pathLst>
              <a:path w="3820284" h="3796407">
                <a:moveTo>
                  <a:pt x="0" y="0"/>
                </a:moveTo>
                <a:lnTo>
                  <a:pt x="3820283" y="0"/>
                </a:lnTo>
                <a:lnTo>
                  <a:pt x="3820283" y="3796406"/>
                </a:lnTo>
                <a:lnTo>
                  <a:pt x="0" y="379640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24" name="Group 24" descr="DNA forms genes. A complete DNA set is a genome.">
            <a:extLst>
              <a:ext uri="{C183D7F6-B498-43B3-948B-1728B52AA6E4}">
                <adec:decorative xmlns:adec="http://schemas.microsoft.com/office/drawing/2017/decorative" val="0"/>
              </a:ext>
            </a:extLst>
          </p:cNvPr>
          <p:cNvGrpSpPr>
            <a:grpSpLocks noChangeAspect="1"/>
          </p:cNvGrpSpPr>
          <p:nvPr/>
        </p:nvGrpSpPr>
        <p:grpSpPr>
          <a:xfrm>
            <a:off x="8350503" y="6387907"/>
            <a:ext cx="9326880" cy="3642725"/>
            <a:chOff x="0" y="0"/>
            <a:chExt cx="10711180" cy="4183380"/>
          </a:xfrm>
        </p:grpSpPr>
        <p:sp>
          <p:nvSpPr>
            <p:cNvPr id="25" name="Freeform 25"/>
            <p:cNvSpPr/>
            <p:nvPr/>
          </p:nvSpPr>
          <p:spPr>
            <a:xfrm>
              <a:off x="2655570" y="1277620"/>
              <a:ext cx="8055610" cy="1629410"/>
            </a:xfrm>
            <a:custGeom>
              <a:avLst/>
              <a:gdLst/>
              <a:ahLst/>
              <a:cxnLst/>
              <a:rect l="l" t="t" r="r" b="b"/>
              <a:pathLst>
                <a:path w="8055610" h="1629410">
                  <a:moveTo>
                    <a:pt x="8055610" y="0"/>
                  </a:moveTo>
                  <a:lnTo>
                    <a:pt x="0" y="0"/>
                  </a:lnTo>
                  <a:lnTo>
                    <a:pt x="0" y="1629410"/>
                  </a:lnTo>
                  <a:lnTo>
                    <a:pt x="8055610" y="1629410"/>
                  </a:lnTo>
                  <a:lnTo>
                    <a:pt x="7526020" y="814070"/>
                  </a:lnTo>
                  <a:close/>
                </a:path>
              </a:pathLst>
            </a:custGeom>
            <a:solidFill>
              <a:srgbClr val="FDB441"/>
            </a:solidFill>
            <a:ln>
              <a:noFill/>
            </a:ln>
          </p:spPr>
          <p:txBody>
            <a:bodyPr/>
            <a:lstStyle/>
            <a:p>
              <a:endParaRPr lang="en-US"/>
            </a:p>
          </p:txBody>
        </p:sp>
        <p:sp>
          <p:nvSpPr>
            <p:cNvPr id="26" name="Freeform 26"/>
            <p:cNvSpPr/>
            <p:nvPr/>
          </p:nvSpPr>
          <p:spPr>
            <a:xfrm>
              <a:off x="-103308" y="-3352"/>
              <a:ext cx="4389995" cy="4190084"/>
            </a:xfrm>
            <a:custGeom>
              <a:avLst/>
              <a:gdLst/>
              <a:ahLst/>
              <a:cxnLst/>
              <a:rect l="l" t="t" r="r" b="b"/>
              <a:pathLst>
                <a:path w="4389995" h="4190084">
                  <a:moveTo>
                    <a:pt x="2194998" y="3352"/>
                  </a:moveTo>
                  <a:cubicBezTo>
                    <a:pt x="1445481" y="0"/>
                    <a:pt x="751460" y="397939"/>
                    <a:pt x="375730" y="1046487"/>
                  </a:cubicBezTo>
                  <a:cubicBezTo>
                    <a:pt x="0" y="1695035"/>
                    <a:pt x="0" y="2495049"/>
                    <a:pt x="375730" y="3143597"/>
                  </a:cubicBezTo>
                  <a:cubicBezTo>
                    <a:pt x="751460" y="3792145"/>
                    <a:pt x="1445481" y="4190084"/>
                    <a:pt x="2194998" y="4186732"/>
                  </a:cubicBezTo>
                  <a:cubicBezTo>
                    <a:pt x="2944515" y="4190084"/>
                    <a:pt x="3638536" y="3792145"/>
                    <a:pt x="4014266" y="3143597"/>
                  </a:cubicBezTo>
                  <a:cubicBezTo>
                    <a:pt x="4389996" y="2495049"/>
                    <a:pt x="4389996" y="1695035"/>
                    <a:pt x="4014266" y="1046487"/>
                  </a:cubicBezTo>
                  <a:cubicBezTo>
                    <a:pt x="3638536" y="397939"/>
                    <a:pt x="2944515" y="0"/>
                    <a:pt x="2194998" y="3352"/>
                  </a:cubicBezTo>
                  <a:close/>
                </a:path>
              </a:pathLst>
            </a:custGeom>
            <a:solidFill>
              <a:srgbClr val="FDB441"/>
            </a:solidFill>
            <a:ln w="12700">
              <a:noFill/>
            </a:ln>
          </p:spPr>
          <p:txBody>
            <a:bodyPr/>
            <a:lstStyle/>
            <a:p>
              <a:endParaRPr lang="en-US"/>
            </a:p>
          </p:txBody>
        </p:sp>
      </p:grpSp>
      <p:sp>
        <p:nvSpPr>
          <p:cNvPr id="28" name="Freeform 28">
            <a:extLst>
              <a:ext uri="{C183D7F6-B498-43B3-948B-1728B52AA6E4}">
                <adec:decorative xmlns:adec="http://schemas.microsoft.com/office/drawing/2017/decorative" val="1"/>
              </a:ext>
            </a:extLst>
          </p:cNvPr>
          <p:cNvSpPr/>
          <p:nvPr/>
        </p:nvSpPr>
        <p:spPr>
          <a:xfrm rot="-5400000">
            <a:off x="9891995" y="6230693"/>
            <a:ext cx="605562" cy="1743765"/>
          </a:xfrm>
          <a:custGeom>
            <a:avLst/>
            <a:gdLst/>
            <a:ahLst/>
            <a:cxnLst/>
            <a:rect l="l" t="t" r="r" b="b"/>
            <a:pathLst>
              <a:path w="605562" h="1743765">
                <a:moveTo>
                  <a:pt x="0" y="0"/>
                </a:moveTo>
                <a:lnTo>
                  <a:pt x="605562" y="0"/>
                </a:lnTo>
                <a:lnTo>
                  <a:pt x="605562" y="1743765"/>
                </a:lnTo>
                <a:lnTo>
                  <a:pt x="0" y="17437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9" name="Freeform 29">
            <a:extLst>
              <a:ext uri="{C183D7F6-B498-43B3-948B-1728B52AA6E4}">
                <adec:decorative xmlns:adec="http://schemas.microsoft.com/office/drawing/2017/decorative" val="1"/>
              </a:ext>
            </a:extLst>
          </p:cNvPr>
          <p:cNvSpPr/>
          <p:nvPr/>
        </p:nvSpPr>
        <p:spPr>
          <a:xfrm>
            <a:off x="9734460" y="7880657"/>
            <a:ext cx="744203" cy="1609087"/>
          </a:xfrm>
          <a:custGeom>
            <a:avLst/>
            <a:gdLst/>
            <a:ahLst/>
            <a:cxnLst/>
            <a:rect l="l" t="t" r="r" b="b"/>
            <a:pathLst>
              <a:path w="744203" h="1609087">
                <a:moveTo>
                  <a:pt x="0" y="0"/>
                </a:moveTo>
                <a:lnTo>
                  <a:pt x="744203" y="0"/>
                </a:lnTo>
                <a:lnTo>
                  <a:pt x="744203" y="1609087"/>
                </a:lnTo>
                <a:lnTo>
                  <a:pt x="0" y="1609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0" name="Freeform 30">
            <a:extLst>
              <a:ext uri="{C183D7F6-B498-43B3-948B-1728B52AA6E4}">
                <adec:decorative xmlns:adec="http://schemas.microsoft.com/office/drawing/2017/decorative" val="1"/>
              </a:ext>
            </a:extLst>
          </p:cNvPr>
          <p:cNvSpPr/>
          <p:nvPr/>
        </p:nvSpPr>
        <p:spPr>
          <a:xfrm rot="5400000">
            <a:off x="9995282" y="7469705"/>
            <a:ext cx="230158" cy="344094"/>
          </a:xfrm>
          <a:custGeom>
            <a:avLst/>
            <a:gdLst/>
            <a:ahLst/>
            <a:cxnLst/>
            <a:rect l="l" t="t" r="r" b="b"/>
            <a:pathLst>
              <a:path w="230158" h="344094">
                <a:moveTo>
                  <a:pt x="0" y="0"/>
                </a:moveTo>
                <a:lnTo>
                  <a:pt x="230159" y="0"/>
                </a:lnTo>
                <a:lnTo>
                  <a:pt x="230159" y="344094"/>
                </a:lnTo>
                <a:lnTo>
                  <a:pt x="0" y="3440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nvGrpSpPr>
          <p:cNvPr id="33" name="Group 33">
            <a:extLst>
              <a:ext uri="{C183D7F6-B498-43B3-948B-1728B52AA6E4}">
                <adec:decorative xmlns:adec="http://schemas.microsoft.com/office/drawing/2017/decorative" val="1"/>
              </a:ext>
            </a:extLst>
          </p:cNvPr>
          <p:cNvGrpSpPr/>
          <p:nvPr/>
        </p:nvGrpSpPr>
        <p:grpSpPr>
          <a:xfrm>
            <a:off x="12143293" y="1671565"/>
            <a:ext cx="7507419" cy="904875"/>
            <a:chOff x="0" y="0"/>
            <a:chExt cx="10009892" cy="1206501"/>
          </a:xfrm>
        </p:grpSpPr>
        <p:sp>
          <p:nvSpPr>
            <p:cNvPr id="34" name="TextBox 34"/>
            <p:cNvSpPr txBox="1"/>
            <p:nvPr/>
          </p:nvSpPr>
          <p:spPr>
            <a:xfrm>
              <a:off x="0" y="-95250"/>
              <a:ext cx="10009892" cy="802217"/>
            </a:xfrm>
            <a:prstGeom prst="rect">
              <a:avLst/>
            </a:prstGeom>
          </p:spPr>
          <p:txBody>
            <a:bodyPr lIns="0" tIns="0" rIns="0" bIns="0" rtlCol="0" anchor="t">
              <a:spAutoFit/>
            </a:bodyPr>
            <a:lstStyle/>
            <a:p>
              <a:pPr algn="l">
                <a:lnSpc>
                  <a:spcPts val="4899"/>
                </a:lnSpc>
              </a:pPr>
              <a:r>
                <a:rPr lang="en-US" sz="3499" b="1" dirty="0">
                  <a:solidFill>
                    <a:srgbClr val="212121"/>
                  </a:solidFill>
                  <a:latin typeface="Poppins Bold"/>
                  <a:ea typeface="Poppins Bold"/>
                  <a:cs typeface="Poppins Bold"/>
                  <a:sym typeface="Poppins Bold"/>
                </a:rPr>
                <a:t>DNA IS A CODE</a:t>
              </a:r>
            </a:p>
          </p:txBody>
        </p:sp>
        <p:sp>
          <p:nvSpPr>
            <p:cNvPr id="35" name="TextBox 35"/>
            <p:cNvSpPr txBox="1"/>
            <p:nvPr/>
          </p:nvSpPr>
          <p:spPr>
            <a:xfrm>
              <a:off x="0" y="640292"/>
              <a:ext cx="10009892" cy="566208"/>
            </a:xfrm>
            <a:prstGeom prst="rect">
              <a:avLst/>
            </a:prstGeom>
          </p:spPr>
          <p:txBody>
            <a:bodyPr lIns="0" tIns="0" rIns="0" bIns="0" rtlCol="0" anchor="t">
              <a:spAutoFit/>
            </a:bodyPr>
            <a:lstStyle/>
            <a:p>
              <a:pPr algn="l">
                <a:lnSpc>
                  <a:spcPts val="3499"/>
                </a:lnSpc>
              </a:pPr>
              <a:r>
                <a:rPr lang="en-US" sz="2499" dirty="0">
                  <a:solidFill>
                    <a:srgbClr val="212121"/>
                  </a:solidFill>
                  <a:latin typeface="Poppins"/>
                  <a:ea typeface="Poppins"/>
                  <a:cs typeface="Poppins"/>
                  <a:sym typeface="Poppins"/>
                </a:rPr>
                <a:t>Composed of A, T, C, G</a:t>
              </a:r>
            </a:p>
          </p:txBody>
        </p:sp>
      </p:grpSp>
      <p:grpSp>
        <p:nvGrpSpPr>
          <p:cNvPr id="39" name="Group 39">
            <a:extLst>
              <a:ext uri="{C183D7F6-B498-43B3-948B-1728B52AA6E4}">
                <adec:decorative xmlns:adec="http://schemas.microsoft.com/office/drawing/2017/decorative" val="1"/>
              </a:ext>
            </a:extLst>
          </p:cNvPr>
          <p:cNvGrpSpPr/>
          <p:nvPr/>
        </p:nvGrpSpPr>
        <p:grpSpPr>
          <a:xfrm>
            <a:off x="12020503" y="7756832"/>
            <a:ext cx="7507419" cy="904875"/>
            <a:chOff x="0" y="0"/>
            <a:chExt cx="10009892" cy="1206501"/>
          </a:xfrm>
        </p:grpSpPr>
        <p:sp>
          <p:nvSpPr>
            <p:cNvPr id="41" name="TextBox 41"/>
            <p:cNvSpPr txBox="1"/>
            <p:nvPr/>
          </p:nvSpPr>
          <p:spPr>
            <a:xfrm>
              <a:off x="0" y="640292"/>
              <a:ext cx="10009892" cy="566208"/>
            </a:xfrm>
            <a:prstGeom prst="rect">
              <a:avLst/>
            </a:prstGeom>
          </p:spPr>
          <p:txBody>
            <a:bodyPr lIns="0" tIns="0" rIns="0" bIns="0" rtlCol="0" anchor="t">
              <a:spAutoFit/>
            </a:bodyPr>
            <a:lstStyle/>
            <a:p>
              <a:pPr algn="l">
                <a:lnSpc>
                  <a:spcPts val="3499"/>
                </a:lnSpc>
              </a:pPr>
              <a:r>
                <a:rPr lang="en-US" sz="2499" dirty="0">
                  <a:solidFill>
                    <a:srgbClr val="212121"/>
                  </a:solidFill>
                  <a:latin typeface="Poppins"/>
                  <a:ea typeface="Poppins"/>
                  <a:cs typeface="Poppins"/>
                  <a:sym typeface="Poppins"/>
                </a:rPr>
                <a:t>A complete DNA set is a </a:t>
              </a:r>
              <a:r>
                <a:rPr lang="en-US" sz="2499" b="1" dirty="0">
                  <a:solidFill>
                    <a:srgbClr val="212121"/>
                  </a:solidFill>
                  <a:latin typeface="Poppins Bold"/>
                  <a:ea typeface="Poppins Bold"/>
                  <a:cs typeface="Poppins Bold"/>
                  <a:sym typeface="Poppins Bold"/>
                </a:rPr>
                <a:t>genome</a:t>
              </a:r>
            </a:p>
          </p:txBody>
        </p:sp>
        <p:sp>
          <p:nvSpPr>
            <p:cNvPr id="40" name="TextBox 40"/>
            <p:cNvSpPr txBox="1"/>
            <p:nvPr/>
          </p:nvSpPr>
          <p:spPr>
            <a:xfrm>
              <a:off x="0" y="-95250"/>
              <a:ext cx="10009892" cy="802217"/>
            </a:xfrm>
            <a:prstGeom prst="rect">
              <a:avLst/>
            </a:prstGeom>
          </p:spPr>
          <p:txBody>
            <a:bodyPr lIns="0" tIns="0" rIns="0" bIns="0" rtlCol="0" anchor="t">
              <a:spAutoFit/>
            </a:bodyPr>
            <a:lstStyle/>
            <a:p>
              <a:pPr algn="l">
                <a:lnSpc>
                  <a:spcPts val="4899"/>
                </a:lnSpc>
              </a:pPr>
              <a:r>
                <a:rPr lang="en-US" sz="3499" b="1" dirty="0">
                  <a:solidFill>
                    <a:srgbClr val="212121"/>
                  </a:solidFill>
                  <a:latin typeface="Poppins Bold"/>
                  <a:ea typeface="Poppins Bold"/>
                  <a:cs typeface="Poppins Bold"/>
                  <a:sym typeface="Poppins Bold"/>
                </a:rPr>
                <a:t>DNA FORMS GENES</a:t>
              </a:r>
            </a:p>
          </p:txBody>
        </p:sp>
      </p:grpSp>
      <p:sp>
        <p:nvSpPr>
          <p:cNvPr id="42" name="TextBox 42">
            <a:extLst>
              <a:ext uri="{C183D7F6-B498-43B3-948B-1728B52AA6E4}">
                <adec:decorative xmlns:adec="http://schemas.microsoft.com/office/drawing/2017/decorative" val="1"/>
              </a:ext>
            </a:extLst>
          </p:cNvPr>
          <p:cNvSpPr txBox="1"/>
          <p:nvPr/>
        </p:nvSpPr>
        <p:spPr>
          <a:xfrm>
            <a:off x="9026262" y="579755"/>
            <a:ext cx="708199" cy="1454149"/>
          </a:xfrm>
          <a:prstGeom prst="rect">
            <a:avLst/>
          </a:prstGeom>
        </p:spPr>
        <p:txBody>
          <a:bodyPr lIns="0" tIns="0" rIns="0" bIns="0" rtlCol="0" anchor="t">
            <a:spAutoFit/>
          </a:bodyPr>
          <a:lstStyle/>
          <a:p>
            <a:pPr algn="ctr">
              <a:lnSpc>
                <a:spcPts val="11200"/>
              </a:lnSpc>
            </a:pPr>
            <a:r>
              <a:rPr lang="en-US" sz="8000" b="1">
                <a:solidFill>
                  <a:srgbClr val="FFFFFF"/>
                </a:solidFill>
                <a:latin typeface="Poppins Medium"/>
                <a:ea typeface="Poppins Medium"/>
                <a:cs typeface="Poppins Medium"/>
                <a:sym typeface="Poppins Medium"/>
              </a:rPr>
              <a:t>A</a:t>
            </a:r>
          </a:p>
        </p:txBody>
      </p:sp>
      <p:sp>
        <p:nvSpPr>
          <p:cNvPr id="43" name="TextBox 43">
            <a:extLst>
              <a:ext uri="{C183D7F6-B498-43B3-948B-1728B52AA6E4}">
                <adec:decorative xmlns:adec="http://schemas.microsoft.com/office/drawing/2017/decorative" val="1"/>
              </a:ext>
            </a:extLst>
          </p:cNvPr>
          <p:cNvSpPr txBox="1"/>
          <p:nvPr/>
        </p:nvSpPr>
        <p:spPr>
          <a:xfrm>
            <a:off x="10601234" y="579755"/>
            <a:ext cx="573063" cy="1454149"/>
          </a:xfrm>
          <a:prstGeom prst="rect">
            <a:avLst/>
          </a:prstGeom>
        </p:spPr>
        <p:txBody>
          <a:bodyPr lIns="0" tIns="0" rIns="0" bIns="0" rtlCol="0" anchor="t">
            <a:spAutoFit/>
          </a:bodyPr>
          <a:lstStyle/>
          <a:p>
            <a:pPr algn="ctr">
              <a:lnSpc>
                <a:spcPts val="11200"/>
              </a:lnSpc>
            </a:pPr>
            <a:r>
              <a:rPr lang="en-US" sz="8000" b="1" dirty="0">
                <a:solidFill>
                  <a:srgbClr val="FFFFFF"/>
                </a:solidFill>
                <a:latin typeface="Poppins Medium"/>
                <a:ea typeface="Poppins Medium"/>
                <a:cs typeface="Poppins Medium"/>
                <a:sym typeface="Poppins Medium"/>
              </a:rPr>
              <a:t>T</a:t>
            </a:r>
          </a:p>
        </p:txBody>
      </p:sp>
      <p:sp>
        <p:nvSpPr>
          <p:cNvPr id="44" name="TextBox 44">
            <a:extLst>
              <a:ext uri="{C183D7F6-B498-43B3-948B-1728B52AA6E4}">
                <adec:decorative xmlns:adec="http://schemas.microsoft.com/office/drawing/2017/decorative" val="1"/>
              </a:ext>
            </a:extLst>
          </p:cNvPr>
          <p:cNvSpPr txBox="1"/>
          <p:nvPr/>
        </p:nvSpPr>
        <p:spPr>
          <a:xfrm>
            <a:off x="9026262" y="1940806"/>
            <a:ext cx="785366" cy="1454149"/>
          </a:xfrm>
          <a:prstGeom prst="rect">
            <a:avLst/>
          </a:prstGeom>
        </p:spPr>
        <p:txBody>
          <a:bodyPr lIns="0" tIns="0" rIns="0" bIns="0" rtlCol="0" anchor="t">
            <a:spAutoFit/>
          </a:bodyPr>
          <a:lstStyle/>
          <a:p>
            <a:pPr algn="ctr">
              <a:lnSpc>
                <a:spcPts val="11200"/>
              </a:lnSpc>
            </a:pPr>
            <a:r>
              <a:rPr lang="en-US" sz="8000" b="1">
                <a:solidFill>
                  <a:srgbClr val="FFFFFF"/>
                </a:solidFill>
                <a:latin typeface="Poppins Medium"/>
                <a:ea typeface="Poppins Medium"/>
                <a:cs typeface="Poppins Medium"/>
                <a:sym typeface="Poppins Medium"/>
              </a:rPr>
              <a:t>C</a:t>
            </a:r>
          </a:p>
        </p:txBody>
      </p:sp>
      <p:sp>
        <p:nvSpPr>
          <p:cNvPr id="45" name="TextBox 45">
            <a:extLst>
              <a:ext uri="{C183D7F6-B498-43B3-948B-1728B52AA6E4}">
                <adec:decorative xmlns:adec="http://schemas.microsoft.com/office/drawing/2017/decorative" val="1"/>
              </a:ext>
            </a:extLst>
          </p:cNvPr>
          <p:cNvSpPr txBox="1"/>
          <p:nvPr/>
        </p:nvSpPr>
        <p:spPr>
          <a:xfrm>
            <a:off x="10495082" y="1940806"/>
            <a:ext cx="785366" cy="1454149"/>
          </a:xfrm>
          <a:prstGeom prst="rect">
            <a:avLst/>
          </a:prstGeom>
        </p:spPr>
        <p:txBody>
          <a:bodyPr lIns="0" tIns="0" rIns="0" bIns="0" rtlCol="0" anchor="t">
            <a:spAutoFit/>
          </a:bodyPr>
          <a:lstStyle/>
          <a:p>
            <a:pPr algn="ctr">
              <a:lnSpc>
                <a:spcPts val="11200"/>
              </a:lnSpc>
            </a:pPr>
            <a:r>
              <a:rPr lang="en-US" sz="8000" b="1">
                <a:solidFill>
                  <a:srgbClr val="FFFFFF"/>
                </a:solidFill>
                <a:latin typeface="Poppins Medium"/>
                <a:ea typeface="Poppins Medium"/>
                <a:cs typeface="Poppins Medium"/>
                <a:sym typeface="Poppins Medium"/>
              </a:rPr>
              <a:t>G</a:t>
            </a:r>
          </a:p>
        </p:txBody>
      </p:sp>
      <p:sp>
        <p:nvSpPr>
          <p:cNvPr id="46" name="Freeform 46">
            <a:extLst>
              <a:ext uri="{C183D7F6-B498-43B3-948B-1728B52AA6E4}">
                <adec:decorative xmlns:adec="http://schemas.microsoft.com/office/drawing/2017/decorative" val="1"/>
              </a:ext>
            </a:extLst>
          </p:cNvPr>
          <p:cNvSpPr/>
          <p:nvPr/>
        </p:nvSpPr>
        <p:spPr>
          <a:xfrm>
            <a:off x="14643499" y="4116203"/>
            <a:ext cx="2507006" cy="2046344"/>
          </a:xfrm>
          <a:custGeom>
            <a:avLst/>
            <a:gdLst/>
            <a:ahLst/>
            <a:cxnLst/>
            <a:rect l="l" t="t" r="r" b="b"/>
            <a:pathLst>
              <a:path w="2507006" h="2046344">
                <a:moveTo>
                  <a:pt x="0" y="0"/>
                </a:moveTo>
                <a:lnTo>
                  <a:pt x="2507006" y="0"/>
                </a:lnTo>
                <a:lnTo>
                  <a:pt x="2507006" y="2046344"/>
                </a:lnTo>
                <a:lnTo>
                  <a:pt x="0" y="204634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11" name="Group 11">
            <a:extLst>
              <a:ext uri="{C183D7F6-B498-43B3-948B-1728B52AA6E4}">
                <adec:decorative xmlns:adec="http://schemas.microsoft.com/office/drawing/2017/decorative" val="1"/>
              </a:ext>
            </a:extLst>
          </p:cNvPr>
          <p:cNvGrpSpPr/>
          <p:nvPr/>
        </p:nvGrpSpPr>
        <p:grpSpPr>
          <a:xfrm rot="5400000">
            <a:off x="6729879" y="395548"/>
            <a:ext cx="844663" cy="844663"/>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3" name="TextBox 13"/>
            <p:cNvSpPr txBox="1"/>
            <p:nvPr/>
          </p:nvSpPr>
          <p:spPr>
            <a:xfrm>
              <a:off x="76200" y="38100"/>
              <a:ext cx="660400" cy="698500"/>
            </a:xfrm>
            <a:prstGeom prst="rect">
              <a:avLst/>
            </a:prstGeom>
          </p:spPr>
          <p:txBody>
            <a:bodyPr lIns="46919" tIns="46919" rIns="46919" bIns="46919" rtlCol="0" anchor="ctr"/>
            <a:lstStyle/>
            <a:p>
              <a:pPr algn="ctr">
                <a:lnSpc>
                  <a:spcPts val="2456"/>
                </a:lnSpc>
              </a:pPr>
              <a:endParaRPr/>
            </a:p>
          </p:txBody>
        </p:sp>
      </p:grpSp>
      <p:sp>
        <p:nvSpPr>
          <p:cNvPr id="14" name="Freeform 14">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44000" y="-15833"/>
            <a:ext cx="9421814" cy="10302833"/>
            <a:chOff x="0" y="0"/>
            <a:chExt cx="2481466" cy="2713503"/>
          </a:xfrm>
        </p:grpSpPr>
        <p:sp>
          <p:nvSpPr>
            <p:cNvPr id="4" name="Freeform 4"/>
            <p:cNvSpPr/>
            <p:nvPr/>
          </p:nvSpPr>
          <p:spPr>
            <a:xfrm>
              <a:off x="0" y="0"/>
              <a:ext cx="2481466" cy="2713503"/>
            </a:xfrm>
            <a:custGeom>
              <a:avLst/>
              <a:gdLst/>
              <a:ahLst/>
              <a:cxnLst/>
              <a:rect l="l" t="t" r="r" b="b"/>
              <a:pathLst>
                <a:path w="2481466" h="2713503">
                  <a:moveTo>
                    <a:pt x="0" y="0"/>
                  </a:moveTo>
                  <a:lnTo>
                    <a:pt x="2481466" y="0"/>
                  </a:lnTo>
                  <a:lnTo>
                    <a:pt x="2481466" y="2713503"/>
                  </a:lnTo>
                  <a:lnTo>
                    <a:pt x="0" y="2713503"/>
                  </a:lnTo>
                  <a:close/>
                </a:path>
              </a:pathLst>
            </a:custGeom>
            <a:solidFill>
              <a:srgbClr val="C6EAFA"/>
            </a:solidFill>
          </p:spPr>
          <p:txBody>
            <a:bodyPr/>
            <a:lstStyle/>
            <a:p>
              <a:endParaRPr lang="en-US"/>
            </a:p>
          </p:txBody>
        </p:sp>
        <p:sp>
          <p:nvSpPr>
            <p:cNvPr id="5" name="TextBox 5"/>
            <p:cNvSpPr txBox="1"/>
            <p:nvPr/>
          </p:nvSpPr>
          <p:spPr>
            <a:xfrm>
              <a:off x="0" y="-28575"/>
              <a:ext cx="2481466" cy="2742078"/>
            </a:xfrm>
            <a:prstGeom prst="rect">
              <a:avLst/>
            </a:prstGeom>
          </p:spPr>
          <p:txBody>
            <a:bodyPr lIns="42726" tIns="42726" rIns="42726" bIns="42726" rtlCol="0" anchor="ctr"/>
            <a:lstStyle/>
            <a:p>
              <a:pPr algn="ctr">
                <a:lnSpc>
                  <a:spcPts val="2237"/>
                </a:lnSpc>
              </a:pPr>
              <a:endParaRPr/>
            </a:p>
          </p:txBody>
        </p:sp>
      </p:grpSp>
      <p:grpSp>
        <p:nvGrpSpPr>
          <p:cNvPr id="6" name="Group 6">
            <a:extLst>
              <a:ext uri="{C183D7F6-B498-43B3-948B-1728B52AA6E4}">
                <adec:decorative xmlns:adec="http://schemas.microsoft.com/office/drawing/2017/decorative" val="1"/>
              </a:ext>
            </a:extLst>
          </p:cNvPr>
          <p:cNvGrpSpPr/>
          <p:nvPr/>
        </p:nvGrpSpPr>
        <p:grpSpPr>
          <a:xfrm rot="-1494771">
            <a:off x="-530346" y="-2064725"/>
            <a:ext cx="4097783" cy="4097783"/>
            <a:chOff x="0" y="0"/>
            <a:chExt cx="812800" cy="812800"/>
          </a:xfrm>
        </p:grpSpPr>
        <p:sp>
          <p:nvSpPr>
            <p:cNvPr id="7" name="Freeform 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8" name="TextBox 8"/>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grpSp>
        <p:nvGrpSpPr>
          <p:cNvPr id="9" name="Group 9">
            <a:extLst>
              <a:ext uri="{C183D7F6-B498-43B3-948B-1728B52AA6E4}">
                <adec:decorative xmlns:adec="http://schemas.microsoft.com/office/drawing/2017/decorative" val="1"/>
              </a:ext>
            </a:extLst>
          </p:cNvPr>
          <p:cNvGrpSpPr/>
          <p:nvPr/>
        </p:nvGrpSpPr>
        <p:grpSpPr>
          <a:xfrm rot="5400000">
            <a:off x="8755309" y="8869609"/>
            <a:ext cx="777381" cy="777381"/>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857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1" name="TextBox 11"/>
            <p:cNvSpPr txBox="1"/>
            <p:nvPr/>
          </p:nvSpPr>
          <p:spPr>
            <a:xfrm>
              <a:off x="76200" y="47625"/>
              <a:ext cx="660400" cy="688975"/>
            </a:xfrm>
            <a:prstGeom prst="rect">
              <a:avLst/>
            </a:prstGeom>
          </p:spPr>
          <p:txBody>
            <a:bodyPr lIns="38100" tIns="38100" rIns="38100" bIns="38100" rtlCol="0" anchor="ctr"/>
            <a:lstStyle/>
            <a:p>
              <a:pPr algn="ctr">
                <a:lnSpc>
                  <a:spcPts val="1995"/>
                </a:lnSpc>
              </a:pPr>
              <a:endParaRPr/>
            </a:p>
          </p:txBody>
        </p:sp>
      </p:grpSp>
      <p:sp>
        <p:nvSpPr>
          <p:cNvPr id="14" name="TextBox 14"/>
          <p:cNvSpPr txBox="1"/>
          <p:nvPr/>
        </p:nvSpPr>
        <p:spPr>
          <a:xfrm>
            <a:off x="1028700" y="5172075"/>
            <a:ext cx="10250078" cy="428625"/>
          </a:xfrm>
          <a:prstGeom prst="rect">
            <a:avLst/>
          </a:prstGeom>
        </p:spPr>
        <p:txBody>
          <a:bodyPr lIns="0" tIns="0" rIns="0" bIns="0" rtlCol="0" anchor="t">
            <a:spAutoFit/>
          </a:bodyPr>
          <a:lstStyle/>
          <a:p>
            <a:pPr algn="l">
              <a:lnSpc>
                <a:spcPts val="3000"/>
              </a:lnSpc>
            </a:pPr>
            <a:r>
              <a:rPr lang="en-US" sz="3000">
                <a:solidFill>
                  <a:srgbClr val="212121"/>
                </a:solidFill>
                <a:latin typeface="Poppins"/>
                <a:ea typeface="Poppins"/>
                <a:cs typeface="Poppins"/>
                <a:sym typeface="Poppins"/>
              </a:rPr>
              <a:t>KEY IDEA</a:t>
            </a:r>
          </a:p>
        </p:txBody>
      </p:sp>
      <p:sp>
        <p:nvSpPr>
          <p:cNvPr id="12" name="TextBox 12"/>
          <p:cNvSpPr txBox="1">
            <a:spLocks noGrp="1"/>
          </p:cNvSpPr>
          <p:nvPr>
            <p:ph type="title" idx="4294967295"/>
          </p:nvPr>
        </p:nvSpPr>
        <p:spPr>
          <a:xfrm>
            <a:off x="1028700" y="5641796"/>
            <a:ext cx="7438324" cy="2860193"/>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l" defTabSz="914400" rtl="0" eaLnBrk="1" fontAlgn="auto" latinLnBrk="0" hangingPunct="1">
              <a:lnSpc>
                <a:spcPts val="7231"/>
              </a:lnSpc>
              <a:spcBef>
                <a:spcPts val="0"/>
              </a:spcBef>
              <a:spcAft>
                <a:spcPts val="0"/>
              </a:spcAft>
              <a:buClrTx/>
              <a:buSzTx/>
              <a:buFontTx/>
              <a:buNone/>
              <a:tabLst/>
              <a:defRPr/>
            </a:pPr>
            <a:r>
              <a:rPr kumimoji="0" lang="en-US" sz="7231"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DNA ALONE </a:t>
            </a:r>
            <a:r>
              <a:rPr kumimoji="0" lang="en-US" sz="7231" b="0" i="0" u="none" strike="noStrike" kern="1200" cap="none" spc="0" normalizeH="0" baseline="0" noProof="0" dirty="0">
                <a:ln>
                  <a:noFill/>
                </a:ln>
                <a:solidFill>
                  <a:srgbClr val="212121"/>
                </a:solidFill>
                <a:effectLst/>
                <a:uLnTx/>
                <a:uFillTx/>
                <a:latin typeface="Poppins"/>
                <a:ea typeface="Poppins"/>
                <a:cs typeface="Poppins"/>
                <a:sym typeface="Poppins"/>
              </a:rPr>
              <a:t>DOES NOT DEFINE US</a:t>
            </a:r>
          </a:p>
        </p:txBody>
      </p:sp>
      <p:sp>
        <p:nvSpPr>
          <p:cNvPr id="13" name="TextBox 13"/>
          <p:cNvSpPr txBox="1"/>
          <p:nvPr/>
        </p:nvSpPr>
        <p:spPr>
          <a:xfrm>
            <a:off x="10131726" y="3844925"/>
            <a:ext cx="7446362" cy="2492375"/>
          </a:xfrm>
          <a:prstGeom prst="rect">
            <a:avLst/>
          </a:prstGeom>
        </p:spPr>
        <p:txBody>
          <a:bodyPr lIns="0" tIns="0" rIns="0" bIns="0" rtlCol="0" anchor="t">
            <a:spAutoFit/>
          </a:bodyPr>
          <a:lstStyle/>
          <a:p>
            <a:pPr algn="l">
              <a:lnSpc>
                <a:spcPts val="4900"/>
              </a:lnSpc>
            </a:pPr>
            <a:r>
              <a:rPr lang="en-US" sz="3500">
                <a:solidFill>
                  <a:srgbClr val="212121"/>
                </a:solidFill>
                <a:latin typeface="Poppins"/>
                <a:ea typeface="Poppins"/>
                <a:cs typeface="Poppins"/>
                <a:sym typeface="Poppins"/>
              </a:rPr>
              <a:t>Our genes often </a:t>
            </a:r>
            <a:r>
              <a:rPr lang="en-US" sz="3500" b="1">
                <a:solidFill>
                  <a:srgbClr val="212121"/>
                </a:solidFill>
                <a:latin typeface="Poppins Bold"/>
                <a:ea typeface="Poppins Bold"/>
                <a:cs typeface="Poppins Bold"/>
                <a:sym typeface="Poppins Bold"/>
              </a:rPr>
              <a:t>interact in complex ways </a:t>
            </a:r>
            <a:r>
              <a:rPr lang="en-US" sz="3500">
                <a:solidFill>
                  <a:srgbClr val="212121"/>
                </a:solidFill>
                <a:latin typeface="Poppins"/>
                <a:ea typeface="Poppins"/>
                <a:cs typeface="Poppins"/>
                <a:sym typeface="Poppins"/>
              </a:rPr>
              <a:t>with our environment to impact our health and traits.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C183D7F6-B498-43B3-948B-1728B52AA6E4}">
                <adec:decorative xmlns:adec="http://schemas.microsoft.com/office/drawing/2017/decorative" val="1"/>
              </a:ext>
            </a:extLst>
          </p:cNvPr>
          <p:cNvSpPr/>
          <p:nvPr/>
        </p:nvSpPr>
        <p:spPr>
          <a:xfrm>
            <a:off x="360709" y="9052652"/>
            <a:ext cx="2315673" cy="861945"/>
          </a:xfrm>
          <a:custGeom>
            <a:avLst/>
            <a:gdLst/>
            <a:ahLst/>
            <a:cxnLst/>
            <a:rect l="l" t="t" r="r" b="b"/>
            <a:pathLst>
              <a:path w="2315673" h="861945">
                <a:moveTo>
                  <a:pt x="0" y="0"/>
                </a:moveTo>
                <a:lnTo>
                  <a:pt x="2315673" y="0"/>
                </a:lnTo>
                <a:lnTo>
                  <a:pt x="2315673" y="861945"/>
                </a:lnTo>
                <a:lnTo>
                  <a:pt x="0" y="86194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3" name="Group 3">
            <a:extLst>
              <a:ext uri="{C183D7F6-B498-43B3-948B-1728B52AA6E4}">
                <adec:decorative xmlns:adec="http://schemas.microsoft.com/office/drawing/2017/decorative" val="1"/>
              </a:ext>
            </a:extLst>
          </p:cNvPr>
          <p:cNvGrpSpPr/>
          <p:nvPr/>
        </p:nvGrpSpPr>
        <p:grpSpPr>
          <a:xfrm>
            <a:off x="9144000" y="2083925"/>
            <a:ext cx="9144000" cy="8203075"/>
            <a:chOff x="0" y="0"/>
            <a:chExt cx="2434738" cy="2184201"/>
          </a:xfrm>
        </p:grpSpPr>
        <p:sp>
          <p:nvSpPr>
            <p:cNvPr id="4" name="Freeform 4"/>
            <p:cNvSpPr/>
            <p:nvPr/>
          </p:nvSpPr>
          <p:spPr>
            <a:xfrm>
              <a:off x="0" y="0"/>
              <a:ext cx="2434738" cy="2184201"/>
            </a:xfrm>
            <a:custGeom>
              <a:avLst/>
              <a:gdLst/>
              <a:ahLst/>
              <a:cxnLst/>
              <a:rect l="l" t="t" r="r" b="b"/>
              <a:pathLst>
                <a:path w="2434738" h="2184201">
                  <a:moveTo>
                    <a:pt x="0" y="0"/>
                  </a:moveTo>
                  <a:lnTo>
                    <a:pt x="2434738" y="0"/>
                  </a:lnTo>
                  <a:lnTo>
                    <a:pt x="2434738" y="2184201"/>
                  </a:lnTo>
                  <a:lnTo>
                    <a:pt x="0" y="2184201"/>
                  </a:lnTo>
                  <a:close/>
                </a:path>
              </a:pathLst>
            </a:custGeom>
            <a:solidFill>
              <a:srgbClr val="C6EAFA"/>
            </a:solidFill>
          </p:spPr>
          <p:txBody>
            <a:bodyPr/>
            <a:lstStyle/>
            <a:p>
              <a:endParaRPr lang="en-US"/>
            </a:p>
          </p:txBody>
        </p:sp>
        <p:sp>
          <p:nvSpPr>
            <p:cNvPr id="5" name="TextBox 5"/>
            <p:cNvSpPr txBox="1"/>
            <p:nvPr/>
          </p:nvSpPr>
          <p:spPr>
            <a:xfrm>
              <a:off x="0" y="-19050"/>
              <a:ext cx="2434738" cy="2203251"/>
            </a:xfrm>
            <a:prstGeom prst="rect">
              <a:avLst/>
            </a:prstGeom>
          </p:spPr>
          <p:txBody>
            <a:bodyPr lIns="38100" tIns="38100" rIns="38100" bIns="38100" rtlCol="0" anchor="ctr"/>
            <a:lstStyle/>
            <a:p>
              <a:pPr algn="ctr">
                <a:lnSpc>
                  <a:spcPts val="1995"/>
                </a:lnSpc>
              </a:pPr>
              <a:endParaRPr/>
            </a:p>
          </p:txBody>
        </p:sp>
      </p:grpSp>
      <p:sp>
        <p:nvSpPr>
          <p:cNvPr id="22" name="TextBox 22"/>
          <p:cNvSpPr txBox="1">
            <a:spLocks noGrp="1"/>
          </p:cNvSpPr>
          <p:nvPr>
            <p:ph type="title" idx="4294967295"/>
          </p:nvPr>
        </p:nvSpPr>
        <p:spPr>
          <a:xfrm>
            <a:off x="1058228" y="710420"/>
            <a:ext cx="16201072" cy="1030605"/>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212121"/>
                </a:solidFill>
                <a:effectLst/>
                <a:uLnTx/>
                <a:uFillTx/>
                <a:latin typeface="Poppins Bold"/>
                <a:ea typeface="Poppins Bold"/>
                <a:cs typeface="Poppins Bold"/>
                <a:sym typeface="Poppins Bold"/>
              </a:rPr>
              <a:t>THE SCIENCE IS MOVING FAST</a:t>
            </a:r>
          </a:p>
        </p:txBody>
      </p:sp>
      <p:sp>
        <p:nvSpPr>
          <p:cNvPr id="7" name="TextBox 7"/>
          <p:cNvSpPr txBox="1"/>
          <p:nvPr/>
        </p:nvSpPr>
        <p:spPr>
          <a:xfrm>
            <a:off x="360709" y="2525355"/>
            <a:ext cx="8348888" cy="488950"/>
          </a:xfrm>
          <a:prstGeom prst="rect">
            <a:avLst/>
          </a:prstGeom>
        </p:spPr>
        <p:txBody>
          <a:bodyPr lIns="0" tIns="0" rIns="0" bIns="0" rtlCol="0" anchor="t">
            <a:spAutoFit/>
          </a:bodyPr>
          <a:lstStyle/>
          <a:p>
            <a:pPr algn="ctr">
              <a:lnSpc>
                <a:spcPts val="3499"/>
              </a:lnSpc>
            </a:pPr>
            <a:r>
              <a:rPr lang="en-US" sz="3499" b="1" dirty="0">
                <a:solidFill>
                  <a:srgbClr val="212121"/>
                </a:solidFill>
                <a:latin typeface="Poppins Bold"/>
                <a:ea typeface="Poppins Bold"/>
                <a:cs typeface="Poppins Bold"/>
                <a:sym typeface="Poppins Bold"/>
              </a:rPr>
              <a:t>2002: THE ABI 3730 DNA ANALYZER</a:t>
            </a:r>
          </a:p>
        </p:txBody>
      </p:sp>
      <p:sp>
        <p:nvSpPr>
          <p:cNvPr id="6" name="TextBox 6"/>
          <p:cNvSpPr txBox="1"/>
          <p:nvPr/>
        </p:nvSpPr>
        <p:spPr>
          <a:xfrm>
            <a:off x="1028700" y="3581881"/>
            <a:ext cx="7506284" cy="1076325"/>
          </a:xfrm>
          <a:prstGeom prst="rect">
            <a:avLst/>
          </a:prstGeom>
        </p:spPr>
        <p:txBody>
          <a:bodyPr lIns="0" tIns="0" rIns="0" bIns="0" rtlCol="0" anchor="t">
            <a:spAutoFit/>
          </a:bodyPr>
          <a:lstStyle/>
          <a:p>
            <a:pPr algn="l">
              <a:lnSpc>
                <a:spcPts val="4200"/>
              </a:lnSpc>
            </a:pPr>
            <a:r>
              <a:rPr lang="en-US" sz="3000" dirty="0">
                <a:solidFill>
                  <a:srgbClr val="212121"/>
                </a:solidFill>
                <a:latin typeface="Poppins"/>
                <a:ea typeface="Poppins"/>
                <a:cs typeface="Poppins"/>
                <a:sym typeface="Poppins"/>
              </a:rPr>
              <a:t>The Human Genome Project took 13 years (1990-2003) and cost $3 billion.</a:t>
            </a:r>
          </a:p>
        </p:txBody>
      </p:sp>
      <p:sp>
        <p:nvSpPr>
          <p:cNvPr id="9" name="TextBox 9"/>
          <p:cNvSpPr txBox="1"/>
          <p:nvPr/>
        </p:nvSpPr>
        <p:spPr>
          <a:xfrm>
            <a:off x="9144000" y="2525355"/>
            <a:ext cx="8735136" cy="488950"/>
          </a:xfrm>
          <a:prstGeom prst="rect">
            <a:avLst/>
          </a:prstGeom>
        </p:spPr>
        <p:txBody>
          <a:bodyPr lIns="0" tIns="0" rIns="0" bIns="0" rtlCol="0" anchor="t">
            <a:spAutoFit/>
          </a:bodyPr>
          <a:lstStyle/>
          <a:p>
            <a:pPr algn="ctr">
              <a:lnSpc>
                <a:spcPts val="3499"/>
              </a:lnSpc>
            </a:pPr>
            <a:r>
              <a:rPr lang="en-US" sz="3499" b="1" dirty="0">
                <a:solidFill>
                  <a:srgbClr val="212121"/>
                </a:solidFill>
                <a:latin typeface="Poppins Bold"/>
                <a:ea typeface="Poppins Bold"/>
                <a:cs typeface="Poppins Bold"/>
                <a:sym typeface="Poppins Bold"/>
              </a:rPr>
              <a:t>2025: THE MINION DNA SEQUENCER</a:t>
            </a:r>
          </a:p>
        </p:txBody>
      </p:sp>
      <p:sp>
        <p:nvSpPr>
          <p:cNvPr id="8" name="TextBox 8"/>
          <p:cNvSpPr txBox="1"/>
          <p:nvPr/>
        </p:nvSpPr>
        <p:spPr>
          <a:xfrm>
            <a:off x="9875235" y="3749318"/>
            <a:ext cx="7384065" cy="1076325"/>
          </a:xfrm>
          <a:prstGeom prst="rect">
            <a:avLst/>
          </a:prstGeom>
        </p:spPr>
        <p:txBody>
          <a:bodyPr lIns="0" tIns="0" rIns="0" bIns="0" rtlCol="0" anchor="t">
            <a:spAutoFit/>
          </a:bodyPr>
          <a:lstStyle/>
          <a:p>
            <a:pPr algn="l">
              <a:lnSpc>
                <a:spcPts val="4200"/>
              </a:lnSpc>
            </a:pPr>
            <a:r>
              <a:rPr lang="en-US" sz="3000" dirty="0">
                <a:solidFill>
                  <a:srgbClr val="212121"/>
                </a:solidFill>
                <a:latin typeface="Poppins"/>
                <a:ea typeface="Poppins"/>
                <a:cs typeface="Poppins"/>
                <a:sym typeface="Poppins"/>
              </a:rPr>
              <a:t>Sequencing a genome can cost as little as $600 US, done within a day.</a:t>
            </a:r>
          </a:p>
        </p:txBody>
      </p:sp>
      <p:grpSp>
        <p:nvGrpSpPr>
          <p:cNvPr id="10" name="Group 10">
            <a:extLst>
              <a:ext uri="{C183D7F6-B498-43B3-948B-1728B52AA6E4}">
                <adec:decorative xmlns:adec="http://schemas.microsoft.com/office/drawing/2017/decorative" val="1"/>
              </a:ext>
            </a:extLst>
          </p:cNvPr>
          <p:cNvGrpSpPr/>
          <p:nvPr/>
        </p:nvGrpSpPr>
        <p:grpSpPr>
          <a:xfrm rot="-5400000">
            <a:off x="3301043" y="-2206115"/>
            <a:ext cx="108760" cy="10708349"/>
            <a:chOff x="0" y="0"/>
            <a:chExt cx="28959" cy="2851271"/>
          </a:xfrm>
        </p:grpSpPr>
        <p:sp>
          <p:nvSpPr>
            <p:cNvPr id="11" name="Freeform 11"/>
            <p:cNvSpPr/>
            <p:nvPr/>
          </p:nvSpPr>
          <p:spPr>
            <a:xfrm>
              <a:off x="0" y="0"/>
              <a:ext cx="28959" cy="2851271"/>
            </a:xfrm>
            <a:custGeom>
              <a:avLst/>
              <a:gdLst/>
              <a:ahLst/>
              <a:cxnLst/>
              <a:rect l="l" t="t" r="r" b="b"/>
              <a:pathLst>
                <a:path w="28959" h="2851271">
                  <a:moveTo>
                    <a:pt x="0" y="0"/>
                  </a:moveTo>
                  <a:lnTo>
                    <a:pt x="28959" y="0"/>
                  </a:lnTo>
                  <a:lnTo>
                    <a:pt x="28959" y="2851271"/>
                  </a:lnTo>
                  <a:lnTo>
                    <a:pt x="0" y="2851271"/>
                  </a:lnTo>
                  <a:close/>
                </a:path>
              </a:pathLst>
            </a:custGeom>
            <a:solidFill>
              <a:srgbClr val="C6EAFA"/>
            </a:solidFill>
          </p:spPr>
          <p:txBody>
            <a:bodyPr/>
            <a:lstStyle/>
            <a:p>
              <a:endParaRPr lang="en-US"/>
            </a:p>
          </p:txBody>
        </p:sp>
        <p:sp>
          <p:nvSpPr>
            <p:cNvPr id="12" name="TextBox 12"/>
            <p:cNvSpPr txBox="1"/>
            <p:nvPr/>
          </p:nvSpPr>
          <p:spPr>
            <a:xfrm>
              <a:off x="0" y="-19050"/>
              <a:ext cx="28959" cy="2870321"/>
            </a:xfrm>
            <a:prstGeom prst="rect">
              <a:avLst/>
            </a:prstGeom>
          </p:spPr>
          <p:txBody>
            <a:bodyPr lIns="38100" tIns="38100" rIns="38100" bIns="38100" rtlCol="0" anchor="ctr"/>
            <a:lstStyle/>
            <a:p>
              <a:pPr algn="ctr">
                <a:lnSpc>
                  <a:spcPts val="1995"/>
                </a:lnSpc>
              </a:pPr>
              <a:endParaRPr/>
            </a:p>
          </p:txBody>
        </p:sp>
      </p:grpSp>
      <p:grpSp>
        <p:nvGrpSpPr>
          <p:cNvPr id="13" name="Group 13">
            <a:extLst>
              <a:ext uri="{C183D7F6-B498-43B3-948B-1728B52AA6E4}">
                <adec:decorative xmlns:adec="http://schemas.microsoft.com/office/drawing/2017/decorative" val="1"/>
              </a:ext>
            </a:extLst>
          </p:cNvPr>
          <p:cNvGrpSpPr/>
          <p:nvPr/>
        </p:nvGrpSpPr>
        <p:grpSpPr>
          <a:xfrm rot="-5400000">
            <a:off x="13457188" y="-1219508"/>
            <a:ext cx="108760" cy="8735136"/>
            <a:chOff x="0" y="0"/>
            <a:chExt cx="28959" cy="2325871"/>
          </a:xfrm>
        </p:grpSpPr>
        <p:sp>
          <p:nvSpPr>
            <p:cNvPr id="14" name="Freeform 14"/>
            <p:cNvSpPr/>
            <p:nvPr/>
          </p:nvSpPr>
          <p:spPr>
            <a:xfrm>
              <a:off x="0" y="0"/>
              <a:ext cx="28959" cy="2325871"/>
            </a:xfrm>
            <a:custGeom>
              <a:avLst/>
              <a:gdLst/>
              <a:ahLst/>
              <a:cxnLst/>
              <a:rect l="l" t="t" r="r" b="b"/>
              <a:pathLst>
                <a:path w="28959" h="2325871">
                  <a:moveTo>
                    <a:pt x="0" y="0"/>
                  </a:moveTo>
                  <a:lnTo>
                    <a:pt x="28959" y="0"/>
                  </a:lnTo>
                  <a:lnTo>
                    <a:pt x="28959" y="2325871"/>
                  </a:lnTo>
                  <a:lnTo>
                    <a:pt x="0" y="2325871"/>
                  </a:lnTo>
                  <a:close/>
                </a:path>
              </a:pathLst>
            </a:custGeom>
            <a:solidFill>
              <a:srgbClr val="054A91"/>
            </a:solidFill>
          </p:spPr>
          <p:txBody>
            <a:bodyPr/>
            <a:lstStyle/>
            <a:p>
              <a:endParaRPr lang="en-US"/>
            </a:p>
          </p:txBody>
        </p:sp>
        <p:sp>
          <p:nvSpPr>
            <p:cNvPr id="15" name="TextBox 15"/>
            <p:cNvSpPr txBox="1"/>
            <p:nvPr/>
          </p:nvSpPr>
          <p:spPr>
            <a:xfrm>
              <a:off x="0" y="-19050"/>
              <a:ext cx="28959" cy="2344921"/>
            </a:xfrm>
            <a:prstGeom prst="rect">
              <a:avLst/>
            </a:prstGeom>
          </p:spPr>
          <p:txBody>
            <a:bodyPr lIns="38100" tIns="38100" rIns="38100" bIns="38100" rtlCol="0" anchor="ctr"/>
            <a:lstStyle/>
            <a:p>
              <a:pPr algn="ctr">
                <a:lnSpc>
                  <a:spcPts val="1995"/>
                </a:lnSpc>
              </a:pPr>
              <a:endParaRPr/>
            </a:p>
          </p:txBody>
        </p:sp>
      </p:grpSp>
      <p:grpSp>
        <p:nvGrpSpPr>
          <p:cNvPr id="16" name="Group 16">
            <a:extLst>
              <a:ext uri="{C183D7F6-B498-43B3-948B-1728B52AA6E4}">
                <adec:decorative xmlns:adec="http://schemas.microsoft.com/office/drawing/2017/decorative" val="1"/>
              </a:ext>
            </a:extLst>
          </p:cNvPr>
          <p:cNvGrpSpPr/>
          <p:nvPr/>
        </p:nvGrpSpPr>
        <p:grpSpPr>
          <a:xfrm rot="7735284">
            <a:off x="-412031" y="616669"/>
            <a:ext cx="824061" cy="824061"/>
            <a:chOff x="0" y="0"/>
            <a:chExt cx="812800" cy="812800"/>
          </a:xfrm>
        </p:grpSpPr>
        <p:sp>
          <p:nvSpPr>
            <p:cNvPr id="17" name="Freeform 17"/>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18" name="TextBox 18"/>
            <p:cNvSpPr txBox="1"/>
            <p:nvPr/>
          </p:nvSpPr>
          <p:spPr>
            <a:xfrm>
              <a:off x="76200" y="38100"/>
              <a:ext cx="660400" cy="698500"/>
            </a:xfrm>
            <a:prstGeom prst="rect">
              <a:avLst/>
            </a:prstGeom>
          </p:spPr>
          <p:txBody>
            <a:bodyPr lIns="51477" tIns="51477" rIns="51477" bIns="51477" rtlCol="0" anchor="ctr"/>
            <a:lstStyle/>
            <a:p>
              <a:pPr algn="ctr">
                <a:lnSpc>
                  <a:spcPts val="2695"/>
                </a:lnSpc>
              </a:pPr>
              <a:endParaRPr/>
            </a:p>
          </p:txBody>
        </p:sp>
      </p:grpSp>
      <p:grpSp>
        <p:nvGrpSpPr>
          <p:cNvPr id="19" name="Group 19">
            <a:extLst>
              <a:ext uri="{C183D7F6-B498-43B3-948B-1728B52AA6E4}">
                <adec:decorative xmlns:adec="http://schemas.microsoft.com/office/drawing/2017/decorative" val="1"/>
              </a:ext>
            </a:extLst>
          </p:cNvPr>
          <p:cNvGrpSpPr/>
          <p:nvPr/>
        </p:nvGrpSpPr>
        <p:grpSpPr>
          <a:xfrm rot="-1743272">
            <a:off x="7305013" y="9398092"/>
            <a:ext cx="2809167" cy="2809167"/>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47625" cap="sq">
              <a:gradFill>
                <a:gsLst>
                  <a:gs pos="0">
                    <a:srgbClr val="C83201">
                      <a:alpha val="100000"/>
                    </a:srgbClr>
                  </a:gs>
                  <a:gs pos="25000">
                    <a:srgbClr val="F35F35">
                      <a:alpha val="100000"/>
                    </a:srgbClr>
                  </a:gs>
                  <a:gs pos="50000">
                    <a:srgbClr val="FEB441">
                      <a:alpha val="100000"/>
                    </a:srgbClr>
                  </a:gs>
                  <a:gs pos="75000">
                    <a:srgbClr val="72C2A9">
                      <a:alpha val="100000"/>
                    </a:srgbClr>
                  </a:gs>
                  <a:gs pos="100000">
                    <a:srgbClr val="044991">
                      <a:alpha val="100000"/>
                    </a:srgbClr>
                  </a:gs>
                </a:gsLst>
                <a:lin ang="0"/>
              </a:gradFill>
              <a:prstDash val="solid"/>
              <a:miter/>
            </a:ln>
          </p:spPr>
          <p:txBody>
            <a:bodyPr/>
            <a:lstStyle/>
            <a:p>
              <a:endParaRPr lang="en-US"/>
            </a:p>
          </p:txBody>
        </p:sp>
        <p:sp>
          <p:nvSpPr>
            <p:cNvPr id="21" name="TextBox 21"/>
            <p:cNvSpPr txBox="1"/>
            <p:nvPr/>
          </p:nvSpPr>
          <p:spPr>
            <a:xfrm>
              <a:off x="76200" y="57150"/>
              <a:ext cx="660400" cy="679450"/>
            </a:xfrm>
            <a:prstGeom prst="rect">
              <a:avLst/>
            </a:prstGeom>
          </p:spPr>
          <p:txBody>
            <a:bodyPr lIns="51477" tIns="51477" rIns="51477" bIns="51477" rtlCol="0" anchor="ctr"/>
            <a:lstStyle/>
            <a:p>
              <a:pPr algn="ctr">
                <a:lnSpc>
                  <a:spcPts val="1399"/>
                </a:lnSpc>
              </a:pPr>
              <a:endParaRPr/>
            </a:p>
          </p:txBody>
        </p:sp>
      </p:grpSp>
      <p:grpSp>
        <p:nvGrpSpPr>
          <p:cNvPr id="23" name="Group 23">
            <a:extLst>
              <a:ext uri="{C183D7F6-B498-43B3-948B-1728B52AA6E4}">
                <adec:decorative xmlns:adec="http://schemas.microsoft.com/office/drawing/2017/decorative" val="1"/>
              </a:ext>
            </a:extLst>
          </p:cNvPr>
          <p:cNvGrpSpPr/>
          <p:nvPr/>
        </p:nvGrpSpPr>
        <p:grpSpPr>
          <a:xfrm>
            <a:off x="1028700" y="4976064"/>
            <a:ext cx="7354537" cy="3459709"/>
            <a:chOff x="0" y="0"/>
            <a:chExt cx="1782057" cy="838312"/>
          </a:xfrm>
        </p:grpSpPr>
        <p:sp>
          <p:nvSpPr>
            <p:cNvPr id="24" name="Freeform 24" descr="First-generation DNA sequencers called &quot;ABI 3730 DNA Analyzers&quot; were large, clunky, and took up a lot of space on tables in labs."/>
            <p:cNvSpPr/>
            <p:nvPr/>
          </p:nvSpPr>
          <p:spPr>
            <a:xfrm>
              <a:off x="0" y="0"/>
              <a:ext cx="1782057" cy="838312"/>
            </a:xfrm>
            <a:custGeom>
              <a:avLst/>
              <a:gdLst/>
              <a:ahLst/>
              <a:cxnLst/>
              <a:rect l="l" t="t" r="r" b="b"/>
              <a:pathLst>
                <a:path w="1782057" h="838312">
                  <a:moveTo>
                    <a:pt x="0" y="0"/>
                  </a:moveTo>
                  <a:lnTo>
                    <a:pt x="1782057" y="0"/>
                  </a:lnTo>
                  <a:lnTo>
                    <a:pt x="1782057" y="838312"/>
                  </a:lnTo>
                  <a:lnTo>
                    <a:pt x="0" y="838312"/>
                  </a:lnTo>
                  <a:close/>
                </a:path>
              </a:pathLst>
            </a:custGeom>
            <a:blipFill>
              <a:blip r:embed="rId5"/>
              <a:stretch>
                <a:fillRect t="-46231" b="-46231"/>
              </a:stretch>
            </a:blipFill>
            <a:ln w="142875" cap="sq">
              <a:solidFill>
                <a:srgbClr val="C6EAFA"/>
              </a:solidFill>
              <a:prstDash val="solid"/>
              <a:miter/>
            </a:ln>
          </p:spPr>
          <p:txBody>
            <a:bodyPr/>
            <a:lstStyle/>
            <a:p>
              <a:endParaRPr lang="en-US" dirty="0"/>
            </a:p>
          </p:txBody>
        </p:sp>
      </p:grpSp>
      <p:sp>
        <p:nvSpPr>
          <p:cNvPr id="25" name="TextBox 25">
            <a:extLst>
              <a:ext uri="{C183D7F6-B498-43B3-948B-1728B52AA6E4}">
                <adec:decorative xmlns:adec="http://schemas.microsoft.com/office/drawing/2017/decorative" val="1"/>
              </a:ext>
            </a:extLst>
          </p:cNvPr>
          <p:cNvSpPr txBox="1"/>
          <p:nvPr/>
        </p:nvSpPr>
        <p:spPr>
          <a:xfrm>
            <a:off x="3525261" y="8569122"/>
            <a:ext cx="2361416" cy="165100"/>
          </a:xfrm>
          <a:prstGeom prst="rect">
            <a:avLst/>
          </a:prstGeom>
        </p:spPr>
        <p:txBody>
          <a:bodyPr lIns="0" tIns="0" rIns="0" bIns="0" rtlCol="0" anchor="t">
            <a:spAutoFit/>
          </a:bodyPr>
          <a:lstStyle/>
          <a:p>
            <a:pPr algn="ctr">
              <a:lnSpc>
                <a:spcPts val="1399"/>
              </a:lnSpc>
            </a:pPr>
            <a:r>
              <a:rPr lang="en-US" sz="999">
                <a:solidFill>
                  <a:srgbClr val="212121"/>
                </a:solidFill>
                <a:latin typeface="Poppins"/>
                <a:ea typeface="Poppins"/>
                <a:cs typeface="Poppins"/>
                <a:sym typeface="Poppins"/>
              </a:rPr>
              <a:t> Jurvetson, CC BY 2.0</a:t>
            </a:r>
          </a:p>
        </p:txBody>
      </p:sp>
      <p:grpSp>
        <p:nvGrpSpPr>
          <p:cNvPr id="26" name="Group 26">
            <a:extLst>
              <a:ext uri="{C183D7F6-B498-43B3-948B-1728B52AA6E4}">
                <adec:decorative xmlns:adec="http://schemas.microsoft.com/office/drawing/2017/decorative" val="1"/>
              </a:ext>
            </a:extLst>
          </p:cNvPr>
          <p:cNvGrpSpPr/>
          <p:nvPr/>
        </p:nvGrpSpPr>
        <p:grpSpPr>
          <a:xfrm>
            <a:off x="9875235" y="5003493"/>
            <a:ext cx="7354537" cy="3459709"/>
            <a:chOff x="0" y="0"/>
            <a:chExt cx="1782057" cy="838312"/>
          </a:xfrm>
        </p:grpSpPr>
        <p:sp>
          <p:nvSpPr>
            <p:cNvPr id="27" name="Freeform 27" descr="A MinION DNA sequencer is a TV-remote-sized instrument that is notable for its portability."/>
            <p:cNvSpPr/>
            <p:nvPr/>
          </p:nvSpPr>
          <p:spPr>
            <a:xfrm>
              <a:off x="0" y="0"/>
              <a:ext cx="1782057" cy="838312"/>
            </a:xfrm>
            <a:custGeom>
              <a:avLst/>
              <a:gdLst/>
              <a:ahLst/>
              <a:cxnLst/>
              <a:rect l="l" t="t" r="r" b="b"/>
              <a:pathLst>
                <a:path w="1782057" h="838312">
                  <a:moveTo>
                    <a:pt x="0" y="0"/>
                  </a:moveTo>
                  <a:lnTo>
                    <a:pt x="1782057" y="0"/>
                  </a:lnTo>
                  <a:lnTo>
                    <a:pt x="1782057" y="838312"/>
                  </a:lnTo>
                  <a:lnTo>
                    <a:pt x="0" y="838312"/>
                  </a:lnTo>
                  <a:close/>
                </a:path>
              </a:pathLst>
            </a:custGeom>
            <a:blipFill>
              <a:blip r:embed="rId6"/>
              <a:stretch>
                <a:fillRect l="-6927" t="-119130" r="-6927"/>
              </a:stretch>
            </a:blipFill>
            <a:ln w="142875" cap="sq">
              <a:solidFill>
                <a:srgbClr val="054A91"/>
              </a:solidFill>
              <a:prstDash val="solid"/>
              <a:miter/>
            </a:ln>
          </p:spPr>
          <p:txBody>
            <a:bodyPr/>
            <a:lstStyle/>
            <a:p>
              <a:endParaRPr lang="en-US"/>
            </a:p>
          </p:txBody>
        </p:sp>
      </p:grpSp>
      <p:sp>
        <p:nvSpPr>
          <p:cNvPr id="28" name="TextBox 28">
            <a:extLst>
              <a:ext uri="{C183D7F6-B498-43B3-948B-1728B52AA6E4}">
                <adec:decorative xmlns:adec="http://schemas.microsoft.com/office/drawing/2017/decorative" val="1"/>
              </a:ext>
            </a:extLst>
          </p:cNvPr>
          <p:cNvSpPr txBox="1"/>
          <p:nvPr/>
        </p:nvSpPr>
        <p:spPr>
          <a:xfrm>
            <a:off x="12371795" y="8596552"/>
            <a:ext cx="2361416" cy="165100"/>
          </a:xfrm>
          <a:prstGeom prst="rect">
            <a:avLst/>
          </a:prstGeom>
        </p:spPr>
        <p:txBody>
          <a:bodyPr lIns="0" tIns="0" rIns="0" bIns="0" rtlCol="0" anchor="t">
            <a:spAutoFit/>
          </a:bodyPr>
          <a:lstStyle/>
          <a:p>
            <a:pPr algn="ctr">
              <a:lnSpc>
                <a:spcPts val="1399"/>
              </a:lnSpc>
            </a:pPr>
            <a:r>
              <a:rPr lang="en-US" sz="999">
                <a:solidFill>
                  <a:srgbClr val="212121"/>
                </a:solidFill>
                <a:latin typeface="Poppins"/>
                <a:ea typeface="Poppins"/>
                <a:cs typeface="Poppins"/>
                <a:sym typeface="Poppins"/>
              </a:rPr>
              <a:t>NASA</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194</TotalTime>
  <Words>7622</Words>
  <Application>Microsoft Macintosh PowerPoint</Application>
  <PresentationFormat>Custom</PresentationFormat>
  <Paragraphs>636</Paragraphs>
  <Slides>60</Slides>
  <Notes>54</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60</vt:i4>
      </vt:variant>
    </vt:vector>
  </HeadingPairs>
  <TitlesOfParts>
    <vt:vector size="69" baseType="lpstr">
      <vt:lpstr>Poppins Italics</vt:lpstr>
      <vt:lpstr>Poppins Bold</vt:lpstr>
      <vt:lpstr>Calibri</vt:lpstr>
      <vt:lpstr>Poppins Light</vt:lpstr>
      <vt:lpstr>Poppins</vt:lpstr>
      <vt:lpstr>Arial</vt:lpstr>
      <vt:lpstr>Poppins Extra-Light</vt:lpstr>
      <vt:lpstr>Poppins Medium</vt:lpstr>
      <vt:lpstr>Office Theme</vt:lpstr>
      <vt:lpstr>INTRODUCTION TO PERSONAL GENETICS</vt:lpstr>
      <vt:lpstr>TOPICS WE WILL COVER</vt:lpstr>
      <vt:lpstr>COMMUNITY AGREEMENTS</vt:lpstr>
      <vt:lpstr>PART 1 PERSONAL GENETICS OVERVIEW</vt:lpstr>
      <vt:lpstr>PERSONAL GENETICS</vt:lpstr>
      <vt:lpstr>HOW GENETICS BECOMES PERSONAL</vt:lpstr>
      <vt:lpstr>WHAT IS DNA?</vt:lpstr>
      <vt:lpstr>DNA ALONE DOES NOT DEFINE US</vt:lpstr>
      <vt:lpstr>THE SCIENCE IS MOVING FAST</vt:lpstr>
      <vt:lpstr>WHAT WE DO TODAY MATTERS</vt:lpstr>
      <vt:lpstr>WHAT WE DO TODAY MATTERS</vt:lpstr>
      <vt:lpstr>PART 2 GENETICS &amp; HEALTH</vt:lpstr>
      <vt:lpstr>DO NOW: GENETIC TESTING</vt:lpstr>
      <vt:lpstr>GENETIC TESTING FOR HEALTH</vt:lpstr>
      <vt:lpstr>GENETIC TESTS ARE NOT ALL THE SAME</vt:lpstr>
      <vt:lpstr>GENETIC TESTS ARE NOT ALL THE SAME</vt:lpstr>
      <vt:lpstr>GENETIC TESTS ARE NOT ALL THE SAME</vt:lpstr>
      <vt:lpstr>GENETIC TESTS ARE NOT ALL THE SAME</vt:lpstr>
      <vt:lpstr>GENETIC TESTS ARE NOT ALL THE SAME</vt:lpstr>
      <vt:lpstr>GENETIC TESTS ARE NOT ALL THE SAME</vt:lpstr>
      <vt:lpstr>HOW IS GENETIC TESTING PERFORMED?</vt:lpstr>
      <vt:lpstr>GENETIC TESTING: DIAGNOSIS VS RISK</vt:lpstr>
      <vt:lpstr>REAL-LIFE EXAMPLE: BRCA1</vt:lpstr>
      <vt:lpstr>GENETIC TESTING FOR MEDICATIONS</vt:lpstr>
      <vt:lpstr>REAL-LIFE EXAMPLE: CYP2D6</vt:lpstr>
      <vt:lpstr>AS A RESULT...</vt:lpstr>
      <vt:lpstr>GENETIC TESTING FOR FUTURE GENERATIONS</vt:lpstr>
      <vt:lpstr>REPRODUCTIVE GENETIC TESTING</vt:lpstr>
      <vt:lpstr>REPRODUCTIVE GENETIC TESTING</vt:lpstr>
      <vt:lpstr>REPRODUCTIVE GENETIC TESTING</vt:lpstr>
      <vt:lpstr>REPRODUCTIVE GENETIC TESTING</vt:lpstr>
      <vt:lpstr>GENE EDITING FOR HEALTH</vt:lpstr>
      <vt:lpstr>REAL-LIFE EXAMPLE: SICKLE CELL DISEASE</vt:lpstr>
      <vt:lpstr>PART 3 ANCESTRY &amp; IDENTITY</vt:lpstr>
      <vt:lpstr>GENETIC TESTING FOR ANCESTRY</vt:lpstr>
      <vt:lpstr>DO NOW: ANCESTRY TESTS</vt:lpstr>
      <vt:lpstr>WHAT THE RESULTS OF AN ANCESTRY TEST MAY SUGGEST</vt:lpstr>
      <vt:lpstr>WHAT THE RESULTS OF AN ANCESTRY TEST MAY SUGGEST</vt:lpstr>
      <vt:lpstr>ANCESTRY TESTING PROCESS</vt:lpstr>
      <vt:lpstr>ONE PERSON, TWO TESTS</vt:lpstr>
      <vt:lpstr>PART 4 PRIVACY &amp; LAW ENFORCEMENT</vt:lpstr>
      <vt:lpstr>DO NOW: PROOF OF CRIMINAL ACTIVITY?</vt:lpstr>
      <vt:lpstr>DNA, CRIME, &amp; LAW ENFORCEMENT</vt:lpstr>
      <vt:lpstr>DNA, CRIME, &amp; LAW ENFORCEMENT</vt:lpstr>
      <vt:lpstr>GENETIC INFO PRIVACY</vt:lpstr>
      <vt:lpstr>FAMILIAL SEARCHING</vt:lpstr>
      <vt:lpstr>REAL LIFE EXAMPLE: THE GOLDEN STATE KILLER CASE</vt:lpstr>
      <vt:lpstr>HERE’S WHAT WE’VE LEARNED</vt:lpstr>
      <vt:lpstr>FOUR CORNERS ACTIVITY</vt:lpstr>
      <vt:lpstr>Four Corners Activity Instructions</vt:lpstr>
      <vt:lpstr>People should have the right to learn whatever they want about their DNA because it is their own body.</vt:lpstr>
      <vt:lpstr>I want to find out my likelihood of developing a disease only if there are ways to prevent or treat it.</vt:lpstr>
      <vt:lpstr>Parents undergoing in vitro fertilization should have the option to screen embryos for genetic variants likely to cause a life-limiting health condition.</vt:lpstr>
      <vt:lpstr>Parents should be able to choose a child’s traits, such as eye color and sex, for non-medical reasons.</vt:lpstr>
      <vt:lpstr>Employers should be allowed to use genetic information to make hiring or firing decisions about employees.</vt:lpstr>
      <vt:lpstr>Parents should be able to find out whatever they would like to know about their child’s DNA before they turn 18.</vt:lpstr>
      <vt:lpstr>I would want to know if someone I was dating had a strong genetic predisposition to a life-limiting health condition.</vt:lpstr>
      <vt:lpstr>TIME FOR REFLECTION</vt:lpstr>
      <vt:lpstr>THANKS FOR LISTENING!</vt:lpstr>
      <vt:lpstr>IMAGE CREDITS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Intro to Personal Genetics</dc:title>
  <cp:lastModifiedBy>Bowman, Robin</cp:lastModifiedBy>
  <cp:revision>8</cp:revision>
  <dcterms:created xsi:type="dcterms:W3CDTF">2006-08-16T00:00:00Z</dcterms:created>
  <dcterms:modified xsi:type="dcterms:W3CDTF">2025-09-09T20:20:52Z</dcterms:modified>
  <dc:identifier>DAGffZvqHIE</dc:identifier>
</cp:coreProperties>
</file>