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8288000" cy="10287000"/>
  <p:notesSz cx="6858000" cy="9144000"/>
  <p:embeddedFontLst>
    <p:embeddedFont>
      <p:font typeface="Poppins" pitchFamily="2" charset="77"/>
      <p:regular r:id="rId53"/>
      <p:bold r:id="rId54"/>
      <p:italic r:id="rId55"/>
      <p:boldItalic r:id="rId56"/>
    </p:embeddedFont>
    <p:embeddedFont>
      <p:font typeface="Poppins Bold" pitchFamily="2" charset="77"/>
      <p:regular r:id="rId57"/>
      <p:bold r:id="rId58"/>
    </p:embeddedFont>
    <p:embeddedFont>
      <p:font typeface="TC Milo" pitchFamily="2" charset="0"/>
      <p:regular r:id="rId59"/>
    </p:embeddedFont>
    <p:embeddedFont>
      <p:font typeface="TC October" pitchFamily="2" charset="77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0" autoAdjust="0"/>
    <p:restoredTop sz="94602" autoAdjust="0"/>
  </p:normalViewPr>
  <p:slideViewPr>
    <p:cSldViewPr>
      <p:cViewPr varScale="1">
        <p:scale>
          <a:sx n="63" d="100"/>
          <a:sy n="63" d="100"/>
        </p:scale>
        <p:origin x="192" y="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9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8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svg"/><Relationship Id="rId7" Type="http://schemas.openxmlformats.org/officeDocument/2006/relationships/image" Target="../media/image48.sv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ms.gle/a12MET42rcsHRwdy9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8.svg"/><Relationship Id="rId7" Type="http://schemas.openxmlformats.org/officeDocument/2006/relationships/image" Target="../media/image3.sv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9C80">
                <a:alpha val="100000"/>
              </a:srgbClr>
            </a:gs>
            <a:gs pos="25000">
              <a:srgbClr val="FFD28A">
                <a:alpha val="100000"/>
              </a:srgbClr>
            </a:gs>
            <a:gs pos="50000">
              <a:srgbClr val="BAECDD">
                <a:alpha val="100000"/>
              </a:srgbClr>
            </a:gs>
            <a:gs pos="75000">
              <a:srgbClr val="C6EAFA">
                <a:alpha val="100000"/>
              </a:srgbClr>
            </a:gs>
            <a:gs pos="100000">
              <a:srgbClr val="E1D1EE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128538"/>
            <a:ext cx="18288000" cy="3139644"/>
            <a:chOff x="0" y="0"/>
            <a:chExt cx="7912974" cy="13584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12974" cy="1358482"/>
            </a:xfrm>
            <a:custGeom>
              <a:avLst/>
              <a:gdLst/>
              <a:ahLst/>
              <a:cxnLst/>
              <a:rect l="l" t="t" r="r" b="b"/>
              <a:pathLst>
                <a:path w="7912974" h="1358482">
                  <a:moveTo>
                    <a:pt x="0" y="0"/>
                  </a:moveTo>
                  <a:lnTo>
                    <a:pt x="7912974" y="0"/>
                  </a:lnTo>
                  <a:lnTo>
                    <a:pt x="7912974" y="1358482"/>
                  </a:lnTo>
                  <a:lnTo>
                    <a:pt x="0" y="1358482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912974" cy="1387057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940443" y="5578376"/>
            <a:ext cx="6407115" cy="987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6"/>
              </a:lnSpc>
            </a:pPr>
            <a:r>
              <a:rPr lang="en-US" sz="7226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on Personal Genetics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48912" y="1984579"/>
            <a:ext cx="6590175" cy="3820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12"/>
              </a:lnSpc>
            </a:pPr>
            <a:r>
              <a:rPr lang="en-US" sz="12431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SHARE Your</a:t>
            </a:r>
          </a:p>
          <a:p>
            <a:pPr algn="ctr">
              <a:lnSpc>
                <a:spcPts val="16816"/>
              </a:lnSpc>
            </a:pPr>
            <a:r>
              <a:rPr lang="en-US" sz="1848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Stance</a:t>
            </a:r>
          </a:p>
        </p:txBody>
      </p:sp>
      <p:sp>
        <p:nvSpPr>
          <p:cNvPr id="7" name="Freeform 7"/>
          <p:cNvSpPr/>
          <p:nvPr/>
        </p:nvSpPr>
        <p:spPr>
          <a:xfrm>
            <a:off x="6989383" y="7421499"/>
            <a:ext cx="4309235" cy="2228795"/>
          </a:xfrm>
          <a:custGeom>
            <a:avLst/>
            <a:gdLst/>
            <a:ahLst/>
            <a:cxnLst/>
            <a:rect l="l" t="t" r="r" b="b"/>
            <a:pathLst>
              <a:path w="4309235" h="2228795">
                <a:moveTo>
                  <a:pt x="0" y="0"/>
                </a:moveTo>
                <a:lnTo>
                  <a:pt x="4309234" y="0"/>
                </a:lnTo>
                <a:lnTo>
                  <a:pt x="4309234" y="2228795"/>
                </a:lnTo>
                <a:lnTo>
                  <a:pt x="0" y="2228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245" b="-42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395297" y="4000824"/>
            <a:ext cx="4268528" cy="3841675"/>
          </a:xfrm>
          <a:custGeom>
            <a:avLst/>
            <a:gdLst/>
            <a:ahLst/>
            <a:cxnLst/>
            <a:rect l="l" t="t" r="r" b="b"/>
            <a:pathLst>
              <a:path w="4268528" h="3841675">
                <a:moveTo>
                  <a:pt x="0" y="0"/>
                </a:moveTo>
                <a:lnTo>
                  <a:pt x="4268528" y="0"/>
                </a:lnTo>
                <a:lnTo>
                  <a:pt x="4268528" y="3841675"/>
                </a:lnTo>
                <a:lnTo>
                  <a:pt x="0" y="3841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3222163">
            <a:off x="-1614567" y="1977413"/>
            <a:ext cx="5286534" cy="5792019"/>
          </a:xfrm>
          <a:custGeom>
            <a:avLst/>
            <a:gdLst/>
            <a:ahLst/>
            <a:cxnLst/>
            <a:rect l="l" t="t" r="r" b="b"/>
            <a:pathLst>
              <a:path w="5286534" h="5792019">
                <a:moveTo>
                  <a:pt x="0" y="0"/>
                </a:moveTo>
                <a:lnTo>
                  <a:pt x="5286534" y="0"/>
                </a:lnTo>
                <a:lnTo>
                  <a:pt x="5286534" y="5792019"/>
                </a:lnTo>
                <a:lnTo>
                  <a:pt x="0" y="57920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433670">
            <a:off x="3763626" y="4917717"/>
            <a:ext cx="2034554" cy="2625231"/>
          </a:xfrm>
          <a:custGeom>
            <a:avLst/>
            <a:gdLst/>
            <a:ahLst/>
            <a:cxnLst/>
            <a:rect l="l" t="t" r="r" b="b"/>
            <a:pathLst>
              <a:path w="2034554" h="2625231">
                <a:moveTo>
                  <a:pt x="0" y="0"/>
                </a:moveTo>
                <a:lnTo>
                  <a:pt x="2034554" y="0"/>
                </a:lnTo>
                <a:lnTo>
                  <a:pt x="2034554" y="2625230"/>
                </a:lnTo>
                <a:lnTo>
                  <a:pt x="0" y="26252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4826685">
            <a:off x="15225117" y="16926"/>
            <a:ext cx="2877417" cy="4866667"/>
          </a:xfrm>
          <a:custGeom>
            <a:avLst/>
            <a:gdLst/>
            <a:ahLst/>
            <a:cxnLst/>
            <a:rect l="l" t="t" r="r" b="b"/>
            <a:pathLst>
              <a:path w="2877417" h="4866667">
                <a:moveTo>
                  <a:pt x="0" y="0"/>
                </a:moveTo>
                <a:lnTo>
                  <a:pt x="2877417" y="0"/>
                </a:lnTo>
                <a:lnTo>
                  <a:pt x="2877417" y="4866667"/>
                </a:lnTo>
                <a:lnTo>
                  <a:pt x="0" y="48666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220175" y="4272937"/>
            <a:ext cx="2583488" cy="2583488"/>
          </a:xfrm>
          <a:custGeom>
            <a:avLst/>
            <a:gdLst/>
            <a:ahLst/>
            <a:cxnLst/>
            <a:rect l="l" t="t" r="r" b="b"/>
            <a:pathLst>
              <a:path w="2583488" h="2583488">
                <a:moveTo>
                  <a:pt x="0" y="0"/>
                </a:moveTo>
                <a:lnTo>
                  <a:pt x="2583489" y="0"/>
                </a:lnTo>
                <a:lnTo>
                  <a:pt x="2583489" y="2583488"/>
                </a:lnTo>
                <a:lnTo>
                  <a:pt x="0" y="25834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Milk that comes from a genetically modified dairy cow should be marketed as a GMO product.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modification affects the cow’s horn size and not its milk production?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7755409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GMO marketing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9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9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Farmers should grow genetically modified crops to increase crop yields.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modified genes increased the crop’s sensitivity to drought or pests?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7755409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crop traits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9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9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I would eat meat from animals that were genetically modified to produce more muscle.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12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meat was lab-grown from animal cells (not an entire living animal)?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7755409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MAKING MORE MEAT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9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9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9726" flipH="1">
            <a:off x="5481180" y="5460211"/>
            <a:ext cx="3951312" cy="3922575"/>
          </a:xfrm>
          <a:custGeom>
            <a:avLst/>
            <a:gdLst/>
            <a:ahLst/>
            <a:cxnLst/>
            <a:rect l="l" t="t" r="r" b="b"/>
            <a:pathLst>
              <a:path w="3951312" h="3922575">
                <a:moveTo>
                  <a:pt x="3951312" y="0"/>
                </a:moveTo>
                <a:lnTo>
                  <a:pt x="0" y="0"/>
                </a:lnTo>
                <a:lnTo>
                  <a:pt x="0" y="3922575"/>
                </a:lnTo>
                <a:lnTo>
                  <a:pt x="3951312" y="3922575"/>
                </a:lnTo>
                <a:lnTo>
                  <a:pt x="39513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914894">
            <a:off x="10138917" y="5384762"/>
            <a:ext cx="1315515" cy="1827105"/>
          </a:xfrm>
          <a:custGeom>
            <a:avLst/>
            <a:gdLst/>
            <a:ahLst/>
            <a:cxnLst/>
            <a:rect l="l" t="t" r="r" b="b"/>
            <a:pathLst>
              <a:path w="1315515" h="1827105">
                <a:moveTo>
                  <a:pt x="0" y="0"/>
                </a:moveTo>
                <a:lnTo>
                  <a:pt x="1315516" y="0"/>
                </a:lnTo>
                <a:lnTo>
                  <a:pt x="1315516" y="1827105"/>
                </a:lnTo>
                <a:lnTo>
                  <a:pt x="0" y="1827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619887">
            <a:off x="9966000" y="-543057"/>
            <a:ext cx="3743921" cy="3716692"/>
          </a:xfrm>
          <a:custGeom>
            <a:avLst/>
            <a:gdLst/>
            <a:ahLst/>
            <a:cxnLst/>
            <a:rect l="l" t="t" r="r" b="b"/>
            <a:pathLst>
              <a:path w="3743921" h="3716692">
                <a:moveTo>
                  <a:pt x="0" y="0"/>
                </a:moveTo>
                <a:lnTo>
                  <a:pt x="3743921" y="0"/>
                </a:lnTo>
                <a:lnTo>
                  <a:pt x="3743921" y="3716693"/>
                </a:lnTo>
                <a:lnTo>
                  <a:pt x="0" y="3716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78123" flipH="1">
            <a:off x="5508628" y="300987"/>
            <a:ext cx="3322647" cy="2537294"/>
          </a:xfrm>
          <a:custGeom>
            <a:avLst/>
            <a:gdLst/>
            <a:ahLst/>
            <a:cxnLst/>
            <a:rect l="l" t="t" r="r" b="b"/>
            <a:pathLst>
              <a:path w="3322647" h="2537294">
                <a:moveTo>
                  <a:pt x="3322647" y="0"/>
                </a:moveTo>
                <a:lnTo>
                  <a:pt x="0" y="0"/>
                </a:lnTo>
                <a:lnTo>
                  <a:pt x="0" y="2537294"/>
                </a:lnTo>
                <a:lnTo>
                  <a:pt x="3322647" y="2537294"/>
                </a:lnTo>
                <a:lnTo>
                  <a:pt x="3322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2479">
            <a:off x="4340100" y="1640497"/>
            <a:ext cx="932439" cy="1203147"/>
          </a:xfrm>
          <a:custGeom>
            <a:avLst/>
            <a:gdLst/>
            <a:ahLst/>
            <a:cxnLst/>
            <a:rect l="l" t="t" r="r" b="b"/>
            <a:pathLst>
              <a:path w="932439" h="1203147">
                <a:moveTo>
                  <a:pt x="0" y="0"/>
                </a:moveTo>
                <a:lnTo>
                  <a:pt x="932439" y="0"/>
                </a:lnTo>
                <a:lnTo>
                  <a:pt x="932439" y="1203147"/>
                </a:lnTo>
                <a:lnTo>
                  <a:pt x="0" y="1203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51451">
            <a:off x="12281431" y="3811512"/>
            <a:ext cx="1571734" cy="2028044"/>
          </a:xfrm>
          <a:custGeom>
            <a:avLst/>
            <a:gdLst/>
            <a:ahLst/>
            <a:cxnLst/>
            <a:rect l="l" t="t" r="r" b="b"/>
            <a:pathLst>
              <a:path w="1571734" h="2028044">
                <a:moveTo>
                  <a:pt x="0" y="0"/>
                </a:moveTo>
                <a:lnTo>
                  <a:pt x="1571734" y="0"/>
                </a:lnTo>
                <a:lnTo>
                  <a:pt x="1571734" y="2028044"/>
                </a:lnTo>
                <a:lnTo>
                  <a:pt x="0" y="2028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965029" flipH="1">
            <a:off x="4534834" y="3165657"/>
            <a:ext cx="1514760" cy="2103834"/>
          </a:xfrm>
          <a:custGeom>
            <a:avLst/>
            <a:gdLst/>
            <a:ahLst/>
            <a:cxnLst/>
            <a:rect l="l" t="t" r="r" b="b"/>
            <a:pathLst>
              <a:path w="1514760" h="2103834">
                <a:moveTo>
                  <a:pt x="1514760" y="0"/>
                </a:moveTo>
                <a:lnTo>
                  <a:pt x="0" y="0"/>
                </a:lnTo>
                <a:lnTo>
                  <a:pt x="0" y="2103834"/>
                </a:lnTo>
                <a:lnTo>
                  <a:pt x="1514760" y="2103834"/>
                </a:lnTo>
                <a:lnTo>
                  <a:pt x="15147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07489" flipH="1">
            <a:off x="13885164" y="2023624"/>
            <a:ext cx="1267675" cy="1760660"/>
          </a:xfrm>
          <a:custGeom>
            <a:avLst/>
            <a:gdLst/>
            <a:ahLst/>
            <a:cxnLst/>
            <a:rect l="l" t="t" r="r" b="b"/>
            <a:pathLst>
              <a:path w="1267675" h="1760660">
                <a:moveTo>
                  <a:pt x="1267675" y="0"/>
                </a:moveTo>
                <a:lnTo>
                  <a:pt x="0" y="0"/>
                </a:lnTo>
                <a:lnTo>
                  <a:pt x="0" y="1760659"/>
                </a:lnTo>
                <a:lnTo>
                  <a:pt x="1267675" y="1760659"/>
                </a:lnTo>
                <a:lnTo>
                  <a:pt x="126767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0" y="7128538"/>
            <a:ext cx="18288000" cy="3139644"/>
            <a:chOff x="0" y="0"/>
            <a:chExt cx="7912974" cy="13584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1358482"/>
            </a:xfrm>
            <a:custGeom>
              <a:avLst/>
              <a:gdLst/>
              <a:ahLst/>
              <a:cxnLst/>
              <a:rect l="l" t="t" r="r" b="b"/>
              <a:pathLst>
                <a:path w="7912974" h="1358482">
                  <a:moveTo>
                    <a:pt x="0" y="0"/>
                  </a:moveTo>
                  <a:lnTo>
                    <a:pt x="7912974" y="0"/>
                  </a:lnTo>
                  <a:lnTo>
                    <a:pt x="7912974" y="1358482"/>
                  </a:lnTo>
                  <a:lnTo>
                    <a:pt x="0" y="1358482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1387057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08635" y="3273230"/>
            <a:ext cx="4871665" cy="213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7"/>
              </a:lnSpc>
            </a:pPr>
            <a:r>
              <a:rPr lang="en-US" sz="15897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PRIVACY</a:t>
            </a:r>
          </a:p>
        </p:txBody>
      </p:sp>
      <p:sp>
        <p:nvSpPr>
          <p:cNvPr id="14" name="Freeform 14"/>
          <p:cNvSpPr/>
          <p:nvPr/>
        </p:nvSpPr>
        <p:spPr>
          <a:xfrm>
            <a:off x="6989383" y="7421499"/>
            <a:ext cx="4309235" cy="2228795"/>
          </a:xfrm>
          <a:custGeom>
            <a:avLst/>
            <a:gdLst/>
            <a:ahLst/>
            <a:cxnLst/>
            <a:rect l="l" t="t" r="r" b="b"/>
            <a:pathLst>
              <a:path w="4309235" h="2228795">
                <a:moveTo>
                  <a:pt x="0" y="0"/>
                </a:moveTo>
                <a:lnTo>
                  <a:pt x="4309234" y="0"/>
                </a:lnTo>
                <a:lnTo>
                  <a:pt x="4309234" y="2228795"/>
                </a:lnTo>
                <a:lnTo>
                  <a:pt x="0" y="22287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1245" b="-42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349726" flipH="1">
            <a:off x="266113" y="2864246"/>
            <a:ext cx="3951312" cy="3922575"/>
          </a:xfrm>
          <a:custGeom>
            <a:avLst/>
            <a:gdLst/>
            <a:ahLst/>
            <a:cxnLst/>
            <a:rect l="l" t="t" r="r" b="b"/>
            <a:pathLst>
              <a:path w="3951312" h="3922575">
                <a:moveTo>
                  <a:pt x="3951312" y="0"/>
                </a:moveTo>
                <a:lnTo>
                  <a:pt x="0" y="0"/>
                </a:lnTo>
                <a:lnTo>
                  <a:pt x="0" y="3922575"/>
                </a:lnTo>
                <a:lnTo>
                  <a:pt x="3951312" y="3922575"/>
                </a:lnTo>
                <a:lnTo>
                  <a:pt x="39513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975898">
            <a:off x="14584885" y="4784263"/>
            <a:ext cx="3322647" cy="2537294"/>
          </a:xfrm>
          <a:custGeom>
            <a:avLst/>
            <a:gdLst/>
            <a:ahLst/>
            <a:cxnLst/>
            <a:rect l="l" t="t" r="r" b="b"/>
            <a:pathLst>
              <a:path w="3322647" h="2537294">
                <a:moveTo>
                  <a:pt x="0" y="0"/>
                </a:moveTo>
                <a:lnTo>
                  <a:pt x="3322647" y="0"/>
                </a:lnTo>
                <a:lnTo>
                  <a:pt x="3322647" y="2537294"/>
                </a:lnTo>
                <a:lnTo>
                  <a:pt x="0" y="2537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9143801" flipH="1">
            <a:off x="15283644" y="-1961288"/>
            <a:ext cx="3951312" cy="3922575"/>
          </a:xfrm>
          <a:custGeom>
            <a:avLst/>
            <a:gdLst/>
            <a:ahLst/>
            <a:cxnLst/>
            <a:rect l="l" t="t" r="r" b="b"/>
            <a:pathLst>
              <a:path w="3951312" h="3922575">
                <a:moveTo>
                  <a:pt x="3951312" y="0"/>
                </a:moveTo>
                <a:lnTo>
                  <a:pt x="0" y="0"/>
                </a:lnTo>
                <a:lnTo>
                  <a:pt x="0" y="3922576"/>
                </a:lnTo>
                <a:lnTo>
                  <a:pt x="3951312" y="3922576"/>
                </a:lnTo>
                <a:lnTo>
                  <a:pt x="39513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2062456">
            <a:off x="580445" y="-1937032"/>
            <a:ext cx="3322647" cy="2537294"/>
          </a:xfrm>
          <a:custGeom>
            <a:avLst/>
            <a:gdLst/>
            <a:ahLst/>
            <a:cxnLst/>
            <a:rect l="l" t="t" r="r" b="b"/>
            <a:pathLst>
              <a:path w="3322647" h="2537294">
                <a:moveTo>
                  <a:pt x="0" y="0"/>
                </a:moveTo>
                <a:lnTo>
                  <a:pt x="3322647" y="0"/>
                </a:lnTo>
                <a:lnTo>
                  <a:pt x="3322647" y="2537294"/>
                </a:lnTo>
                <a:lnTo>
                  <a:pt x="0" y="2537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2123380" flipH="1">
            <a:off x="16074098" y="2546241"/>
            <a:ext cx="1514760" cy="2103834"/>
          </a:xfrm>
          <a:custGeom>
            <a:avLst/>
            <a:gdLst/>
            <a:ahLst/>
            <a:cxnLst/>
            <a:rect l="l" t="t" r="r" b="b"/>
            <a:pathLst>
              <a:path w="1514760" h="2103834">
                <a:moveTo>
                  <a:pt x="1514760" y="0"/>
                </a:moveTo>
                <a:lnTo>
                  <a:pt x="0" y="0"/>
                </a:lnTo>
                <a:lnTo>
                  <a:pt x="0" y="2103834"/>
                </a:lnTo>
                <a:lnTo>
                  <a:pt x="1514760" y="2103834"/>
                </a:lnTo>
                <a:lnTo>
                  <a:pt x="15147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962619">
            <a:off x="12900719" y="6262542"/>
            <a:ext cx="1315515" cy="1827105"/>
          </a:xfrm>
          <a:custGeom>
            <a:avLst/>
            <a:gdLst/>
            <a:ahLst/>
            <a:cxnLst/>
            <a:rect l="l" t="t" r="r" b="b"/>
            <a:pathLst>
              <a:path w="1315515" h="1827105">
                <a:moveTo>
                  <a:pt x="0" y="0"/>
                </a:moveTo>
                <a:lnTo>
                  <a:pt x="1315516" y="0"/>
                </a:lnTo>
                <a:lnTo>
                  <a:pt x="1315516" y="1827104"/>
                </a:lnTo>
                <a:lnTo>
                  <a:pt x="0" y="1827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1962619">
            <a:off x="3946381" y="-1008975"/>
            <a:ext cx="1315515" cy="1827105"/>
          </a:xfrm>
          <a:custGeom>
            <a:avLst/>
            <a:gdLst/>
            <a:ahLst/>
            <a:cxnLst/>
            <a:rect l="l" t="t" r="r" b="b"/>
            <a:pathLst>
              <a:path w="1315515" h="1827105">
                <a:moveTo>
                  <a:pt x="0" y="0"/>
                </a:moveTo>
                <a:lnTo>
                  <a:pt x="1315516" y="0"/>
                </a:lnTo>
                <a:lnTo>
                  <a:pt x="1315516" y="1827105"/>
                </a:lnTo>
                <a:lnTo>
                  <a:pt x="0" y="1827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1573514" flipH="1">
            <a:off x="2774595" y="555209"/>
            <a:ext cx="1096535" cy="1522966"/>
          </a:xfrm>
          <a:custGeom>
            <a:avLst/>
            <a:gdLst/>
            <a:ahLst/>
            <a:cxnLst/>
            <a:rect l="l" t="t" r="r" b="b"/>
            <a:pathLst>
              <a:path w="1096535" h="1522966">
                <a:moveTo>
                  <a:pt x="1096536" y="0"/>
                </a:moveTo>
                <a:lnTo>
                  <a:pt x="0" y="0"/>
                </a:lnTo>
                <a:lnTo>
                  <a:pt x="0" y="1522965"/>
                </a:lnTo>
                <a:lnTo>
                  <a:pt x="1096536" y="1522965"/>
                </a:lnTo>
                <a:lnTo>
                  <a:pt x="10965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903135">
            <a:off x="-74616" y="1118865"/>
            <a:ext cx="1239705" cy="1599619"/>
          </a:xfrm>
          <a:custGeom>
            <a:avLst/>
            <a:gdLst/>
            <a:ahLst/>
            <a:cxnLst/>
            <a:rect l="l" t="t" r="r" b="b"/>
            <a:pathLst>
              <a:path w="1239705" h="1599619">
                <a:moveTo>
                  <a:pt x="0" y="0"/>
                </a:moveTo>
                <a:lnTo>
                  <a:pt x="1239705" y="0"/>
                </a:lnTo>
                <a:lnTo>
                  <a:pt x="1239705" y="1599619"/>
                </a:lnTo>
                <a:lnTo>
                  <a:pt x="0" y="1599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62479">
            <a:off x="4417246" y="6524564"/>
            <a:ext cx="932439" cy="1203147"/>
          </a:xfrm>
          <a:custGeom>
            <a:avLst/>
            <a:gdLst/>
            <a:ahLst/>
            <a:cxnLst/>
            <a:rect l="l" t="t" r="r" b="b"/>
            <a:pathLst>
              <a:path w="932439" h="1203147">
                <a:moveTo>
                  <a:pt x="0" y="0"/>
                </a:moveTo>
                <a:lnTo>
                  <a:pt x="932440" y="0"/>
                </a:lnTo>
                <a:lnTo>
                  <a:pt x="932440" y="1203147"/>
                </a:lnTo>
                <a:lnTo>
                  <a:pt x="0" y="1203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Law enforcement should be able to search ancestry companies’ DNA databases to identify criminals.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Law enforcement was trying to identify human remains from a cold case?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7755409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DNA DATABASES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D2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D2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Employers should be able to make hiring or firing decisions based on an employee’s genetic health risks.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424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Employers instead used genetic health information to choose work assignments and offer preventative health benefits?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7755409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employer decisions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D2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D2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People should be able to learn whatever they want about their DNA because it is their body.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Parents could learn whatever they want to know about their child’s DNA before they turn 18?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17018"/>
            <a:ext cx="10424602" cy="193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personal dna</a:t>
            </a:r>
          </a:p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info access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D2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D2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Insurance companies should be able to request genetic information from the people they cover.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Coverage could be provided for preventative care for a person with an increased health risk?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insurance coverage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D2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D2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I would want to know if someone I was seriously dating had a strong predisposition for a genetic condition.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were the one with the genetic predisposition?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17018"/>
            <a:ext cx="7879185" cy="193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DATING RELATIONSHIPS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D2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D2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30822" flipH="1">
            <a:off x="4304401" y="5246766"/>
            <a:ext cx="3036466" cy="3450530"/>
          </a:xfrm>
          <a:custGeom>
            <a:avLst/>
            <a:gdLst/>
            <a:ahLst/>
            <a:cxnLst/>
            <a:rect l="l" t="t" r="r" b="b"/>
            <a:pathLst>
              <a:path w="3036466" h="3450530">
                <a:moveTo>
                  <a:pt x="3036466" y="0"/>
                </a:moveTo>
                <a:lnTo>
                  <a:pt x="0" y="0"/>
                </a:lnTo>
                <a:lnTo>
                  <a:pt x="0" y="3450530"/>
                </a:lnTo>
                <a:lnTo>
                  <a:pt x="3036466" y="3450530"/>
                </a:lnTo>
                <a:lnTo>
                  <a:pt x="303646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774785">
            <a:off x="1475205" y="5376725"/>
            <a:ext cx="3599040" cy="3158158"/>
          </a:xfrm>
          <a:custGeom>
            <a:avLst/>
            <a:gdLst/>
            <a:ahLst/>
            <a:cxnLst/>
            <a:rect l="l" t="t" r="r" b="b"/>
            <a:pathLst>
              <a:path w="3599040" h="3158158">
                <a:moveTo>
                  <a:pt x="0" y="0"/>
                </a:moveTo>
                <a:lnTo>
                  <a:pt x="3599040" y="0"/>
                </a:lnTo>
                <a:lnTo>
                  <a:pt x="3599040" y="3158158"/>
                </a:lnTo>
                <a:lnTo>
                  <a:pt x="0" y="3158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136654">
            <a:off x="2964146" y="-468192"/>
            <a:ext cx="2480560" cy="2587285"/>
          </a:xfrm>
          <a:custGeom>
            <a:avLst/>
            <a:gdLst/>
            <a:ahLst/>
            <a:cxnLst/>
            <a:rect l="l" t="t" r="r" b="b"/>
            <a:pathLst>
              <a:path w="2480560" h="2587285">
                <a:moveTo>
                  <a:pt x="0" y="0"/>
                </a:moveTo>
                <a:lnTo>
                  <a:pt x="2480560" y="0"/>
                </a:lnTo>
                <a:lnTo>
                  <a:pt x="2480560" y="2587285"/>
                </a:lnTo>
                <a:lnTo>
                  <a:pt x="0" y="2587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731927">
            <a:off x="6377059" y="-508723"/>
            <a:ext cx="2142763" cy="3335039"/>
          </a:xfrm>
          <a:custGeom>
            <a:avLst/>
            <a:gdLst/>
            <a:ahLst/>
            <a:cxnLst/>
            <a:rect l="l" t="t" r="r" b="b"/>
            <a:pathLst>
              <a:path w="2142763" h="3335039">
                <a:moveTo>
                  <a:pt x="0" y="0"/>
                </a:moveTo>
                <a:lnTo>
                  <a:pt x="2142763" y="0"/>
                </a:lnTo>
                <a:lnTo>
                  <a:pt x="2142763" y="3335040"/>
                </a:lnTo>
                <a:lnTo>
                  <a:pt x="0" y="33350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542358">
            <a:off x="4751252" y="-638820"/>
            <a:ext cx="2142763" cy="3335039"/>
          </a:xfrm>
          <a:custGeom>
            <a:avLst/>
            <a:gdLst/>
            <a:ahLst/>
            <a:cxnLst/>
            <a:rect l="l" t="t" r="r" b="b"/>
            <a:pathLst>
              <a:path w="2142763" h="3335039">
                <a:moveTo>
                  <a:pt x="0" y="0"/>
                </a:moveTo>
                <a:lnTo>
                  <a:pt x="2142763" y="0"/>
                </a:lnTo>
                <a:lnTo>
                  <a:pt x="2142763" y="3335040"/>
                </a:lnTo>
                <a:lnTo>
                  <a:pt x="0" y="33350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364126" flipH="1">
            <a:off x="15003773" y="4875214"/>
            <a:ext cx="3813708" cy="4333759"/>
          </a:xfrm>
          <a:custGeom>
            <a:avLst/>
            <a:gdLst/>
            <a:ahLst/>
            <a:cxnLst/>
            <a:rect l="l" t="t" r="r" b="b"/>
            <a:pathLst>
              <a:path w="3813708" h="4333759">
                <a:moveTo>
                  <a:pt x="3813708" y="0"/>
                </a:moveTo>
                <a:lnTo>
                  <a:pt x="0" y="0"/>
                </a:lnTo>
                <a:lnTo>
                  <a:pt x="0" y="4333760"/>
                </a:lnTo>
                <a:lnTo>
                  <a:pt x="3813708" y="4333760"/>
                </a:lnTo>
                <a:lnTo>
                  <a:pt x="38137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6851211">
            <a:off x="89907" y="-1435244"/>
            <a:ext cx="3186904" cy="5390112"/>
          </a:xfrm>
          <a:custGeom>
            <a:avLst/>
            <a:gdLst/>
            <a:ahLst/>
            <a:cxnLst/>
            <a:rect l="l" t="t" r="r" b="b"/>
            <a:pathLst>
              <a:path w="3186904" h="5390112">
                <a:moveTo>
                  <a:pt x="0" y="0"/>
                </a:moveTo>
                <a:lnTo>
                  <a:pt x="3186903" y="0"/>
                </a:lnTo>
                <a:lnTo>
                  <a:pt x="3186903" y="5390112"/>
                </a:lnTo>
                <a:lnTo>
                  <a:pt x="0" y="53901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740243">
            <a:off x="7888361" y="-1127884"/>
            <a:ext cx="3956951" cy="3991880"/>
          </a:xfrm>
          <a:custGeom>
            <a:avLst/>
            <a:gdLst/>
            <a:ahLst/>
            <a:cxnLst/>
            <a:rect l="l" t="t" r="r" b="b"/>
            <a:pathLst>
              <a:path w="3956951" h="3991880">
                <a:moveTo>
                  <a:pt x="0" y="0"/>
                </a:moveTo>
                <a:lnTo>
                  <a:pt x="3956950" y="0"/>
                </a:lnTo>
                <a:lnTo>
                  <a:pt x="3956950" y="3991880"/>
                </a:lnTo>
                <a:lnTo>
                  <a:pt x="0" y="39918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449457">
            <a:off x="9174072" y="5461779"/>
            <a:ext cx="2142763" cy="3335039"/>
          </a:xfrm>
          <a:custGeom>
            <a:avLst/>
            <a:gdLst/>
            <a:ahLst/>
            <a:cxnLst/>
            <a:rect l="l" t="t" r="r" b="b"/>
            <a:pathLst>
              <a:path w="2142763" h="3335039">
                <a:moveTo>
                  <a:pt x="0" y="0"/>
                </a:moveTo>
                <a:lnTo>
                  <a:pt x="2142763" y="0"/>
                </a:lnTo>
                <a:lnTo>
                  <a:pt x="2142763" y="3335039"/>
                </a:lnTo>
                <a:lnTo>
                  <a:pt x="0" y="33350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989383" y="5410569"/>
            <a:ext cx="2665402" cy="2760883"/>
          </a:xfrm>
          <a:custGeom>
            <a:avLst/>
            <a:gdLst/>
            <a:ahLst/>
            <a:cxnLst/>
            <a:rect l="l" t="t" r="r" b="b"/>
            <a:pathLst>
              <a:path w="2665402" h="2760883">
                <a:moveTo>
                  <a:pt x="0" y="0"/>
                </a:moveTo>
                <a:lnTo>
                  <a:pt x="2665402" y="0"/>
                </a:lnTo>
                <a:lnTo>
                  <a:pt x="2665402" y="2760883"/>
                </a:lnTo>
                <a:lnTo>
                  <a:pt x="0" y="27608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8571105">
            <a:off x="-483340" y="1225984"/>
            <a:ext cx="2799522" cy="4357232"/>
          </a:xfrm>
          <a:custGeom>
            <a:avLst/>
            <a:gdLst/>
            <a:ahLst/>
            <a:cxnLst/>
            <a:rect l="l" t="t" r="r" b="b"/>
            <a:pathLst>
              <a:path w="2799522" h="4357232">
                <a:moveTo>
                  <a:pt x="0" y="0"/>
                </a:moveTo>
                <a:lnTo>
                  <a:pt x="2799521" y="0"/>
                </a:lnTo>
                <a:lnTo>
                  <a:pt x="2799521" y="4357233"/>
                </a:lnTo>
                <a:lnTo>
                  <a:pt x="0" y="43572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0241739">
            <a:off x="11319138" y="-1728102"/>
            <a:ext cx="2854553" cy="4827997"/>
          </a:xfrm>
          <a:custGeom>
            <a:avLst/>
            <a:gdLst/>
            <a:ahLst/>
            <a:cxnLst/>
            <a:rect l="l" t="t" r="r" b="b"/>
            <a:pathLst>
              <a:path w="2854553" h="4827997">
                <a:moveTo>
                  <a:pt x="0" y="0"/>
                </a:moveTo>
                <a:lnTo>
                  <a:pt x="2854553" y="0"/>
                </a:lnTo>
                <a:lnTo>
                  <a:pt x="2854553" y="4827998"/>
                </a:lnTo>
                <a:lnTo>
                  <a:pt x="0" y="48279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0" y="7128538"/>
            <a:ext cx="18288000" cy="3139644"/>
            <a:chOff x="0" y="0"/>
            <a:chExt cx="7912974" cy="13584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1358482"/>
            </a:xfrm>
            <a:custGeom>
              <a:avLst/>
              <a:gdLst/>
              <a:ahLst/>
              <a:cxnLst/>
              <a:rect l="l" t="t" r="r" b="b"/>
              <a:pathLst>
                <a:path w="7912974" h="1358482">
                  <a:moveTo>
                    <a:pt x="0" y="0"/>
                  </a:moveTo>
                  <a:lnTo>
                    <a:pt x="7912974" y="0"/>
                  </a:lnTo>
                  <a:lnTo>
                    <a:pt x="7912974" y="1358482"/>
                  </a:lnTo>
                  <a:lnTo>
                    <a:pt x="0" y="1358482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387057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989383" y="7421499"/>
            <a:ext cx="4309235" cy="2228795"/>
          </a:xfrm>
          <a:custGeom>
            <a:avLst/>
            <a:gdLst/>
            <a:ahLst/>
            <a:cxnLst/>
            <a:rect l="l" t="t" r="r" b="b"/>
            <a:pathLst>
              <a:path w="4309235" h="2228795">
                <a:moveTo>
                  <a:pt x="0" y="0"/>
                </a:moveTo>
                <a:lnTo>
                  <a:pt x="4309234" y="0"/>
                </a:lnTo>
                <a:lnTo>
                  <a:pt x="4309234" y="2228795"/>
                </a:lnTo>
                <a:lnTo>
                  <a:pt x="0" y="222879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51245" b="-42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584709" y="3273230"/>
            <a:ext cx="9119518" cy="213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7"/>
              </a:lnSpc>
            </a:pPr>
            <a:r>
              <a:rPr lang="en-US" sz="15897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ENVIRONMENT</a:t>
            </a:r>
          </a:p>
        </p:txBody>
      </p:sp>
      <p:sp>
        <p:nvSpPr>
          <p:cNvPr id="19" name="Freeform 19"/>
          <p:cNvSpPr/>
          <p:nvPr/>
        </p:nvSpPr>
        <p:spPr>
          <a:xfrm rot="-6990846">
            <a:off x="-1394547" y="3649202"/>
            <a:ext cx="4621934" cy="4662733"/>
          </a:xfrm>
          <a:custGeom>
            <a:avLst/>
            <a:gdLst/>
            <a:ahLst/>
            <a:cxnLst/>
            <a:rect l="l" t="t" r="r" b="b"/>
            <a:pathLst>
              <a:path w="4621934" h="4662733">
                <a:moveTo>
                  <a:pt x="0" y="0"/>
                </a:moveTo>
                <a:lnTo>
                  <a:pt x="4621935" y="0"/>
                </a:lnTo>
                <a:lnTo>
                  <a:pt x="4621935" y="4662733"/>
                </a:lnTo>
                <a:lnTo>
                  <a:pt x="0" y="46627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292187">
            <a:off x="12691952" y="4714540"/>
            <a:ext cx="2854553" cy="4827997"/>
          </a:xfrm>
          <a:custGeom>
            <a:avLst/>
            <a:gdLst/>
            <a:ahLst/>
            <a:cxnLst/>
            <a:rect l="l" t="t" r="r" b="b"/>
            <a:pathLst>
              <a:path w="2854553" h="4827997">
                <a:moveTo>
                  <a:pt x="0" y="0"/>
                </a:moveTo>
                <a:lnTo>
                  <a:pt x="2854553" y="0"/>
                </a:lnTo>
                <a:lnTo>
                  <a:pt x="2854553" y="4827997"/>
                </a:lnTo>
                <a:lnTo>
                  <a:pt x="0" y="48279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5774785">
            <a:off x="9801740" y="5550923"/>
            <a:ext cx="3599040" cy="3158158"/>
          </a:xfrm>
          <a:custGeom>
            <a:avLst/>
            <a:gdLst/>
            <a:ahLst/>
            <a:cxnLst/>
            <a:rect l="l" t="t" r="r" b="b"/>
            <a:pathLst>
              <a:path w="3599040" h="3158158">
                <a:moveTo>
                  <a:pt x="0" y="0"/>
                </a:moveTo>
                <a:lnTo>
                  <a:pt x="3599040" y="0"/>
                </a:lnTo>
                <a:lnTo>
                  <a:pt x="3599040" y="3158158"/>
                </a:lnTo>
                <a:lnTo>
                  <a:pt x="0" y="3158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6916103">
            <a:off x="14110802" y="1253360"/>
            <a:ext cx="4156036" cy="4334848"/>
          </a:xfrm>
          <a:custGeom>
            <a:avLst/>
            <a:gdLst/>
            <a:ahLst/>
            <a:cxnLst/>
            <a:rect l="l" t="t" r="r" b="b"/>
            <a:pathLst>
              <a:path w="4156036" h="4334848">
                <a:moveTo>
                  <a:pt x="0" y="0"/>
                </a:moveTo>
                <a:lnTo>
                  <a:pt x="4156036" y="0"/>
                </a:lnTo>
                <a:lnTo>
                  <a:pt x="4156036" y="4334848"/>
                </a:lnTo>
                <a:lnTo>
                  <a:pt x="0" y="4334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7026087">
            <a:off x="15528798" y="-1066207"/>
            <a:ext cx="3335788" cy="3365234"/>
          </a:xfrm>
          <a:custGeom>
            <a:avLst/>
            <a:gdLst/>
            <a:ahLst/>
            <a:cxnLst/>
            <a:rect l="l" t="t" r="r" b="b"/>
            <a:pathLst>
              <a:path w="3335788" h="3365234">
                <a:moveTo>
                  <a:pt x="0" y="0"/>
                </a:moveTo>
                <a:lnTo>
                  <a:pt x="3335788" y="0"/>
                </a:lnTo>
                <a:lnTo>
                  <a:pt x="3335788" y="3365234"/>
                </a:lnTo>
                <a:lnTo>
                  <a:pt x="0" y="33652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6971039">
            <a:off x="13473824" y="-981623"/>
            <a:ext cx="2142763" cy="3335039"/>
          </a:xfrm>
          <a:custGeom>
            <a:avLst/>
            <a:gdLst/>
            <a:ahLst/>
            <a:cxnLst/>
            <a:rect l="l" t="t" r="r" b="b"/>
            <a:pathLst>
              <a:path w="2142763" h="3335039">
                <a:moveTo>
                  <a:pt x="0" y="0"/>
                </a:moveTo>
                <a:lnTo>
                  <a:pt x="2142762" y="0"/>
                </a:lnTo>
                <a:lnTo>
                  <a:pt x="2142762" y="3335040"/>
                </a:lnTo>
                <a:lnTo>
                  <a:pt x="0" y="33350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2700000">
            <a:off x="17775941" y="3525787"/>
            <a:ext cx="2142763" cy="3335039"/>
          </a:xfrm>
          <a:custGeom>
            <a:avLst/>
            <a:gdLst/>
            <a:ahLst/>
            <a:cxnLst/>
            <a:rect l="l" t="t" r="r" b="b"/>
            <a:pathLst>
              <a:path w="2142763" h="3335039">
                <a:moveTo>
                  <a:pt x="0" y="0"/>
                </a:moveTo>
                <a:lnTo>
                  <a:pt x="2142763" y="0"/>
                </a:lnTo>
                <a:lnTo>
                  <a:pt x="2142763" y="3335039"/>
                </a:lnTo>
                <a:lnTo>
                  <a:pt x="0" y="33350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7912974" cy="445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912974" cy="445105"/>
            </a:xfrm>
            <a:custGeom>
              <a:avLst/>
              <a:gdLst/>
              <a:ahLst/>
              <a:cxnLst/>
              <a:rect l="l" t="t" r="r" b="b"/>
              <a:pathLst>
                <a:path w="7912974" h="445105">
                  <a:moveTo>
                    <a:pt x="0" y="0"/>
                  </a:moveTo>
                  <a:lnTo>
                    <a:pt x="7912974" y="0"/>
                  </a:lnTo>
                  <a:lnTo>
                    <a:pt x="7912974" y="445105"/>
                  </a:lnTo>
                  <a:lnTo>
                    <a:pt x="0" y="445105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912974" cy="473680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138090" y="6908433"/>
            <a:ext cx="825413" cy="825413"/>
          </a:xfrm>
          <a:custGeom>
            <a:avLst/>
            <a:gdLst/>
            <a:ahLst/>
            <a:cxnLst/>
            <a:rect l="l" t="t" r="r" b="b"/>
            <a:pathLst>
              <a:path w="825413" h="825413">
                <a:moveTo>
                  <a:pt x="0" y="0"/>
                </a:moveTo>
                <a:lnTo>
                  <a:pt x="825413" y="0"/>
                </a:lnTo>
                <a:lnTo>
                  <a:pt x="825413" y="825413"/>
                </a:lnTo>
                <a:lnTo>
                  <a:pt x="0" y="8254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08894" y="2142490"/>
            <a:ext cx="8195169" cy="1008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5"/>
              </a:lnSpc>
            </a:pPr>
            <a:r>
              <a:rPr lang="en-US" sz="7495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the goal of the game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8093" y="3626300"/>
            <a:ext cx="7092577" cy="441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What is the Goal?</a:t>
            </a:r>
          </a:p>
          <a:p>
            <a:pPr algn="l">
              <a:lnSpc>
                <a:spcPts val="3359"/>
              </a:lnSpc>
            </a:pPr>
            <a:endParaRPr lang="en-US" sz="3499" b="1">
              <a:solidFill>
                <a:srgbClr val="0B132B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The goal of the game is to identify your gut reaction to a complex or controversial idea about genetics and then build upon that idea by sharing it with others.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B13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Players should not aim to be ‘right’, but rather to explore the complexity of the presented topics with others.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34485" y="3626300"/>
            <a:ext cx="7110544" cy="315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What Are the Rules?</a:t>
            </a:r>
          </a:p>
          <a:p>
            <a:pPr algn="l">
              <a:lnSpc>
                <a:spcPts val="3359"/>
              </a:lnSpc>
            </a:pPr>
            <a:endParaRPr lang="en-US" sz="3499" b="1">
              <a:solidFill>
                <a:srgbClr val="0B132B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Share Your Stance on Personal Genetics does not have typical game rules.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B13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Rather, the “rules” for this game are </a:t>
            </a:r>
            <a:r>
              <a:rPr lang="en-US" sz="2400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gameplay agreements</a:t>
            </a:r>
            <a:r>
              <a:rPr lang="en-US" sz="24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Scientists should use genetic technologies to revive extinct animal species.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Scientists proposed to revive extinct plant species?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extinct species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BAE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BAE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We should genetically engineer trees to store more carbon from the atmosphere to slow the effects of global warming.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84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genetically engineered trees grew faster and reproduced more quickly than unmodified trees?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atmospheric co2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BAE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BAE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Scientists should eradicate disease-carrying mosquito populations by editing their DNA.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Mosquito eradication had a lasting effect on the ecosystem and human population?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INSECT ERADICATION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BAE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BAE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Astronauts should modify their DNA to be less susceptible to the effects of radiation during space travel.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These same modifications could be used by non-astronauts to prevent skin cancer?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17018"/>
            <a:ext cx="9290929" cy="193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RADIATION &amp;</a:t>
            </a:r>
          </a:p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SPACE TRAVEL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BAE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BAE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We should use genetically engineered microbes to break down plastics in landfills.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used them to clean pollutants created by industrial processes?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pollutant removal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BAE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BAE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18246" y="5306294"/>
            <a:ext cx="1526222" cy="1526222"/>
          </a:xfrm>
          <a:custGeom>
            <a:avLst/>
            <a:gdLst/>
            <a:ahLst/>
            <a:cxnLst/>
            <a:rect l="l" t="t" r="r" b="b"/>
            <a:pathLst>
              <a:path w="1526222" h="1526222">
                <a:moveTo>
                  <a:pt x="0" y="0"/>
                </a:moveTo>
                <a:lnTo>
                  <a:pt x="1526221" y="0"/>
                </a:lnTo>
                <a:lnTo>
                  <a:pt x="1526221" y="1526222"/>
                </a:lnTo>
                <a:lnTo>
                  <a:pt x="0" y="1526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906194" y="1615673"/>
            <a:ext cx="838923" cy="838923"/>
          </a:xfrm>
          <a:custGeom>
            <a:avLst/>
            <a:gdLst/>
            <a:ahLst/>
            <a:cxnLst/>
            <a:rect l="l" t="t" r="r" b="b"/>
            <a:pathLst>
              <a:path w="838923" h="838923">
                <a:moveTo>
                  <a:pt x="0" y="0"/>
                </a:moveTo>
                <a:lnTo>
                  <a:pt x="838922" y="0"/>
                </a:lnTo>
                <a:lnTo>
                  <a:pt x="838922" y="838923"/>
                </a:lnTo>
                <a:lnTo>
                  <a:pt x="0" y="838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590204" y="64672"/>
            <a:ext cx="1233061" cy="1233061"/>
          </a:xfrm>
          <a:custGeom>
            <a:avLst/>
            <a:gdLst/>
            <a:ahLst/>
            <a:cxnLst/>
            <a:rect l="l" t="t" r="r" b="b"/>
            <a:pathLst>
              <a:path w="1233061" h="1233061">
                <a:moveTo>
                  <a:pt x="0" y="0"/>
                </a:moveTo>
                <a:lnTo>
                  <a:pt x="1233061" y="0"/>
                </a:lnTo>
                <a:lnTo>
                  <a:pt x="1233061" y="1233061"/>
                </a:lnTo>
                <a:lnTo>
                  <a:pt x="0" y="1233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480322" y="445281"/>
            <a:ext cx="2340785" cy="2340785"/>
          </a:xfrm>
          <a:custGeom>
            <a:avLst/>
            <a:gdLst/>
            <a:ahLst/>
            <a:cxnLst/>
            <a:rect l="l" t="t" r="r" b="b"/>
            <a:pathLst>
              <a:path w="2340785" h="2340785">
                <a:moveTo>
                  <a:pt x="0" y="0"/>
                </a:moveTo>
                <a:lnTo>
                  <a:pt x="2340785" y="0"/>
                </a:lnTo>
                <a:lnTo>
                  <a:pt x="2340785" y="2340784"/>
                </a:lnTo>
                <a:lnTo>
                  <a:pt x="0" y="234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064865" y="-50689"/>
            <a:ext cx="1134851" cy="1134851"/>
          </a:xfrm>
          <a:custGeom>
            <a:avLst/>
            <a:gdLst/>
            <a:ahLst/>
            <a:cxnLst/>
            <a:rect l="l" t="t" r="r" b="b"/>
            <a:pathLst>
              <a:path w="1134851" h="1134851">
                <a:moveTo>
                  <a:pt x="0" y="0"/>
                </a:moveTo>
                <a:lnTo>
                  <a:pt x="1134851" y="0"/>
                </a:lnTo>
                <a:lnTo>
                  <a:pt x="1134851" y="1134852"/>
                </a:lnTo>
                <a:lnTo>
                  <a:pt x="0" y="1134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511783" y="1926383"/>
            <a:ext cx="556672" cy="556672"/>
          </a:xfrm>
          <a:custGeom>
            <a:avLst/>
            <a:gdLst/>
            <a:ahLst/>
            <a:cxnLst/>
            <a:rect l="l" t="t" r="r" b="b"/>
            <a:pathLst>
              <a:path w="556672" h="556672">
                <a:moveTo>
                  <a:pt x="0" y="0"/>
                </a:moveTo>
                <a:lnTo>
                  <a:pt x="556672" y="0"/>
                </a:lnTo>
                <a:lnTo>
                  <a:pt x="556672" y="556671"/>
                </a:lnTo>
                <a:lnTo>
                  <a:pt x="0" y="556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691111" y="5210772"/>
            <a:ext cx="556672" cy="556672"/>
          </a:xfrm>
          <a:custGeom>
            <a:avLst/>
            <a:gdLst/>
            <a:ahLst/>
            <a:cxnLst/>
            <a:rect l="l" t="t" r="r" b="b"/>
            <a:pathLst>
              <a:path w="556672" h="556672">
                <a:moveTo>
                  <a:pt x="0" y="0"/>
                </a:moveTo>
                <a:lnTo>
                  <a:pt x="556672" y="0"/>
                </a:lnTo>
                <a:lnTo>
                  <a:pt x="556672" y="556671"/>
                </a:lnTo>
                <a:lnTo>
                  <a:pt x="0" y="556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938113" y="4186990"/>
            <a:ext cx="1223937" cy="1223937"/>
          </a:xfrm>
          <a:custGeom>
            <a:avLst/>
            <a:gdLst/>
            <a:ahLst/>
            <a:cxnLst/>
            <a:rect l="l" t="t" r="r" b="b"/>
            <a:pathLst>
              <a:path w="1223937" h="1223937">
                <a:moveTo>
                  <a:pt x="0" y="0"/>
                </a:moveTo>
                <a:lnTo>
                  <a:pt x="1223936" y="0"/>
                </a:lnTo>
                <a:lnTo>
                  <a:pt x="1223936" y="1223936"/>
                </a:lnTo>
                <a:lnTo>
                  <a:pt x="0" y="1223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323535" y="2405314"/>
            <a:ext cx="2024104" cy="2024104"/>
          </a:xfrm>
          <a:custGeom>
            <a:avLst/>
            <a:gdLst/>
            <a:ahLst/>
            <a:cxnLst/>
            <a:rect l="l" t="t" r="r" b="b"/>
            <a:pathLst>
              <a:path w="2024104" h="2024104">
                <a:moveTo>
                  <a:pt x="0" y="0"/>
                </a:moveTo>
                <a:lnTo>
                  <a:pt x="2024104" y="0"/>
                </a:lnTo>
                <a:lnTo>
                  <a:pt x="2024104" y="2024103"/>
                </a:lnTo>
                <a:lnTo>
                  <a:pt x="0" y="2024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211826" y="6866005"/>
            <a:ext cx="1018565" cy="1018565"/>
          </a:xfrm>
          <a:custGeom>
            <a:avLst/>
            <a:gdLst/>
            <a:ahLst/>
            <a:cxnLst/>
            <a:rect l="l" t="t" r="r" b="b"/>
            <a:pathLst>
              <a:path w="1018565" h="1018565">
                <a:moveTo>
                  <a:pt x="0" y="0"/>
                </a:moveTo>
                <a:lnTo>
                  <a:pt x="1018565" y="0"/>
                </a:lnTo>
                <a:lnTo>
                  <a:pt x="1018565" y="1018565"/>
                </a:lnTo>
                <a:lnTo>
                  <a:pt x="0" y="1018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1779218" y="6309333"/>
            <a:ext cx="556672" cy="556672"/>
          </a:xfrm>
          <a:custGeom>
            <a:avLst/>
            <a:gdLst/>
            <a:ahLst/>
            <a:cxnLst/>
            <a:rect l="l" t="t" r="r" b="b"/>
            <a:pathLst>
              <a:path w="556672" h="556672">
                <a:moveTo>
                  <a:pt x="0" y="0"/>
                </a:moveTo>
                <a:lnTo>
                  <a:pt x="556672" y="0"/>
                </a:lnTo>
                <a:lnTo>
                  <a:pt x="556672" y="556672"/>
                </a:lnTo>
                <a:lnTo>
                  <a:pt x="0" y="556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7745116" y="681202"/>
            <a:ext cx="845087" cy="1353932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5632290" y="1084163"/>
            <a:ext cx="1273903" cy="950972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H="1">
            <a:off x="10068455" y="1615673"/>
            <a:ext cx="1411867" cy="492044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9511783" y="1064612"/>
            <a:ext cx="278336" cy="861771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H="1" flipV="1">
            <a:off x="12650715" y="2786065"/>
            <a:ext cx="625937" cy="1400924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H="1" flipV="1">
            <a:off x="9144467" y="6069405"/>
            <a:ext cx="2634751" cy="468745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6230391" y="6069405"/>
            <a:ext cx="1387855" cy="1305882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H="1">
            <a:off x="5721109" y="5767443"/>
            <a:ext cx="198137" cy="1098561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6199716" y="-334088"/>
            <a:ext cx="2181641" cy="850825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H="1">
            <a:off x="12289801" y="5410926"/>
            <a:ext cx="749644" cy="898407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 flipH="1">
            <a:off x="5347639" y="2204719"/>
            <a:ext cx="1706093" cy="1212647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 flipH="1" flipV="1">
            <a:off x="11055691" y="-334088"/>
            <a:ext cx="424632" cy="1949761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>
            <a:off x="12323107" y="6866005"/>
            <a:ext cx="821658" cy="861209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0" y="7128538"/>
            <a:ext cx="18288000" cy="3139644"/>
            <a:chOff x="0" y="0"/>
            <a:chExt cx="7912974" cy="13584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12974" cy="1358482"/>
            </a:xfrm>
            <a:custGeom>
              <a:avLst/>
              <a:gdLst/>
              <a:ahLst/>
              <a:cxnLst/>
              <a:rect l="l" t="t" r="r" b="b"/>
              <a:pathLst>
                <a:path w="7912974" h="1358482">
                  <a:moveTo>
                    <a:pt x="0" y="0"/>
                  </a:moveTo>
                  <a:lnTo>
                    <a:pt x="7912974" y="0"/>
                  </a:lnTo>
                  <a:lnTo>
                    <a:pt x="7912974" y="1358482"/>
                  </a:lnTo>
                  <a:lnTo>
                    <a:pt x="0" y="1358482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7912974" cy="1387057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6989383" y="7421499"/>
            <a:ext cx="4309235" cy="2228795"/>
          </a:xfrm>
          <a:custGeom>
            <a:avLst/>
            <a:gdLst/>
            <a:ahLst/>
            <a:cxnLst/>
            <a:rect l="l" t="t" r="r" b="b"/>
            <a:pathLst>
              <a:path w="4309235" h="2228795">
                <a:moveTo>
                  <a:pt x="0" y="0"/>
                </a:moveTo>
                <a:lnTo>
                  <a:pt x="4309234" y="0"/>
                </a:lnTo>
                <a:lnTo>
                  <a:pt x="4309234" y="2228795"/>
                </a:lnTo>
                <a:lnTo>
                  <a:pt x="0" y="22287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1245" b="-42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6052489" y="3273230"/>
            <a:ext cx="6183957" cy="213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7"/>
              </a:lnSpc>
            </a:pPr>
            <a:r>
              <a:rPr lang="en-US" sz="15897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ANCESTRY</a:t>
            </a:r>
          </a:p>
        </p:txBody>
      </p:sp>
      <p:sp>
        <p:nvSpPr>
          <p:cNvPr id="31" name="Freeform 31"/>
          <p:cNvSpPr/>
          <p:nvPr/>
        </p:nvSpPr>
        <p:spPr>
          <a:xfrm>
            <a:off x="13930885" y="6069405"/>
            <a:ext cx="2024104" cy="2024104"/>
          </a:xfrm>
          <a:custGeom>
            <a:avLst/>
            <a:gdLst/>
            <a:ahLst/>
            <a:cxnLst/>
            <a:rect l="l" t="t" r="r" b="b"/>
            <a:pathLst>
              <a:path w="2024104" h="2024104">
                <a:moveTo>
                  <a:pt x="0" y="0"/>
                </a:moveTo>
                <a:lnTo>
                  <a:pt x="2024104" y="0"/>
                </a:lnTo>
                <a:lnTo>
                  <a:pt x="2024104" y="2024104"/>
                </a:lnTo>
                <a:lnTo>
                  <a:pt x="0" y="2024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3181849" y="5403299"/>
            <a:ext cx="1134851" cy="1134851"/>
          </a:xfrm>
          <a:custGeom>
            <a:avLst/>
            <a:gdLst/>
            <a:ahLst/>
            <a:cxnLst/>
            <a:rect l="l" t="t" r="r" b="b"/>
            <a:pathLst>
              <a:path w="1134851" h="1134851">
                <a:moveTo>
                  <a:pt x="0" y="0"/>
                </a:moveTo>
                <a:lnTo>
                  <a:pt x="1134852" y="0"/>
                </a:lnTo>
                <a:lnTo>
                  <a:pt x="1134852" y="1134852"/>
                </a:lnTo>
                <a:lnTo>
                  <a:pt x="0" y="1134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5065221" y="2660768"/>
            <a:ext cx="1526222" cy="1526222"/>
          </a:xfrm>
          <a:custGeom>
            <a:avLst/>
            <a:gdLst/>
            <a:ahLst/>
            <a:cxnLst/>
            <a:rect l="l" t="t" r="r" b="b"/>
            <a:pathLst>
              <a:path w="1526222" h="1526222">
                <a:moveTo>
                  <a:pt x="0" y="0"/>
                </a:moveTo>
                <a:lnTo>
                  <a:pt x="1526222" y="0"/>
                </a:lnTo>
                <a:lnTo>
                  <a:pt x="1526222" y="1526222"/>
                </a:lnTo>
                <a:lnTo>
                  <a:pt x="0" y="1526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4942937" y="1297733"/>
            <a:ext cx="556672" cy="556672"/>
          </a:xfrm>
          <a:custGeom>
            <a:avLst/>
            <a:gdLst/>
            <a:ahLst/>
            <a:cxnLst/>
            <a:rect l="l" t="t" r="r" b="b"/>
            <a:pathLst>
              <a:path w="556672" h="556672">
                <a:moveTo>
                  <a:pt x="0" y="0"/>
                </a:moveTo>
                <a:lnTo>
                  <a:pt x="556671" y="0"/>
                </a:lnTo>
                <a:lnTo>
                  <a:pt x="556671" y="556671"/>
                </a:lnTo>
                <a:lnTo>
                  <a:pt x="0" y="556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6171982" y="-50689"/>
            <a:ext cx="838923" cy="838923"/>
          </a:xfrm>
          <a:custGeom>
            <a:avLst/>
            <a:gdLst/>
            <a:ahLst/>
            <a:cxnLst/>
            <a:rect l="l" t="t" r="r" b="b"/>
            <a:pathLst>
              <a:path w="838923" h="838923">
                <a:moveTo>
                  <a:pt x="0" y="0"/>
                </a:moveTo>
                <a:lnTo>
                  <a:pt x="838922" y="0"/>
                </a:lnTo>
                <a:lnTo>
                  <a:pt x="838922" y="838923"/>
                </a:lnTo>
                <a:lnTo>
                  <a:pt x="0" y="838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6313107" y="5210772"/>
            <a:ext cx="556672" cy="556672"/>
          </a:xfrm>
          <a:custGeom>
            <a:avLst/>
            <a:gdLst/>
            <a:ahLst/>
            <a:cxnLst/>
            <a:rect l="l" t="t" r="r" b="b"/>
            <a:pathLst>
              <a:path w="556672" h="556672">
                <a:moveTo>
                  <a:pt x="0" y="0"/>
                </a:moveTo>
                <a:lnTo>
                  <a:pt x="556672" y="0"/>
                </a:lnTo>
                <a:lnTo>
                  <a:pt x="556672" y="556671"/>
                </a:lnTo>
                <a:lnTo>
                  <a:pt x="0" y="556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2787667" y="1015482"/>
            <a:ext cx="838923" cy="838923"/>
          </a:xfrm>
          <a:custGeom>
            <a:avLst/>
            <a:gdLst/>
            <a:ahLst/>
            <a:cxnLst/>
            <a:rect l="l" t="t" r="r" b="b"/>
            <a:pathLst>
              <a:path w="838923" h="838923">
                <a:moveTo>
                  <a:pt x="0" y="0"/>
                </a:moveTo>
                <a:lnTo>
                  <a:pt x="838923" y="0"/>
                </a:lnTo>
                <a:lnTo>
                  <a:pt x="838923" y="838922"/>
                </a:lnTo>
                <a:lnTo>
                  <a:pt x="0" y="838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861989" y="3822828"/>
            <a:ext cx="556672" cy="556672"/>
          </a:xfrm>
          <a:custGeom>
            <a:avLst/>
            <a:gdLst/>
            <a:ahLst/>
            <a:cxnLst/>
            <a:rect l="l" t="t" r="r" b="b"/>
            <a:pathLst>
              <a:path w="556672" h="556672">
                <a:moveTo>
                  <a:pt x="0" y="0"/>
                </a:moveTo>
                <a:lnTo>
                  <a:pt x="556671" y="0"/>
                </a:lnTo>
                <a:lnTo>
                  <a:pt x="556671" y="556672"/>
                </a:lnTo>
                <a:lnTo>
                  <a:pt x="0" y="556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472028" y="231562"/>
            <a:ext cx="556672" cy="556672"/>
          </a:xfrm>
          <a:custGeom>
            <a:avLst/>
            <a:gdLst/>
            <a:ahLst/>
            <a:cxnLst/>
            <a:rect l="l" t="t" r="r" b="b"/>
            <a:pathLst>
              <a:path w="556672" h="556672">
                <a:moveTo>
                  <a:pt x="0" y="0"/>
                </a:moveTo>
                <a:lnTo>
                  <a:pt x="556672" y="0"/>
                </a:lnTo>
                <a:lnTo>
                  <a:pt x="556672" y="556672"/>
                </a:lnTo>
                <a:lnTo>
                  <a:pt x="0" y="556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-268201" y="2405314"/>
            <a:ext cx="1018565" cy="1018565"/>
          </a:xfrm>
          <a:custGeom>
            <a:avLst/>
            <a:gdLst/>
            <a:ahLst/>
            <a:cxnLst/>
            <a:rect l="l" t="t" r="r" b="b"/>
            <a:pathLst>
              <a:path w="1018565" h="1018565">
                <a:moveTo>
                  <a:pt x="0" y="0"/>
                </a:moveTo>
                <a:lnTo>
                  <a:pt x="1018565" y="0"/>
                </a:lnTo>
                <a:lnTo>
                  <a:pt x="1018565" y="1018565"/>
                </a:lnTo>
                <a:lnTo>
                  <a:pt x="0" y="1018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330903" y="5699228"/>
            <a:ext cx="838923" cy="838923"/>
          </a:xfrm>
          <a:custGeom>
            <a:avLst/>
            <a:gdLst/>
            <a:ahLst/>
            <a:cxnLst/>
            <a:rect l="l" t="t" r="r" b="b"/>
            <a:pathLst>
              <a:path w="838923" h="838923">
                <a:moveTo>
                  <a:pt x="0" y="0"/>
                </a:moveTo>
                <a:lnTo>
                  <a:pt x="838923" y="0"/>
                </a:lnTo>
                <a:lnTo>
                  <a:pt x="838923" y="838923"/>
                </a:lnTo>
                <a:lnTo>
                  <a:pt x="0" y="838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7868539" y="2584956"/>
            <a:ext cx="838923" cy="838923"/>
          </a:xfrm>
          <a:custGeom>
            <a:avLst/>
            <a:gdLst/>
            <a:ahLst/>
            <a:cxnLst/>
            <a:rect l="l" t="t" r="r" b="b"/>
            <a:pathLst>
              <a:path w="838923" h="838923">
                <a:moveTo>
                  <a:pt x="0" y="0"/>
                </a:moveTo>
                <a:lnTo>
                  <a:pt x="838922" y="0"/>
                </a:lnTo>
                <a:lnTo>
                  <a:pt x="838922" y="838923"/>
                </a:lnTo>
                <a:lnTo>
                  <a:pt x="0" y="838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AutoShape 43"/>
          <p:cNvSpPr/>
          <p:nvPr/>
        </p:nvSpPr>
        <p:spPr>
          <a:xfrm flipH="1">
            <a:off x="13821107" y="1576069"/>
            <a:ext cx="1121830" cy="39604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44"/>
          <p:cNvSpPr/>
          <p:nvPr/>
        </p:nvSpPr>
        <p:spPr>
          <a:xfrm>
            <a:off x="15221273" y="1854404"/>
            <a:ext cx="607059" cy="806364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5" name="AutoShape 45"/>
          <p:cNvSpPr/>
          <p:nvPr/>
        </p:nvSpPr>
        <p:spPr>
          <a:xfrm flipV="1">
            <a:off x="15499608" y="516737"/>
            <a:ext cx="672373" cy="1059332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" name="AutoShape 46"/>
          <p:cNvSpPr/>
          <p:nvPr/>
        </p:nvSpPr>
        <p:spPr>
          <a:xfrm flipH="1" flipV="1">
            <a:off x="17259300" y="509898"/>
            <a:ext cx="1028700" cy="2075058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" name="AutoShape 47"/>
          <p:cNvSpPr/>
          <p:nvPr/>
        </p:nvSpPr>
        <p:spPr>
          <a:xfrm flipH="1" flipV="1">
            <a:off x="15952336" y="4201797"/>
            <a:ext cx="639107" cy="1287311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48"/>
          <p:cNvSpPr/>
          <p:nvPr/>
        </p:nvSpPr>
        <p:spPr>
          <a:xfrm flipV="1">
            <a:off x="14162049" y="4101164"/>
            <a:ext cx="1482090" cy="697794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" name="AutoShape 49"/>
          <p:cNvSpPr/>
          <p:nvPr/>
        </p:nvSpPr>
        <p:spPr>
          <a:xfrm>
            <a:off x="13835308" y="5306199"/>
            <a:ext cx="1107629" cy="763207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AutoShape 50"/>
          <p:cNvSpPr/>
          <p:nvPr/>
        </p:nvSpPr>
        <p:spPr>
          <a:xfrm flipH="1">
            <a:off x="16746849" y="4798958"/>
            <a:ext cx="2794587" cy="866720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" name="AutoShape 51"/>
          <p:cNvSpPr/>
          <p:nvPr/>
        </p:nvSpPr>
        <p:spPr>
          <a:xfrm flipH="1">
            <a:off x="3626590" y="707917"/>
            <a:ext cx="1461883" cy="727026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" name="AutoShape 52"/>
          <p:cNvSpPr/>
          <p:nvPr/>
        </p:nvSpPr>
        <p:spPr>
          <a:xfrm>
            <a:off x="1169826" y="509898"/>
            <a:ext cx="1617841" cy="925045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3" name="AutoShape 53"/>
          <p:cNvSpPr/>
          <p:nvPr/>
        </p:nvSpPr>
        <p:spPr>
          <a:xfrm flipV="1">
            <a:off x="330903" y="788234"/>
            <a:ext cx="419461" cy="1416485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" name="AutoShape 54"/>
          <p:cNvSpPr/>
          <p:nvPr/>
        </p:nvSpPr>
        <p:spPr>
          <a:xfrm flipH="1" flipV="1">
            <a:off x="681759" y="3006471"/>
            <a:ext cx="1180229" cy="1094693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" name="AutoShape 55"/>
          <p:cNvSpPr/>
          <p:nvPr/>
        </p:nvSpPr>
        <p:spPr>
          <a:xfrm flipH="1">
            <a:off x="750364" y="4379500"/>
            <a:ext cx="1389960" cy="1319728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" name="AutoShape 56"/>
          <p:cNvSpPr/>
          <p:nvPr/>
        </p:nvSpPr>
        <p:spPr>
          <a:xfrm flipH="1">
            <a:off x="1169826" y="6003274"/>
            <a:ext cx="2012024" cy="115415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" name="AutoShape 57"/>
          <p:cNvSpPr/>
          <p:nvPr/>
        </p:nvSpPr>
        <p:spPr>
          <a:xfrm flipV="1">
            <a:off x="4316701" y="5570216"/>
            <a:ext cx="1374411" cy="400509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" name="AutoShape 58"/>
          <p:cNvSpPr/>
          <p:nvPr/>
        </p:nvSpPr>
        <p:spPr>
          <a:xfrm flipV="1">
            <a:off x="2264315" y="6538151"/>
            <a:ext cx="1484960" cy="1189063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9" name="AutoShape 59"/>
          <p:cNvSpPr/>
          <p:nvPr/>
        </p:nvSpPr>
        <p:spPr>
          <a:xfrm>
            <a:off x="-1560003" y="5410926"/>
            <a:ext cx="1890906" cy="707763"/>
          </a:xfrm>
          <a:prstGeom prst="line">
            <a:avLst/>
          </a:prstGeom>
          <a:ln w="66675" cap="flat">
            <a:solidFill>
              <a:srgbClr val="0B132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My ancestry is an important part of my identity.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genetic ancestry test revealed that your ancestry differed from what you expected?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personal identity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C6E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C6E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I would take a genetic test to connect with unknown relatives.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141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learned you had a sibling or half-sibling?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unknown relatives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C6E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C6E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I would tell my relatives if I learned something painful or shocking about our family’s past from a DNA ancestry test.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people involved are still alive?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Painful Past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C6E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C6E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Adopted &amp; donor-conceived children should have access to all known information about their family history &amp; ancestry.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356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were the biological parent of an adopted or donor-conceived child, and the child was seeking information about you?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17018"/>
            <a:ext cx="10424602" cy="193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sharing</a:t>
            </a:r>
          </a:p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family history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C6E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C6E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7912974" cy="445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912974" cy="445105"/>
            </a:xfrm>
            <a:custGeom>
              <a:avLst/>
              <a:gdLst/>
              <a:ahLst/>
              <a:cxnLst/>
              <a:rect l="l" t="t" r="r" b="b"/>
              <a:pathLst>
                <a:path w="7912974" h="445105">
                  <a:moveTo>
                    <a:pt x="0" y="0"/>
                  </a:moveTo>
                  <a:lnTo>
                    <a:pt x="7912974" y="0"/>
                  </a:lnTo>
                  <a:lnTo>
                    <a:pt x="7912974" y="445105"/>
                  </a:lnTo>
                  <a:lnTo>
                    <a:pt x="0" y="445105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912974" cy="473680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8894" y="2142490"/>
            <a:ext cx="8195169" cy="100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5"/>
              </a:lnSpc>
            </a:pPr>
            <a:r>
              <a:rPr lang="en-US" sz="7495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GAMEPLAY AGREEMENTS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04063" y="3926557"/>
            <a:ext cx="7755237" cy="475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l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Speak with kindness and respect.</a:t>
            </a:r>
          </a:p>
          <a:p>
            <a:pPr marL="518158" lvl="1" indent="-259079" algn="l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Converse with curiosity and empathy.</a:t>
            </a:r>
          </a:p>
          <a:p>
            <a:pPr marL="518158" lvl="1" indent="-259079" algn="l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Understand that the impact of your words can be different from the intent.</a:t>
            </a:r>
          </a:p>
          <a:p>
            <a:pPr marL="518158" lvl="1" indent="-259079" algn="l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Focus on learning, not debating.</a:t>
            </a:r>
          </a:p>
          <a:p>
            <a:pPr marL="518158" lvl="1" indent="-259079" algn="l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Critique ideas, not people.</a:t>
            </a:r>
          </a:p>
          <a:p>
            <a:pPr marL="518158" lvl="1" indent="-259079" algn="l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Welcome the option to change your mind.</a:t>
            </a:r>
          </a:p>
          <a:p>
            <a:pPr marL="518158" lvl="1" indent="-259079" algn="l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Allow each player to share their ideas.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90033" y="3828097"/>
            <a:ext cx="7853967" cy="36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What Are Gameplay Agreements?</a:t>
            </a:r>
          </a:p>
          <a:p>
            <a:pPr algn="l">
              <a:lnSpc>
                <a:spcPts val="3839"/>
              </a:lnSpc>
            </a:pPr>
            <a:endParaRPr lang="en-US" sz="3499" b="1">
              <a:solidFill>
                <a:srgbClr val="0B132B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839"/>
              </a:lnSpc>
            </a:pPr>
            <a:r>
              <a:rPr lang="en-US" sz="23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‘</a:t>
            </a:r>
            <a:r>
              <a:rPr lang="en-US" sz="2399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Gameplay agreements</a:t>
            </a:r>
            <a:r>
              <a:rPr lang="en-US" sz="23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’, often referred to as ‘community agreements’, foster spaces intentionally shaped by, and inclusive of, all identities and social groups and encourage equitable participation of all people.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Ancestry testing companies should have the right to sell customers’ genetic data to third parties.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Customers were paid by the ancestry company to provide their data?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monetizing data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C6E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C6E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58989">
            <a:off x="264089" y="3411979"/>
            <a:ext cx="4033706" cy="4419399"/>
          </a:xfrm>
          <a:custGeom>
            <a:avLst/>
            <a:gdLst/>
            <a:ahLst/>
            <a:cxnLst/>
            <a:rect l="l" t="t" r="r" b="b"/>
            <a:pathLst>
              <a:path w="4033706" h="4419399">
                <a:moveTo>
                  <a:pt x="0" y="0"/>
                </a:moveTo>
                <a:lnTo>
                  <a:pt x="4033706" y="0"/>
                </a:lnTo>
                <a:lnTo>
                  <a:pt x="4033706" y="4419398"/>
                </a:lnTo>
                <a:lnTo>
                  <a:pt x="0" y="4419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64158">
            <a:off x="13514086" y="-2123515"/>
            <a:ext cx="4334193" cy="4748617"/>
          </a:xfrm>
          <a:custGeom>
            <a:avLst/>
            <a:gdLst/>
            <a:ahLst/>
            <a:cxnLst/>
            <a:rect l="l" t="t" r="r" b="b"/>
            <a:pathLst>
              <a:path w="4334193" h="4748617">
                <a:moveTo>
                  <a:pt x="0" y="0"/>
                </a:moveTo>
                <a:lnTo>
                  <a:pt x="4334193" y="0"/>
                </a:lnTo>
                <a:lnTo>
                  <a:pt x="4334193" y="4748618"/>
                </a:lnTo>
                <a:lnTo>
                  <a:pt x="0" y="4748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868593">
            <a:off x="10867910" y="172030"/>
            <a:ext cx="2619782" cy="2652944"/>
          </a:xfrm>
          <a:custGeom>
            <a:avLst/>
            <a:gdLst/>
            <a:ahLst/>
            <a:cxnLst/>
            <a:rect l="l" t="t" r="r" b="b"/>
            <a:pathLst>
              <a:path w="2619782" h="2652944">
                <a:moveTo>
                  <a:pt x="0" y="0"/>
                </a:moveTo>
                <a:lnTo>
                  <a:pt x="2619782" y="0"/>
                </a:lnTo>
                <a:lnTo>
                  <a:pt x="2619782" y="2652944"/>
                </a:lnTo>
                <a:lnTo>
                  <a:pt x="0" y="26529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6152438">
            <a:off x="3636643" y="-1212808"/>
            <a:ext cx="2982509" cy="3150537"/>
          </a:xfrm>
          <a:custGeom>
            <a:avLst/>
            <a:gdLst/>
            <a:ahLst/>
            <a:cxnLst/>
            <a:rect l="l" t="t" r="r" b="b"/>
            <a:pathLst>
              <a:path w="2982509" h="3150537">
                <a:moveTo>
                  <a:pt x="0" y="0"/>
                </a:moveTo>
                <a:lnTo>
                  <a:pt x="2982509" y="0"/>
                </a:lnTo>
                <a:lnTo>
                  <a:pt x="2982509" y="3150538"/>
                </a:lnTo>
                <a:lnTo>
                  <a:pt x="0" y="31505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50938" y="2489451"/>
            <a:ext cx="3968353" cy="4639088"/>
          </a:xfrm>
          <a:custGeom>
            <a:avLst/>
            <a:gdLst/>
            <a:ahLst/>
            <a:cxnLst/>
            <a:rect l="l" t="t" r="r" b="b"/>
            <a:pathLst>
              <a:path w="3968353" h="4639088">
                <a:moveTo>
                  <a:pt x="0" y="0"/>
                </a:moveTo>
                <a:lnTo>
                  <a:pt x="3968353" y="0"/>
                </a:lnTo>
                <a:lnTo>
                  <a:pt x="3968353" y="4639087"/>
                </a:lnTo>
                <a:lnTo>
                  <a:pt x="0" y="4639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13077">
            <a:off x="281073" y="-312967"/>
            <a:ext cx="3147472" cy="3448426"/>
          </a:xfrm>
          <a:custGeom>
            <a:avLst/>
            <a:gdLst/>
            <a:ahLst/>
            <a:cxnLst/>
            <a:rect l="l" t="t" r="r" b="b"/>
            <a:pathLst>
              <a:path w="3147472" h="3448426">
                <a:moveTo>
                  <a:pt x="0" y="0"/>
                </a:moveTo>
                <a:lnTo>
                  <a:pt x="3147473" y="0"/>
                </a:lnTo>
                <a:lnTo>
                  <a:pt x="3147473" y="3448426"/>
                </a:lnTo>
                <a:lnTo>
                  <a:pt x="0" y="3448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099276">
            <a:off x="9786013" y="5008674"/>
            <a:ext cx="4404502" cy="4825650"/>
          </a:xfrm>
          <a:custGeom>
            <a:avLst/>
            <a:gdLst/>
            <a:ahLst/>
            <a:cxnLst/>
            <a:rect l="l" t="t" r="r" b="b"/>
            <a:pathLst>
              <a:path w="4404502" h="4825650">
                <a:moveTo>
                  <a:pt x="0" y="0"/>
                </a:moveTo>
                <a:lnTo>
                  <a:pt x="4404502" y="0"/>
                </a:lnTo>
                <a:lnTo>
                  <a:pt x="4404502" y="4825650"/>
                </a:lnTo>
                <a:lnTo>
                  <a:pt x="0" y="4825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7128538"/>
            <a:ext cx="18288000" cy="3139644"/>
            <a:chOff x="0" y="0"/>
            <a:chExt cx="7912974" cy="13584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12974" cy="1358482"/>
            </a:xfrm>
            <a:custGeom>
              <a:avLst/>
              <a:gdLst/>
              <a:ahLst/>
              <a:cxnLst/>
              <a:rect l="l" t="t" r="r" b="b"/>
              <a:pathLst>
                <a:path w="7912974" h="1358482">
                  <a:moveTo>
                    <a:pt x="0" y="0"/>
                  </a:moveTo>
                  <a:lnTo>
                    <a:pt x="7912974" y="0"/>
                  </a:lnTo>
                  <a:lnTo>
                    <a:pt x="7912974" y="1358482"/>
                  </a:lnTo>
                  <a:lnTo>
                    <a:pt x="0" y="1358482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7912974" cy="1387057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989383" y="7421499"/>
            <a:ext cx="4309235" cy="2228795"/>
          </a:xfrm>
          <a:custGeom>
            <a:avLst/>
            <a:gdLst/>
            <a:ahLst/>
            <a:cxnLst/>
            <a:rect l="l" t="t" r="r" b="b"/>
            <a:pathLst>
              <a:path w="4309235" h="2228795">
                <a:moveTo>
                  <a:pt x="0" y="0"/>
                </a:moveTo>
                <a:lnTo>
                  <a:pt x="4309234" y="0"/>
                </a:lnTo>
                <a:lnTo>
                  <a:pt x="4309234" y="2228795"/>
                </a:lnTo>
                <a:lnTo>
                  <a:pt x="0" y="22287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51245" b="-42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387883" y="3273230"/>
            <a:ext cx="9513168" cy="213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7"/>
              </a:lnSpc>
            </a:pPr>
            <a:r>
              <a:rPr lang="en-US" sz="15897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HUMAN HEALTH</a:t>
            </a:r>
          </a:p>
        </p:txBody>
      </p:sp>
      <p:sp>
        <p:nvSpPr>
          <p:cNvPr id="14" name="Freeform 14"/>
          <p:cNvSpPr/>
          <p:nvPr/>
        </p:nvSpPr>
        <p:spPr>
          <a:xfrm rot="-6460359">
            <a:off x="5498128" y="5223998"/>
            <a:ext cx="2982509" cy="3150537"/>
          </a:xfrm>
          <a:custGeom>
            <a:avLst/>
            <a:gdLst/>
            <a:ahLst/>
            <a:cxnLst/>
            <a:rect l="l" t="t" r="r" b="b"/>
            <a:pathLst>
              <a:path w="2982509" h="3150537">
                <a:moveTo>
                  <a:pt x="0" y="0"/>
                </a:moveTo>
                <a:lnTo>
                  <a:pt x="2982509" y="0"/>
                </a:lnTo>
                <a:lnTo>
                  <a:pt x="2982509" y="3150537"/>
                </a:lnTo>
                <a:lnTo>
                  <a:pt x="0" y="31505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410990">
            <a:off x="6094477" y="-1860161"/>
            <a:ext cx="4393665" cy="4813776"/>
          </a:xfrm>
          <a:custGeom>
            <a:avLst/>
            <a:gdLst/>
            <a:ahLst/>
            <a:cxnLst/>
            <a:rect l="l" t="t" r="r" b="b"/>
            <a:pathLst>
              <a:path w="4393665" h="4813776">
                <a:moveTo>
                  <a:pt x="0" y="0"/>
                </a:moveTo>
                <a:lnTo>
                  <a:pt x="4393665" y="0"/>
                </a:lnTo>
                <a:lnTo>
                  <a:pt x="4393665" y="4813776"/>
                </a:lnTo>
                <a:lnTo>
                  <a:pt x="0" y="4813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4020497" y="2142779"/>
            <a:ext cx="854226" cy="85422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People should be able to modify their DNA as a genetic “biohack” to improve their health.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People want to biohack their DNA to change traits unrelated to their health?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biohacking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E1D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E1D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I want to find out my likelihood of developing a health condition only if there are ways to prevent or treat it.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health condition could be passed on to your children?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disease prevention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E1D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E1D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I would accept an organ transplant from a pig.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transplant is a temporary solution until a human organ is available?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ORGAN transplants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E1D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E1D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I would accept gene therapy to treat a life-limiting health condition.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would be the first person in the world to receive the treatment?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GENE THERAPY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E1D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E1D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Relatives should share their genetic health information so people can better understand their familial health risks.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would learn that you have a significantly increased risk for a serious health condition?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FAMILy HEALTH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E1D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E1D1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9C80">
                <a:alpha val="100000"/>
              </a:srgbClr>
            </a:gs>
            <a:gs pos="25000">
              <a:srgbClr val="FFD28A">
                <a:alpha val="100000"/>
              </a:srgbClr>
            </a:gs>
            <a:gs pos="50000">
              <a:srgbClr val="BAECDD">
                <a:alpha val="100000"/>
              </a:srgbClr>
            </a:gs>
            <a:gs pos="75000">
              <a:srgbClr val="C6EAFA">
                <a:alpha val="100000"/>
              </a:srgbClr>
            </a:gs>
            <a:gs pos="100000">
              <a:srgbClr val="E1D1EE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128538"/>
            <a:ext cx="18288000" cy="3139644"/>
            <a:chOff x="0" y="0"/>
            <a:chExt cx="7912974" cy="13584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12974" cy="1358482"/>
            </a:xfrm>
            <a:custGeom>
              <a:avLst/>
              <a:gdLst/>
              <a:ahLst/>
              <a:cxnLst/>
              <a:rect l="l" t="t" r="r" b="b"/>
              <a:pathLst>
                <a:path w="7912974" h="1358482">
                  <a:moveTo>
                    <a:pt x="0" y="0"/>
                  </a:moveTo>
                  <a:lnTo>
                    <a:pt x="7912974" y="0"/>
                  </a:lnTo>
                  <a:lnTo>
                    <a:pt x="7912974" y="1358482"/>
                  </a:lnTo>
                  <a:lnTo>
                    <a:pt x="0" y="1358482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912974" cy="1387057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989383" y="7421499"/>
            <a:ext cx="4309235" cy="2228795"/>
          </a:xfrm>
          <a:custGeom>
            <a:avLst/>
            <a:gdLst/>
            <a:ahLst/>
            <a:cxnLst/>
            <a:rect l="l" t="t" r="r" b="b"/>
            <a:pathLst>
              <a:path w="4309235" h="2228795">
                <a:moveTo>
                  <a:pt x="0" y="0"/>
                </a:moveTo>
                <a:lnTo>
                  <a:pt x="4309234" y="0"/>
                </a:lnTo>
                <a:lnTo>
                  <a:pt x="4309234" y="2228795"/>
                </a:lnTo>
                <a:lnTo>
                  <a:pt x="0" y="2228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245" b="-42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750899" y="3273230"/>
            <a:ext cx="10787137" cy="213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7"/>
              </a:lnSpc>
            </a:pPr>
            <a:r>
              <a:rPr lang="en-US" sz="15897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CHALLENGE CARDS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Answer the opposite of your gut reaction to this topic.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perspective shift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1835864" y="2706479"/>
            <a:ext cx="5472272" cy="5472272"/>
          </a:xfrm>
          <a:custGeom>
            <a:avLst/>
            <a:gdLst/>
            <a:ahLst/>
            <a:cxnLst/>
            <a:rect l="l" t="t" r="r" b="b"/>
            <a:pathLst>
              <a:path w="5472272" h="5472272">
                <a:moveTo>
                  <a:pt x="5472272" y="0"/>
                </a:moveTo>
                <a:lnTo>
                  <a:pt x="0" y="0"/>
                </a:lnTo>
                <a:lnTo>
                  <a:pt x="0" y="5472272"/>
                </a:lnTo>
                <a:lnTo>
                  <a:pt x="5472272" y="5472272"/>
                </a:lnTo>
                <a:lnTo>
                  <a:pt x="54722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Give one word to describe how you feel about this topic.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gut feeling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712607" y="2790826"/>
            <a:ext cx="5718786" cy="5590113"/>
          </a:xfrm>
          <a:custGeom>
            <a:avLst/>
            <a:gdLst/>
            <a:ahLst/>
            <a:cxnLst/>
            <a:rect l="l" t="t" r="r" b="b"/>
            <a:pathLst>
              <a:path w="5718786" h="5590113">
                <a:moveTo>
                  <a:pt x="0" y="0"/>
                </a:moveTo>
                <a:lnTo>
                  <a:pt x="5718786" y="0"/>
                </a:lnTo>
                <a:lnTo>
                  <a:pt x="5718786" y="5590113"/>
                </a:lnTo>
                <a:lnTo>
                  <a:pt x="0" y="559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7912974" cy="445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912974" cy="445105"/>
            </a:xfrm>
            <a:custGeom>
              <a:avLst/>
              <a:gdLst/>
              <a:ahLst/>
              <a:cxnLst/>
              <a:rect l="l" t="t" r="r" b="b"/>
              <a:pathLst>
                <a:path w="7912974" h="445105">
                  <a:moveTo>
                    <a:pt x="0" y="0"/>
                  </a:moveTo>
                  <a:lnTo>
                    <a:pt x="7912974" y="0"/>
                  </a:lnTo>
                  <a:lnTo>
                    <a:pt x="7912974" y="445105"/>
                  </a:lnTo>
                  <a:lnTo>
                    <a:pt x="0" y="445105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912974" cy="473680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8894" y="2142490"/>
            <a:ext cx="8195169" cy="1008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5"/>
              </a:lnSpc>
            </a:pPr>
            <a:r>
              <a:rPr lang="en-US" sz="7495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how to play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8894" y="3316957"/>
            <a:ext cx="15950406" cy="5297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1) Gather 3-8 players. Prepare small pieces of paper for each player with one side labeled ‘</a:t>
            </a:r>
            <a:r>
              <a:rPr lang="en-US" sz="2200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agree</a:t>
            </a: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’ &amp;</a:t>
            </a: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the other ‘</a:t>
            </a:r>
            <a:r>
              <a:rPr lang="en-US" sz="2200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disagree</a:t>
            </a: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’.</a:t>
            </a:r>
          </a:p>
          <a:p>
            <a:pPr algn="l">
              <a:lnSpc>
                <a:spcPts val="300"/>
              </a:lnSpc>
            </a:pPr>
            <a:endParaRPr lang="en-US" sz="2200">
              <a:solidFill>
                <a:srgbClr val="0B13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2) Designate one player to be the ‘</a:t>
            </a:r>
            <a:r>
              <a:rPr lang="en-US" sz="2200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reader</a:t>
            </a: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’.</a:t>
            </a:r>
          </a:p>
          <a:p>
            <a:pPr algn="l">
              <a:lnSpc>
                <a:spcPts val="300"/>
              </a:lnSpc>
            </a:pPr>
            <a:endParaRPr lang="en-US" sz="2200">
              <a:solidFill>
                <a:srgbClr val="0B13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3) The reader flips over a </a:t>
            </a:r>
            <a:r>
              <a:rPr lang="en-US" sz="2200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challenge card </a:t>
            </a: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&amp; reads it silently. This will be their challenge for the round.</a:t>
            </a: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Then, they flip over a </a:t>
            </a:r>
            <a:r>
              <a:rPr lang="en-US" sz="2200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discussion card</a:t>
            </a: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, read the ‘</a:t>
            </a:r>
            <a:r>
              <a:rPr lang="en-US" sz="2200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Big Idea</a:t>
            </a: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’ out loud, &amp; start a 20-second timer.</a:t>
            </a:r>
          </a:p>
          <a:p>
            <a:pPr algn="l">
              <a:lnSpc>
                <a:spcPts val="300"/>
              </a:lnSpc>
            </a:pPr>
            <a:endParaRPr lang="en-US" sz="2200">
              <a:solidFill>
                <a:srgbClr val="0B13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4) Before time is up, players decide whether they agree or disagree with the ‘Big Idea’ &amp;</a:t>
            </a: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flip their paper to </a:t>
            </a:r>
            <a:r>
              <a:rPr lang="en-US" sz="2200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display their responses</a:t>
            </a: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300"/>
              </a:lnSpc>
            </a:pPr>
            <a:endParaRPr lang="en-US" sz="2200">
              <a:solidFill>
                <a:srgbClr val="0B13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5) Starting with the person to the left of the reader, the players each </a:t>
            </a:r>
            <a:r>
              <a:rPr lang="en-US" sz="2200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share their responses &amp; reasoning</a:t>
            </a: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The reader shares last &amp; completes their challenge.</a:t>
            </a:r>
          </a:p>
          <a:p>
            <a:pPr algn="l">
              <a:lnSpc>
                <a:spcPts val="300"/>
              </a:lnSpc>
            </a:pPr>
            <a:endParaRPr lang="en-US" sz="2200">
              <a:solidFill>
                <a:srgbClr val="0B13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6) The reader asks the discussion card’s ‘</a:t>
            </a:r>
            <a:r>
              <a:rPr lang="en-US" sz="2200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What If...?</a:t>
            </a: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’ question. Players repeat the first part of step 5.</a:t>
            </a:r>
          </a:p>
          <a:p>
            <a:pPr algn="l">
              <a:lnSpc>
                <a:spcPts val="300"/>
              </a:lnSpc>
            </a:pPr>
            <a:endParaRPr lang="en-US" sz="2200">
              <a:solidFill>
                <a:srgbClr val="0B13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7) The reader places the cards in a ‘completed’ pile. The person to their left becomes the new reader.</a:t>
            </a:r>
          </a:p>
          <a:p>
            <a:pPr algn="l">
              <a:lnSpc>
                <a:spcPts val="300"/>
              </a:lnSpc>
            </a:pPr>
            <a:endParaRPr lang="en-US" sz="2200">
              <a:solidFill>
                <a:srgbClr val="0B13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Repeat steps 4-7 to play again!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Share two reasons for your response to the Big Idea.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double trouble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610430" y="3127085"/>
            <a:ext cx="7923140" cy="4813308"/>
          </a:xfrm>
          <a:custGeom>
            <a:avLst/>
            <a:gdLst/>
            <a:ahLst/>
            <a:cxnLst/>
            <a:rect l="l" t="t" r="r" b="b"/>
            <a:pathLst>
              <a:path w="7923140" h="4813308">
                <a:moveTo>
                  <a:pt x="0" y="0"/>
                </a:moveTo>
                <a:lnTo>
                  <a:pt x="7923140" y="0"/>
                </a:lnTo>
                <a:lnTo>
                  <a:pt x="7923140" y="4813307"/>
                </a:lnTo>
                <a:lnTo>
                  <a:pt x="0" y="4813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do you wish you knew about this topic? How might you find out?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known unknowns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344659" y="2579266"/>
            <a:ext cx="6454682" cy="5776941"/>
          </a:xfrm>
          <a:custGeom>
            <a:avLst/>
            <a:gdLst/>
            <a:ahLst/>
            <a:cxnLst/>
            <a:rect l="l" t="t" r="r" b="b"/>
            <a:pathLst>
              <a:path w="6454682" h="5776941">
                <a:moveTo>
                  <a:pt x="0" y="0"/>
                </a:moveTo>
                <a:lnTo>
                  <a:pt x="6454682" y="0"/>
                </a:lnTo>
                <a:lnTo>
                  <a:pt x="6454682" y="5776940"/>
                </a:lnTo>
                <a:lnTo>
                  <a:pt x="0" y="5776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 the players who disagreed with you, identify who you think made the strongest case and give them props!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93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appreciate an</a:t>
            </a:r>
          </a:p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alternative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2168650" y="3551483"/>
            <a:ext cx="4806701" cy="4981037"/>
          </a:xfrm>
          <a:custGeom>
            <a:avLst/>
            <a:gdLst/>
            <a:ahLst/>
            <a:cxnLst/>
            <a:rect l="l" t="t" r="r" b="b"/>
            <a:pathLst>
              <a:path w="4806701" h="4981037">
                <a:moveTo>
                  <a:pt x="0" y="0"/>
                </a:moveTo>
                <a:lnTo>
                  <a:pt x="4806700" y="0"/>
                </a:lnTo>
                <a:lnTo>
                  <a:pt x="4806700" y="4981037"/>
                </a:lnTo>
                <a:lnTo>
                  <a:pt x="0" y="4981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Identify the most popular response shared among the group. Articulate an opposing viewpoint.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on the contrary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66869" y="2713487"/>
            <a:ext cx="6210262" cy="5465031"/>
          </a:xfrm>
          <a:custGeom>
            <a:avLst/>
            <a:gdLst/>
            <a:ahLst/>
            <a:cxnLst/>
            <a:rect l="l" t="t" r="r" b="b"/>
            <a:pathLst>
              <a:path w="6210262" h="5465031">
                <a:moveTo>
                  <a:pt x="0" y="0"/>
                </a:moveTo>
                <a:lnTo>
                  <a:pt x="6210262" y="0"/>
                </a:lnTo>
                <a:lnTo>
                  <a:pt x="6210262" y="5465030"/>
                </a:lnTo>
                <a:lnTo>
                  <a:pt x="0" y="54650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Ask your own 'What if…?’ question in place of the question on the discussion card.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ask your own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85382" y="2622303"/>
            <a:ext cx="5773235" cy="5686637"/>
          </a:xfrm>
          <a:custGeom>
            <a:avLst/>
            <a:gdLst/>
            <a:ahLst/>
            <a:cxnLst/>
            <a:rect l="l" t="t" r="r" b="b"/>
            <a:pathLst>
              <a:path w="5773235" h="5686637">
                <a:moveTo>
                  <a:pt x="0" y="0"/>
                </a:moveTo>
                <a:lnTo>
                  <a:pt x="5773236" y="0"/>
                </a:lnTo>
                <a:lnTo>
                  <a:pt x="5773236" y="5686637"/>
                </a:lnTo>
                <a:lnTo>
                  <a:pt x="0" y="5686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424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Identify a story (movie, book, article, etc.) that has influenced your perspective on this topic. How was the topic portrayed?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picture this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05980" y="3055989"/>
            <a:ext cx="6332040" cy="4819266"/>
          </a:xfrm>
          <a:custGeom>
            <a:avLst/>
            <a:gdLst/>
            <a:ahLst/>
            <a:cxnLst/>
            <a:rect l="l" t="t" r="r" b="b"/>
            <a:pathLst>
              <a:path w="6332040" h="4819266">
                <a:moveTo>
                  <a:pt x="0" y="0"/>
                </a:moveTo>
                <a:lnTo>
                  <a:pt x="6332040" y="0"/>
                </a:lnTo>
                <a:lnTo>
                  <a:pt x="6332040" y="4819266"/>
                </a:lnTo>
                <a:lnTo>
                  <a:pt x="0" y="4819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Consider conversations you’ve had with family or friends about this topic or something related. What ideas emerged?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family matters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43031" y="2633904"/>
            <a:ext cx="6257938" cy="5663434"/>
          </a:xfrm>
          <a:custGeom>
            <a:avLst/>
            <a:gdLst/>
            <a:ahLst/>
            <a:cxnLst/>
            <a:rect l="l" t="t" r="r" b="b"/>
            <a:pathLst>
              <a:path w="6257938" h="5663434">
                <a:moveTo>
                  <a:pt x="0" y="0"/>
                </a:moveTo>
                <a:lnTo>
                  <a:pt x="6257938" y="0"/>
                </a:lnTo>
                <a:lnTo>
                  <a:pt x="6257938" y="5663435"/>
                </a:lnTo>
                <a:lnTo>
                  <a:pt x="0" y="5663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Would your perspective on this topic change if you were 5-10 years younger than you are now?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back in time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980843" y="2790826"/>
            <a:ext cx="5182314" cy="5579881"/>
          </a:xfrm>
          <a:custGeom>
            <a:avLst/>
            <a:gdLst/>
            <a:ahLst/>
            <a:cxnLst/>
            <a:rect l="l" t="t" r="r" b="b"/>
            <a:pathLst>
              <a:path w="5182314" h="5579881">
                <a:moveTo>
                  <a:pt x="0" y="0"/>
                </a:moveTo>
                <a:lnTo>
                  <a:pt x="5182314" y="0"/>
                </a:lnTo>
                <a:lnTo>
                  <a:pt x="5182314" y="5579881"/>
                </a:lnTo>
                <a:lnTo>
                  <a:pt x="0" y="557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Imagine you are 20 years older than you are now. Would your perspective on this topic change?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93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look into</a:t>
            </a:r>
          </a:p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the future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2547328" y="3565338"/>
            <a:ext cx="4049344" cy="4953326"/>
          </a:xfrm>
          <a:custGeom>
            <a:avLst/>
            <a:gdLst/>
            <a:ahLst/>
            <a:cxnLst/>
            <a:rect l="l" t="t" r="r" b="b"/>
            <a:pathLst>
              <a:path w="4049344" h="4953326">
                <a:moveTo>
                  <a:pt x="0" y="0"/>
                </a:moveTo>
                <a:lnTo>
                  <a:pt x="4049344" y="0"/>
                </a:lnTo>
                <a:lnTo>
                  <a:pt x="4049344" y="4953326"/>
                </a:lnTo>
                <a:lnTo>
                  <a:pt x="0" y="4953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Identify a core value that guides your perspective on this topic. Why is this value important to you?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value judgement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916590" y="2766452"/>
            <a:ext cx="5310819" cy="5412300"/>
          </a:xfrm>
          <a:custGeom>
            <a:avLst/>
            <a:gdLst/>
            <a:ahLst/>
            <a:cxnLst/>
            <a:rect l="l" t="t" r="r" b="b"/>
            <a:pathLst>
              <a:path w="5310819" h="5412300">
                <a:moveTo>
                  <a:pt x="0" y="0"/>
                </a:moveTo>
                <a:lnTo>
                  <a:pt x="5310820" y="0"/>
                </a:lnTo>
                <a:lnTo>
                  <a:pt x="5310820" y="5412299"/>
                </a:lnTo>
                <a:lnTo>
                  <a:pt x="0" y="5412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7912974" cy="445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12974" cy="445105"/>
            </a:xfrm>
            <a:custGeom>
              <a:avLst/>
              <a:gdLst/>
              <a:ahLst/>
              <a:cxnLst/>
              <a:rect l="l" t="t" r="r" b="b"/>
              <a:pathLst>
                <a:path w="7912974" h="445105">
                  <a:moveTo>
                    <a:pt x="0" y="0"/>
                  </a:moveTo>
                  <a:lnTo>
                    <a:pt x="7912974" y="0"/>
                  </a:lnTo>
                  <a:lnTo>
                    <a:pt x="7912974" y="445105"/>
                  </a:lnTo>
                  <a:lnTo>
                    <a:pt x="0" y="445105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912974" cy="473680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370891" y="3494303"/>
            <a:ext cx="4545509" cy="4621709"/>
          </a:xfrm>
          <a:custGeom>
            <a:avLst/>
            <a:gdLst/>
            <a:ahLst/>
            <a:cxnLst/>
            <a:rect l="l" t="t" r="r" b="b"/>
            <a:pathLst>
              <a:path w="4545509" h="4621709">
                <a:moveTo>
                  <a:pt x="0" y="0"/>
                </a:moveTo>
                <a:lnTo>
                  <a:pt x="4545509" y="0"/>
                </a:lnTo>
                <a:lnTo>
                  <a:pt x="4545509" y="4621710"/>
                </a:lnTo>
                <a:lnTo>
                  <a:pt x="0" y="4621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00" t="-7419" r="-7543" b="-70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08894" y="2142490"/>
            <a:ext cx="10843948" cy="1008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5"/>
              </a:lnSpc>
            </a:pPr>
            <a:r>
              <a:rPr lang="en-US" sz="7495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PARTICIPANT FEEDBACK FORM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0033" y="3837203"/>
            <a:ext cx="9930606" cy="364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3499" b="1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Share Your Feedback with PGED</a:t>
            </a:r>
          </a:p>
          <a:p>
            <a:pPr algn="l">
              <a:lnSpc>
                <a:spcPts val="4999"/>
              </a:lnSpc>
            </a:pPr>
            <a:r>
              <a:rPr lang="en-US" sz="24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Use the QR code or link below to access the feedback form.</a:t>
            </a:r>
          </a:p>
          <a:p>
            <a:pPr algn="l">
              <a:lnSpc>
                <a:spcPts val="6999"/>
              </a:lnSpc>
            </a:pPr>
            <a:endParaRPr lang="en-US" sz="2499">
              <a:solidFill>
                <a:srgbClr val="0B13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999"/>
              </a:lnSpc>
            </a:pPr>
            <a:r>
              <a:rPr lang="en-US" sz="2499" b="1" u="sng">
                <a:solidFill>
                  <a:srgbClr val="054A91"/>
                </a:solidFill>
                <a:latin typeface="Poppins Bold"/>
                <a:ea typeface="Poppins Bold"/>
                <a:cs typeface="Poppins Bold"/>
                <a:sym typeface="Poppins Bold"/>
                <a:hlinkClick r:id="rId4" tooltip="https://forms.gle/a12MET42rcsHRwdy9"/>
              </a:rPr>
              <a:t>Participant Feedback Form</a:t>
            </a:r>
          </a:p>
          <a:p>
            <a:pPr algn="l">
              <a:lnSpc>
                <a:spcPts val="4999"/>
              </a:lnSpc>
            </a:pPr>
            <a:r>
              <a:rPr lang="en-US" sz="2499" b="1">
                <a:solidFill>
                  <a:srgbClr val="054A91"/>
                </a:solidFill>
                <a:latin typeface="Poppins Bold"/>
                <a:ea typeface="Poppins Bold"/>
                <a:cs typeface="Poppins Bold"/>
                <a:sym typeface="Poppins Bold"/>
              </a:rPr>
              <a:t>Link: </a:t>
            </a:r>
            <a:r>
              <a:rPr lang="en-US" sz="2499" u="sng">
                <a:solidFill>
                  <a:srgbClr val="054A91"/>
                </a:solidFill>
                <a:latin typeface="Poppins"/>
                <a:ea typeface="Poppins"/>
                <a:cs typeface="Poppins"/>
                <a:sym typeface="Poppins"/>
              </a:rPr>
              <a:t>bit.ly/4eD8uqV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112511"/>
            <a:chOff x="0" y="0"/>
            <a:chExt cx="2408296" cy="266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663377"/>
            </a:xfrm>
            <a:custGeom>
              <a:avLst/>
              <a:gdLst/>
              <a:ahLst/>
              <a:cxnLst/>
              <a:rect l="l" t="t" r="r" b="b"/>
              <a:pathLst>
                <a:path w="2408296" h="2663377">
                  <a:moveTo>
                    <a:pt x="0" y="0"/>
                  </a:moveTo>
                  <a:lnTo>
                    <a:pt x="2408296" y="0"/>
                  </a:lnTo>
                  <a:lnTo>
                    <a:pt x="2408296" y="2663377"/>
                  </a:lnTo>
                  <a:lnTo>
                    <a:pt x="0" y="2663377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20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40693" y="4346961"/>
            <a:ext cx="6899042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Identify one assumption you have about this topic. Would your perspective change if your assumption was incorrect?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228725"/>
            <a:ext cx="10424602" cy="193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challenge</a:t>
            </a:r>
          </a:p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assumptions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THE CHALLENGE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148265" y="3574497"/>
            <a:ext cx="4847471" cy="4873886"/>
            <a:chOff x="0" y="0"/>
            <a:chExt cx="6463294" cy="6498514"/>
          </a:xfrm>
        </p:grpSpPr>
        <p:sp>
          <p:nvSpPr>
            <p:cNvPr id="20" name="Freeform 20"/>
            <p:cNvSpPr/>
            <p:nvPr/>
          </p:nvSpPr>
          <p:spPr>
            <a:xfrm>
              <a:off x="709701" y="0"/>
              <a:ext cx="5163389" cy="2359076"/>
            </a:xfrm>
            <a:custGeom>
              <a:avLst/>
              <a:gdLst/>
              <a:ahLst/>
              <a:cxnLst/>
              <a:rect l="l" t="t" r="r" b="b"/>
              <a:pathLst>
                <a:path w="5163389" h="2359076">
                  <a:moveTo>
                    <a:pt x="0" y="0"/>
                  </a:moveTo>
                  <a:lnTo>
                    <a:pt x="5163388" y="0"/>
                  </a:lnTo>
                  <a:lnTo>
                    <a:pt x="5163388" y="2359076"/>
                  </a:lnTo>
                  <a:lnTo>
                    <a:pt x="0" y="2359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13315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809309" y="1854193"/>
              <a:ext cx="2873674" cy="4644322"/>
            </a:xfrm>
            <a:custGeom>
              <a:avLst/>
              <a:gdLst/>
              <a:ahLst/>
              <a:cxnLst/>
              <a:rect l="l" t="t" r="r" b="b"/>
              <a:pathLst>
                <a:path w="2873674" h="4644322">
                  <a:moveTo>
                    <a:pt x="0" y="0"/>
                  </a:moveTo>
                  <a:lnTo>
                    <a:pt x="2873674" y="0"/>
                  </a:lnTo>
                  <a:lnTo>
                    <a:pt x="2873674" y="4644321"/>
                  </a:lnTo>
                  <a:lnTo>
                    <a:pt x="0" y="4644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2539557"/>
              <a:ext cx="1419401" cy="1419401"/>
            </a:xfrm>
            <a:custGeom>
              <a:avLst/>
              <a:gdLst/>
              <a:ahLst/>
              <a:cxnLst/>
              <a:rect l="l" t="t" r="r" b="b"/>
              <a:pathLst>
                <a:path w="1419401" h="1419401">
                  <a:moveTo>
                    <a:pt x="0" y="0"/>
                  </a:moveTo>
                  <a:lnTo>
                    <a:pt x="1419401" y="0"/>
                  </a:lnTo>
                  <a:lnTo>
                    <a:pt x="1419401" y="1419401"/>
                  </a:lnTo>
                  <a:lnTo>
                    <a:pt x="0" y="1419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043893" y="2539557"/>
              <a:ext cx="1419401" cy="1419401"/>
            </a:xfrm>
            <a:custGeom>
              <a:avLst/>
              <a:gdLst/>
              <a:ahLst/>
              <a:cxnLst/>
              <a:rect l="l" t="t" r="r" b="b"/>
              <a:pathLst>
                <a:path w="1419401" h="1419401">
                  <a:moveTo>
                    <a:pt x="0" y="0"/>
                  </a:moveTo>
                  <a:lnTo>
                    <a:pt x="1419401" y="0"/>
                  </a:lnTo>
                  <a:lnTo>
                    <a:pt x="1419401" y="1419401"/>
                  </a:lnTo>
                  <a:lnTo>
                    <a:pt x="0" y="1419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46625" y="4343163"/>
            <a:ext cx="6718068" cy="180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71"/>
              </a:lnSpc>
            </a:pPr>
            <a:r>
              <a:rPr lang="en-US" sz="13371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for playing!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32312" y="2490403"/>
            <a:ext cx="7423376" cy="195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51"/>
              </a:lnSpc>
            </a:pPr>
            <a:r>
              <a:rPr lang="en-US" sz="15441">
                <a:solidFill>
                  <a:srgbClr val="FFFFFF"/>
                </a:solidFill>
                <a:latin typeface="TC October"/>
                <a:ea typeface="TC October"/>
                <a:cs typeface="TC October"/>
                <a:sym typeface="TC October"/>
              </a:rPr>
              <a:t>thank you</a:t>
            </a:r>
          </a:p>
        </p:txBody>
      </p:sp>
      <p:sp>
        <p:nvSpPr>
          <p:cNvPr id="4" name="Freeform 4"/>
          <p:cNvSpPr/>
          <p:nvPr/>
        </p:nvSpPr>
        <p:spPr>
          <a:xfrm>
            <a:off x="6470453" y="6492710"/>
            <a:ext cx="5347093" cy="2765590"/>
          </a:xfrm>
          <a:custGeom>
            <a:avLst/>
            <a:gdLst/>
            <a:ahLst/>
            <a:cxnLst/>
            <a:rect l="l" t="t" r="r" b="b"/>
            <a:pathLst>
              <a:path w="5347093" h="2765590">
                <a:moveTo>
                  <a:pt x="0" y="0"/>
                </a:moveTo>
                <a:lnTo>
                  <a:pt x="5347094" y="0"/>
                </a:lnTo>
                <a:lnTo>
                  <a:pt x="5347094" y="2765590"/>
                </a:lnTo>
                <a:lnTo>
                  <a:pt x="0" y="2765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245" b="-4209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36856" y="2077023"/>
            <a:ext cx="7414287" cy="6443680"/>
            <a:chOff x="0" y="0"/>
            <a:chExt cx="9885716" cy="8591573"/>
          </a:xfrm>
        </p:grpSpPr>
        <p:sp>
          <p:nvSpPr>
            <p:cNvPr id="3" name="TextBox 3"/>
            <p:cNvSpPr txBox="1"/>
            <p:nvPr/>
          </p:nvSpPr>
          <p:spPr>
            <a:xfrm>
              <a:off x="121742" y="4623700"/>
              <a:ext cx="9479659" cy="3967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261"/>
                </a:lnSpc>
              </a:pPr>
              <a:r>
                <a:rPr lang="en-US" sz="21261">
                  <a:solidFill>
                    <a:srgbClr val="FFFFFF"/>
                  </a:solidFill>
                  <a:latin typeface="TC Milo"/>
                  <a:ea typeface="TC Milo"/>
                  <a:cs typeface="TC Milo"/>
                  <a:sym typeface="TC Milo"/>
                </a:rPr>
                <a:t>to play?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09600"/>
              <a:ext cx="9885716" cy="4372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42"/>
                </a:lnSpc>
              </a:pPr>
              <a:r>
                <a:rPr lang="en-US" sz="24552">
                  <a:solidFill>
                    <a:srgbClr val="FFFFFF"/>
                  </a:solidFill>
                  <a:latin typeface="TC October"/>
                  <a:ea typeface="TC October"/>
                  <a:cs typeface="TC October"/>
                  <a:sym typeface="TC October"/>
                </a:rPr>
                <a:t>Ready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gradFill rotWithShape="1">
              <a:gsLst>
                <a:gs pos="0">
                  <a:srgbClr val="FF9C80">
                    <a:alpha val="100000"/>
                  </a:srgbClr>
                </a:gs>
                <a:gs pos="25000">
                  <a:srgbClr val="FFD28A">
                    <a:alpha val="100000"/>
                  </a:srgbClr>
                </a:gs>
                <a:gs pos="50000">
                  <a:srgbClr val="BAECDD">
                    <a:alpha val="100000"/>
                  </a:srgbClr>
                </a:gs>
                <a:gs pos="75000">
                  <a:srgbClr val="C6EAFA">
                    <a:alpha val="100000"/>
                  </a:srgbClr>
                </a:gs>
                <a:gs pos="100000">
                  <a:srgbClr val="E1D1E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016496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111292" y="5794025"/>
            <a:ext cx="2065416" cy="1334513"/>
          </a:xfrm>
          <a:custGeom>
            <a:avLst/>
            <a:gdLst/>
            <a:ahLst/>
            <a:cxnLst/>
            <a:rect l="l" t="t" r="r" b="b"/>
            <a:pathLst>
              <a:path w="2065416" h="1334513">
                <a:moveTo>
                  <a:pt x="2065416" y="0"/>
                </a:moveTo>
                <a:lnTo>
                  <a:pt x="0" y="0"/>
                </a:lnTo>
                <a:lnTo>
                  <a:pt x="0" y="1334513"/>
                </a:lnTo>
                <a:lnTo>
                  <a:pt x="2065416" y="1334513"/>
                </a:lnTo>
                <a:lnTo>
                  <a:pt x="20654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76" b="-558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216992" y="4651593"/>
            <a:ext cx="2504661" cy="3333991"/>
          </a:xfrm>
          <a:custGeom>
            <a:avLst/>
            <a:gdLst/>
            <a:ahLst/>
            <a:cxnLst/>
            <a:rect l="l" t="t" r="r" b="b"/>
            <a:pathLst>
              <a:path w="2504661" h="3333991">
                <a:moveTo>
                  <a:pt x="2504661" y="0"/>
                </a:moveTo>
                <a:lnTo>
                  <a:pt x="0" y="0"/>
                </a:lnTo>
                <a:lnTo>
                  <a:pt x="0" y="3333991"/>
                </a:lnTo>
                <a:lnTo>
                  <a:pt x="2504661" y="3333991"/>
                </a:lnTo>
                <a:lnTo>
                  <a:pt x="25046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214161" y="5207044"/>
            <a:ext cx="2194063" cy="1974657"/>
          </a:xfrm>
          <a:custGeom>
            <a:avLst/>
            <a:gdLst/>
            <a:ahLst/>
            <a:cxnLst/>
            <a:rect l="l" t="t" r="r" b="b"/>
            <a:pathLst>
              <a:path w="2194063" h="1974657">
                <a:moveTo>
                  <a:pt x="0" y="0"/>
                </a:moveTo>
                <a:lnTo>
                  <a:pt x="2194063" y="0"/>
                </a:lnTo>
                <a:lnTo>
                  <a:pt x="2194063" y="1974657"/>
                </a:lnTo>
                <a:lnTo>
                  <a:pt x="0" y="19746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1970536" y="640412"/>
            <a:ext cx="6317464" cy="4273316"/>
            <a:chOff x="0" y="0"/>
            <a:chExt cx="8423285" cy="5697755"/>
          </a:xfrm>
        </p:grpSpPr>
        <p:sp>
          <p:nvSpPr>
            <p:cNvPr id="6" name="Freeform 6"/>
            <p:cNvSpPr/>
            <p:nvPr/>
          </p:nvSpPr>
          <p:spPr>
            <a:xfrm>
              <a:off x="98123" y="0"/>
              <a:ext cx="8325162" cy="5484673"/>
            </a:xfrm>
            <a:custGeom>
              <a:avLst/>
              <a:gdLst/>
              <a:ahLst/>
              <a:cxnLst/>
              <a:rect l="l" t="t" r="r" b="b"/>
              <a:pathLst>
                <a:path w="8325162" h="5484673">
                  <a:moveTo>
                    <a:pt x="0" y="0"/>
                  </a:moveTo>
                  <a:lnTo>
                    <a:pt x="8325162" y="0"/>
                  </a:lnTo>
                  <a:lnTo>
                    <a:pt x="8325162" y="5484673"/>
                  </a:lnTo>
                  <a:lnTo>
                    <a:pt x="0" y="5484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27692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4555309"/>
              <a:ext cx="3403777" cy="1142446"/>
              <a:chOff x="0" y="0"/>
              <a:chExt cx="686417" cy="2303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86417" cy="230389"/>
              </a:xfrm>
              <a:custGeom>
                <a:avLst/>
                <a:gdLst/>
                <a:ahLst/>
                <a:cxnLst/>
                <a:rect l="l" t="t" r="r" b="b"/>
                <a:pathLst>
                  <a:path w="686417" h="230389">
                    <a:moveTo>
                      <a:pt x="0" y="0"/>
                    </a:moveTo>
                    <a:lnTo>
                      <a:pt x="686417" y="0"/>
                    </a:lnTo>
                    <a:lnTo>
                      <a:pt x="686417" y="230389"/>
                    </a:lnTo>
                    <a:lnTo>
                      <a:pt x="0" y="230389"/>
                    </a:lnTo>
                    <a:close/>
                  </a:path>
                </a:pathLst>
              </a:custGeom>
              <a:solidFill>
                <a:srgbClr val="FF9C8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686417" cy="258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43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818138" y="4555309"/>
              <a:ext cx="3605147" cy="1142446"/>
              <a:chOff x="0" y="0"/>
              <a:chExt cx="727026" cy="23038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27026" cy="230389"/>
              </a:xfrm>
              <a:custGeom>
                <a:avLst/>
                <a:gdLst/>
                <a:ahLst/>
                <a:cxnLst/>
                <a:rect l="l" t="t" r="r" b="b"/>
                <a:pathLst>
                  <a:path w="727026" h="230389">
                    <a:moveTo>
                      <a:pt x="0" y="0"/>
                    </a:moveTo>
                    <a:lnTo>
                      <a:pt x="727026" y="0"/>
                    </a:lnTo>
                    <a:lnTo>
                      <a:pt x="727026" y="230389"/>
                    </a:lnTo>
                    <a:lnTo>
                      <a:pt x="0" y="230389"/>
                    </a:lnTo>
                    <a:close/>
                  </a:path>
                </a:pathLst>
              </a:custGeom>
              <a:solidFill>
                <a:srgbClr val="FF9C8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727026" cy="258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43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 rot="2540198" flipH="1">
            <a:off x="2759355" y="1642006"/>
            <a:ext cx="3204371" cy="5242326"/>
          </a:xfrm>
          <a:custGeom>
            <a:avLst/>
            <a:gdLst/>
            <a:ahLst/>
            <a:cxnLst/>
            <a:rect l="l" t="t" r="r" b="b"/>
            <a:pathLst>
              <a:path w="3204371" h="5242326">
                <a:moveTo>
                  <a:pt x="3204371" y="0"/>
                </a:moveTo>
                <a:lnTo>
                  <a:pt x="0" y="0"/>
                </a:lnTo>
                <a:lnTo>
                  <a:pt x="0" y="5242326"/>
                </a:lnTo>
                <a:lnTo>
                  <a:pt x="3204371" y="5242326"/>
                </a:lnTo>
                <a:lnTo>
                  <a:pt x="320437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0081192">
            <a:off x="5935730" y="-724788"/>
            <a:ext cx="2465394" cy="3281722"/>
          </a:xfrm>
          <a:custGeom>
            <a:avLst/>
            <a:gdLst/>
            <a:ahLst/>
            <a:cxnLst/>
            <a:rect l="l" t="t" r="r" b="b"/>
            <a:pathLst>
              <a:path w="2465394" h="3281722">
                <a:moveTo>
                  <a:pt x="0" y="0"/>
                </a:moveTo>
                <a:lnTo>
                  <a:pt x="2465394" y="0"/>
                </a:lnTo>
                <a:lnTo>
                  <a:pt x="2465394" y="3281723"/>
                </a:lnTo>
                <a:lnTo>
                  <a:pt x="0" y="3281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0" y="7128538"/>
            <a:ext cx="18288000" cy="3139644"/>
            <a:chOff x="0" y="0"/>
            <a:chExt cx="7912974" cy="13584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912974" cy="1358482"/>
            </a:xfrm>
            <a:custGeom>
              <a:avLst/>
              <a:gdLst/>
              <a:ahLst/>
              <a:cxnLst/>
              <a:rect l="l" t="t" r="r" b="b"/>
              <a:pathLst>
                <a:path w="7912974" h="1358482">
                  <a:moveTo>
                    <a:pt x="0" y="0"/>
                  </a:moveTo>
                  <a:lnTo>
                    <a:pt x="7912974" y="0"/>
                  </a:lnTo>
                  <a:lnTo>
                    <a:pt x="7912974" y="1358482"/>
                  </a:lnTo>
                  <a:lnTo>
                    <a:pt x="0" y="1358482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7912974" cy="1387057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072064" y="3273230"/>
            <a:ext cx="8144806" cy="214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7"/>
              </a:lnSpc>
            </a:pPr>
            <a:r>
              <a:rPr lang="en-US" sz="15897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AGRICULTURE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9878638" y="5207044"/>
            <a:ext cx="2194063" cy="1974657"/>
          </a:xfrm>
          <a:custGeom>
            <a:avLst/>
            <a:gdLst/>
            <a:ahLst/>
            <a:cxnLst/>
            <a:rect l="l" t="t" r="r" b="b"/>
            <a:pathLst>
              <a:path w="2194063" h="1974657">
                <a:moveTo>
                  <a:pt x="2194063" y="0"/>
                </a:moveTo>
                <a:lnTo>
                  <a:pt x="0" y="0"/>
                </a:lnTo>
                <a:lnTo>
                  <a:pt x="0" y="1974657"/>
                </a:lnTo>
                <a:lnTo>
                  <a:pt x="2194063" y="1974657"/>
                </a:lnTo>
                <a:lnTo>
                  <a:pt x="21940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1477137" y="5143500"/>
            <a:ext cx="2368772" cy="2038201"/>
          </a:xfrm>
          <a:custGeom>
            <a:avLst/>
            <a:gdLst/>
            <a:ahLst/>
            <a:cxnLst/>
            <a:rect l="l" t="t" r="r" b="b"/>
            <a:pathLst>
              <a:path w="2368772" h="2038201">
                <a:moveTo>
                  <a:pt x="0" y="0"/>
                </a:moveTo>
                <a:lnTo>
                  <a:pt x="2368772" y="0"/>
                </a:lnTo>
                <a:lnTo>
                  <a:pt x="2368772" y="2038201"/>
                </a:lnTo>
                <a:lnTo>
                  <a:pt x="0" y="20382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2231" b="-468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2417232">
            <a:off x="12290546" y="1623159"/>
            <a:ext cx="3204371" cy="5242326"/>
          </a:xfrm>
          <a:custGeom>
            <a:avLst/>
            <a:gdLst/>
            <a:ahLst/>
            <a:cxnLst/>
            <a:rect l="l" t="t" r="r" b="b"/>
            <a:pathLst>
              <a:path w="3204371" h="5242326">
                <a:moveTo>
                  <a:pt x="0" y="0"/>
                </a:moveTo>
                <a:lnTo>
                  <a:pt x="3204372" y="0"/>
                </a:lnTo>
                <a:lnTo>
                  <a:pt x="3204372" y="5242325"/>
                </a:lnTo>
                <a:lnTo>
                  <a:pt x="0" y="524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>
            <a:off x="4437595" y="5090337"/>
            <a:ext cx="2368772" cy="2038201"/>
          </a:xfrm>
          <a:custGeom>
            <a:avLst/>
            <a:gdLst/>
            <a:ahLst/>
            <a:cxnLst/>
            <a:rect l="l" t="t" r="r" b="b"/>
            <a:pathLst>
              <a:path w="2368772" h="2038201">
                <a:moveTo>
                  <a:pt x="2368772" y="0"/>
                </a:moveTo>
                <a:lnTo>
                  <a:pt x="0" y="0"/>
                </a:lnTo>
                <a:lnTo>
                  <a:pt x="0" y="2038201"/>
                </a:lnTo>
                <a:lnTo>
                  <a:pt x="2368772" y="2038201"/>
                </a:lnTo>
                <a:lnTo>
                  <a:pt x="236877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2231" b="-468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6989383" y="7421499"/>
            <a:ext cx="4309235" cy="2228795"/>
          </a:xfrm>
          <a:custGeom>
            <a:avLst/>
            <a:gdLst/>
            <a:ahLst/>
            <a:cxnLst/>
            <a:rect l="l" t="t" r="r" b="b"/>
            <a:pathLst>
              <a:path w="4309235" h="2228795">
                <a:moveTo>
                  <a:pt x="0" y="0"/>
                </a:moveTo>
                <a:lnTo>
                  <a:pt x="4309234" y="0"/>
                </a:lnTo>
                <a:lnTo>
                  <a:pt x="4309234" y="2228795"/>
                </a:lnTo>
                <a:lnTo>
                  <a:pt x="0" y="2228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51245" b="-42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7905723" flipH="1">
            <a:off x="-3045184" y="-3397035"/>
            <a:ext cx="4920311" cy="8049589"/>
          </a:xfrm>
          <a:custGeom>
            <a:avLst/>
            <a:gdLst/>
            <a:ahLst/>
            <a:cxnLst/>
            <a:rect l="l" t="t" r="r" b="b"/>
            <a:pathLst>
              <a:path w="4920311" h="8049589">
                <a:moveTo>
                  <a:pt x="4920311" y="0"/>
                </a:moveTo>
                <a:lnTo>
                  <a:pt x="0" y="0"/>
                </a:lnTo>
                <a:lnTo>
                  <a:pt x="0" y="8049588"/>
                </a:lnTo>
                <a:lnTo>
                  <a:pt x="4920311" y="8049588"/>
                </a:lnTo>
                <a:lnTo>
                  <a:pt x="492031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7389420">
            <a:off x="1368671" y="3106364"/>
            <a:ext cx="2194063" cy="1377648"/>
          </a:xfrm>
          <a:custGeom>
            <a:avLst/>
            <a:gdLst/>
            <a:ahLst/>
            <a:cxnLst/>
            <a:rect l="l" t="t" r="r" b="b"/>
            <a:pathLst>
              <a:path w="2194063" h="1377648">
                <a:moveTo>
                  <a:pt x="0" y="0"/>
                </a:moveTo>
                <a:lnTo>
                  <a:pt x="2194063" y="0"/>
                </a:lnTo>
                <a:lnTo>
                  <a:pt x="2194063" y="1377648"/>
                </a:lnTo>
                <a:lnTo>
                  <a:pt x="0" y="1377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33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2700000">
            <a:off x="15826092" y="3190486"/>
            <a:ext cx="3516705" cy="2208133"/>
          </a:xfrm>
          <a:custGeom>
            <a:avLst/>
            <a:gdLst/>
            <a:ahLst/>
            <a:cxnLst/>
            <a:rect l="l" t="t" r="r" b="b"/>
            <a:pathLst>
              <a:path w="3516705" h="2208133">
                <a:moveTo>
                  <a:pt x="0" y="0"/>
                </a:moveTo>
                <a:lnTo>
                  <a:pt x="3516705" y="0"/>
                </a:lnTo>
                <a:lnTo>
                  <a:pt x="3516705" y="2208133"/>
                </a:lnTo>
                <a:lnTo>
                  <a:pt x="0" y="2208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33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5519029" y="5847188"/>
            <a:ext cx="2065416" cy="1334513"/>
          </a:xfrm>
          <a:custGeom>
            <a:avLst/>
            <a:gdLst/>
            <a:ahLst/>
            <a:cxnLst/>
            <a:rect l="l" t="t" r="r" b="b"/>
            <a:pathLst>
              <a:path w="2065416" h="1334513">
                <a:moveTo>
                  <a:pt x="0" y="0"/>
                </a:moveTo>
                <a:lnTo>
                  <a:pt x="2065416" y="0"/>
                </a:lnTo>
                <a:lnTo>
                  <a:pt x="2065416" y="1334513"/>
                </a:lnTo>
                <a:lnTo>
                  <a:pt x="0" y="1334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76" b="-558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9673389">
            <a:off x="8526209" y="-163102"/>
            <a:ext cx="3708882" cy="3191294"/>
          </a:xfrm>
          <a:custGeom>
            <a:avLst/>
            <a:gdLst/>
            <a:ahLst/>
            <a:cxnLst/>
            <a:rect l="l" t="t" r="r" b="b"/>
            <a:pathLst>
              <a:path w="3708882" h="3191294">
                <a:moveTo>
                  <a:pt x="0" y="0"/>
                </a:moveTo>
                <a:lnTo>
                  <a:pt x="3708883" y="0"/>
                </a:lnTo>
                <a:lnTo>
                  <a:pt x="3708883" y="3191294"/>
                </a:lnTo>
                <a:lnTo>
                  <a:pt x="0" y="31912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2231" b="-4683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9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9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99739" y="4346961"/>
            <a:ext cx="7540221" cy="21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We should genetically modify food crops to be more nutritious.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40693" y="4346961"/>
            <a:ext cx="6899042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genetically modified seeds were only made available to farmers in a limited number of countries?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228725"/>
            <a:ext cx="7755409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Nutritious food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9739" y="4346961"/>
            <a:ext cx="7540221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B132B"/>
                </a:solidFill>
                <a:latin typeface="Poppins"/>
                <a:ea typeface="Poppins"/>
                <a:cs typeface="Poppins"/>
                <a:sym typeface="Poppins"/>
              </a:rPr>
              <a:t>Farmers should use genetically engineered microbes on their farmland to improve the health of their soil and crops.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-3728"/>
            <a:ext cx="9144000" cy="10290728"/>
            <a:chOff x="0" y="0"/>
            <a:chExt cx="2408296" cy="2710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10315"/>
            </a:xfrm>
            <a:custGeom>
              <a:avLst/>
              <a:gdLst/>
              <a:ahLst/>
              <a:cxnLst/>
              <a:rect l="l" t="t" r="r" b="b"/>
              <a:pathLst>
                <a:path w="2408296" h="2710315">
                  <a:moveTo>
                    <a:pt x="0" y="0"/>
                  </a:moveTo>
                  <a:lnTo>
                    <a:pt x="2408296" y="0"/>
                  </a:lnTo>
                  <a:lnTo>
                    <a:pt x="2408296" y="2710315"/>
                  </a:lnTo>
                  <a:lnTo>
                    <a:pt x="0" y="2710315"/>
                  </a:lnTo>
                  <a:close/>
                </a:path>
              </a:pathLst>
            </a:custGeom>
            <a:solidFill>
              <a:srgbClr val="0B13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08296" cy="276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0693" y="4346961"/>
            <a:ext cx="6899042" cy="356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It would be difficult to remove the microbes from the environment if they were later found to be causing ecological harm?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28725"/>
            <a:ext cx="7755409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0B132B"/>
                </a:solidFill>
                <a:latin typeface="TC October"/>
                <a:ea typeface="TC October"/>
                <a:cs typeface="TC October"/>
                <a:sym typeface="TC October"/>
              </a:rPr>
              <a:t>soil &amp; crop health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739" y="3187147"/>
            <a:ext cx="7130679" cy="87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6511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1. THE BIG IDEA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0693" y="3196672"/>
            <a:ext cx="542027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499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2. WHAT IF...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485216"/>
            <a:chOff x="0" y="0"/>
            <a:chExt cx="7912974" cy="209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2974" cy="209946"/>
            </a:xfrm>
            <a:custGeom>
              <a:avLst/>
              <a:gdLst/>
              <a:ahLst/>
              <a:cxnLst/>
              <a:rect l="l" t="t" r="r" b="b"/>
              <a:pathLst>
                <a:path w="7912974" h="209946">
                  <a:moveTo>
                    <a:pt x="0" y="0"/>
                  </a:moveTo>
                  <a:lnTo>
                    <a:pt x="7912974" y="0"/>
                  </a:lnTo>
                  <a:lnTo>
                    <a:pt x="7912974" y="209946"/>
                  </a:lnTo>
                  <a:lnTo>
                    <a:pt x="0" y="209946"/>
                  </a:lnTo>
                  <a:close/>
                </a:path>
              </a:pathLst>
            </a:custGeom>
            <a:solidFill>
              <a:srgbClr val="FF9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912974" cy="238521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112511"/>
            <a:ext cx="18288000" cy="174489"/>
            <a:chOff x="0" y="0"/>
            <a:chExt cx="7912974" cy="75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12974" cy="75499"/>
            </a:xfrm>
            <a:custGeom>
              <a:avLst/>
              <a:gdLst/>
              <a:ahLst/>
              <a:cxnLst/>
              <a:rect l="l" t="t" r="r" b="b"/>
              <a:pathLst>
                <a:path w="7912974" h="75499">
                  <a:moveTo>
                    <a:pt x="0" y="0"/>
                  </a:moveTo>
                  <a:lnTo>
                    <a:pt x="7912974" y="0"/>
                  </a:lnTo>
                  <a:lnTo>
                    <a:pt x="7912974" y="75499"/>
                  </a:lnTo>
                  <a:lnTo>
                    <a:pt x="0" y="75499"/>
                  </a:lnTo>
                  <a:close/>
                </a:path>
              </a:pathLst>
            </a:custGeom>
            <a:solidFill>
              <a:srgbClr val="FF9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912974" cy="104074"/>
            </a:xfrm>
            <a:prstGeom prst="rect">
              <a:avLst/>
            </a:prstGeom>
          </p:spPr>
          <p:txBody>
            <a:bodyPr lIns="99391" tIns="99391" rIns="99391" bIns="99391" rtlCol="0" anchor="ctr"/>
            <a:lstStyle/>
            <a:p>
              <a:pPr algn="ctr">
                <a:lnSpc>
                  <a:spcPts val="164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99501" y="8683342"/>
            <a:ext cx="981064" cy="924344"/>
          </a:xfrm>
          <a:custGeom>
            <a:avLst/>
            <a:gdLst/>
            <a:ahLst/>
            <a:cxnLst/>
            <a:rect l="l" t="t" r="r" b="b"/>
            <a:pathLst>
              <a:path w="981064" h="924344">
                <a:moveTo>
                  <a:pt x="0" y="0"/>
                </a:moveTo>
                <a:lnTo>
                  <a:pt x="981064" y="0"/>
                </a:lnTo>
                <a:lnTo>
                  <a:pt x="981064" y="924344"/>
                </a:lnTo>
                <a:lnTo>
                  <a:pt x="0" y="92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52" t="-20881" r="-15898" b="-164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22164" y="8978851"/>
            <a:ext cx="3242980" cy="39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share Your Stance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1898</Words>
  <Application>Microsoft Macintosh PowerPoint</Application>
  <PresentationFormat>Custom</PresentationFormat>
  <Paragraphs>274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TC October</vt:lpstr>
      <vt:lpstr>Calibri</vt:lpstr>
      <vt:lpstr>Poppins Bold</vt:lpstr>
      <vt:lpstr>TC Milo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 Your Stance Game_Slide Deck</dc:title>
  <cp:lastModifiedBy>McNeil, Gill</cp:lastModifiedBy>
  <cp:revision>2</cp:revision>
  <dcterms:created xsi:type="dcterms:W3CDTF">2006-08-16T00:00:00Z</dcterms:created>
  <dcterms:modified xsi:type="dcterms:W3CDTF">2025-03-18T21:42:56Z</dcterms:modified>
  <dc:identifier>DAGSbfP8OHE</dc:identifier>
</cp:coreProperties>
</file>