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compatMode="1" strictFirstAndLastChars="0" saveSubsetFonts="1" autoCompressPictures="0">
  <p:sldMasterIdLst>
    <p:sldMasterId id="2147483648" r:id="rId1"/>
    <p:sldMasterId id="2147483650" r:id="rId2"/>
  </p:sldMasterIdLst>
  <p:notesMasterIdLst>
    <p:notesMasterId r:id="rId22"/>
  </p:notesMasterIdLst>
  <p:handoutMasterIdLst>
    <p:handoutMasterId r:id="rId23"/>
  </p:handoutMasterIdLst>
  <p:sldIdLst>
    <p:sldId id="334" r:id="rId3"/>
    <p:sldId id="293"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288" r:id="rId19"/>
    <p:sldId id="333" r:id="rId20"/>
    <p:sldId id="318" r:id="rId21"/>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 lastIdx="1" clrIdx="6"/>
  <p:cmAuthor id="2" name="Bowman, Robin Renee" initials="" lastIdx="7" clrIdx="0"/>
  <p:cmAuthor id="3" name="Unknown User1" initials="Unknown User1" lastIdx="1" clrIdx="7"/>
  <p:cmAuthor id="4" name="Unknown User2" initials="Unknown User2" lastIdx="1" clrIdx="1"/>
  <p:cmAuthor id="5" name="Unknown User3" initials="Unknown User3" lastIdx="1" clrIdx="8"/>
  <p:cmAuthor id="6" name="Unknown User4" initials="Unknown User4" lastIdx="1" clrIdx="2"/>
  <p:cmAuthor id="7" name="Unknown User5" initials="Unknown User5" lastIdx="1" clrIdx="9"/>
  <p:cmAuthor id="8" name="Unknown User6" initials="Unknown User6" lastIdx="1" clrIdx="3"/>
  <p:cmAuthor id="9" name="Unknown User7" initials="Unknown User7" lastIdx="1" clrIdx="10"/>
  <p:cmAuthor id="10" name="Unknown User8" initials="Unknown User8" lastIdx="1" clrIdx="4"/>
  <p:cmAuthor id="11" name="Unknown User9" initials="Unknown User9" lastIdx="1" clrIdx="11"/>
  <p:cmAuthor id="12" name="Unknown User10" initials="Unknown User10" lastIdx="1" clrIdx="5"/>
  <p:cmAuthor id="13" name="Robin Bowman" initials=""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3"/>
    <p:restoredTop sz="66939"/>
  </p:normalViewPr>
  <p:slideViewPr>
    <p:cSldViewPr>
      <p:cViewPr varScale="1">
        <p:scale>
          <a:sx n="64" d="100"/>
          <a:sy n="64" d="100"/>
        </p:scale>
        <p:origin x="552" y="176"/>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317746-BA11-B34B-9BCA-78C9634E3D02}"/>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236EAAA9-165D-704E-AFB1-76832AB5B8AC}"/>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943EF18-6F6B-9D4D-B35F-DE975B9A0214}" type="datetimeFigureOut">
              <a:rPr lang="en-US" altLang="en-US"/>
              <a:pPr>
                <a:defRPr/>
              </a:pPr>
              <a:t>6/10/20</a:t>
            </a:fld>
            <a:endParaRPr lang="en-US" altLang="en-US"/>
          </a:p>
        </p:txBody>
      </p:sp>
      <p:sp>
        <p:nvSpPr>
          <p:cNvPr id="4" name="Footer Placeholder 3">
            <a:extLst>
              <a:ext uri="{FF2B5EF4-FFF2-40B4-BE49-F238E27FC236}">
                <a16:creationId xmlns:a16="http://schemas.microsoft.com/office/drawing/2014/main" id="{72CF1CE3-D20A-7148-B5B8-E70EC8055D74}"/>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 name="Slide Number Placeholder 4">
            <a:extLst>
              <a:ext uri="{FF2B5EF4-FFF2-40B4-BE49-F238E27FC236}">
                <a16:creationId xmlns:a16="http://schemas.microsoft.com/office/drawing/2014/main" id="{47E1E1E1-F22E-5548-92A9-E25E65550E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F70BA0A-87F5-4046-99AD-94E2A708ED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C21C523B-2989-2247-B44E-D9F459615206}"/>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a:extLst>
              <a:ext uri="{FF2B5EF4-FFF2-40B4-BE49-F238E27FC236}">
                <a16:creationId xmlns:a16="http://schemas.microsoft.com/office/drawing/2014/main" id="{893F59AA-AF07-8A41-8A02-12FD31E80F60}"/>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dirty="0">
                <a:sym typeface="Verdana" panose="020B0604030504040204" pitchFamily="34" charset="0"/>
              </a:rPr>
              <a:t>Click to edit Master text styles</a:t>
            </a:r>
          </a:p>
          <a:p>
            <a:pPr lvl="1"/>
            <a:r>
              <a:rPr lang="en-US" altLang="en-US" noProof="0" dirty="0">
                <a:sym typeface="Verdana" panose="020B0604030504040204" pitchFamily="34" charset="0"/>
              </a:rPr>
              <a:t>Second level</a:t>
            </a:r>
          </a:p>
          <a:p>
            <a:pPr lvl="2"/>
            <a:r>
              <a:rPr lang="en-US" altLang="en-US" noProof="0" dirty="0">
                <a:sym typeface="Verdana" panose="020B0604030504040204" pitchFamily="34" charset="0"/>
              </a:rPr>
              <a:t>Third level</a:t>
            </a:r>
          </a:p>
          <a:p>
            <a:pPr lvl="3"/>
            <a:r>
              <a:rPr lang="en-US" altLang="en-US" noProof="0" dirty="0">
                <a:sym typeface="Verdana" panose="020B0604030504040204" pitchFamily="34" charset="0"/>
              </a:rPr>
              <a:t>Fourth level</a:t>
            </a:r>
          </a:p>
          <a:p>
            <a:pPr lvl="4"/>
            <a:r>
              <a:rPr lang="en-US" altLang="en-US" noProof="0" dirty="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327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0FDCBB8-CC2A-0E49-83E0-97A827992D87}"/>
              </a:ext>
            </a:extLst>
          </p:cNvPr>
          <p:cNvSpPr>
            <a:spLocks noGrp="1" noRot="1" noChangeAspect="1" noChangeArrowheads="1" noTextEdit="1"/>
          </p:cNvSpPr>
          <p:nvPr>
            <p:ph type="sldImg"/>
          </p:nvPr>
        </p:nvSpPr>
        <p:spPr>
          <a:xfrm>
            <a:off x="381000" y="685800"/>
            <a:ext cx="6096000" cy="3429000"/>
          </a:xfrm>
        </p:spPr>
      </p:sp>
      <p:sp>
        <p:nvSpPr>
          <p:cNvPr id="46082" name="Notes Placeholder 2">
            <a:extLst>
              <a:ext uri="{FF2B5EF4-FFF2-40B4-BE49-F238E27FC236}">
                <a16:creationId xmlns:a16="http://schemas.microsoft.com/office/drawing/2014/main" id="{C911261F-3C19-B347-AF1B-85112404E2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The Black Stork is a 1917 film based on the real-life case of Dr. Harry Haiselden, the chief surgeon at the German-American Hospital in Chicago, and his decision to allow the death of day-old infant John Bollinger, born to “idiocy”. The document on the right is a movie poster advertising the film, while the document on the left is a news article about the case. The case garnered much public debate about doctors’ responsibility to save “defective” babies versus their responsibility to save society from the burden of them.</a:t>
            </a:r>
            <a:endParaRPr lang="en-US" altLang="en-US">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Image (left): </a:t>
            </a:r>
            <a:r>
              <a:rPr lang="en-US" altLang="en-US">
                <a:ea typeface="ＭＳ Ｐゴシック" panose="020B0600070205080204" pitchFamily="34" charset="-128"/>
              </a:rPr>
              <a:t>“Doctor to let defective baby expire”, The Chicago Daily Tribune, 1915. Thanks to Martin S. Pernick. This image is figure 2 in his book: ”The Black Stork: Eugenics and the Death of "Defective" Babies in American Medicine and Motion Pictures Since 1915” (</a:t>
            </a:r>
            <a:r>
              <a:rPr lang="en-US" altLang="en-US"/>
              <a:t>New York: Oxford University Press 1996)</a:t>
            </a:r>
            <a:r>
              <a:rPr lang="en-US" altLang="en-US">
                <a:ea typeface="ＭＳ Ｐゴシック" panose="020B0600070205080204" pitchFamily="34" charset="-128"/>
              </a:rPr>
              <a:t>. </a:t>
            </a:r>
            <a:endParaRPr lang="en-US" altLang="en-US" b="1"/>
          </a:p>
          <a:p>
            <a:endParaRPr lang="en-US" altLang="en-US" b="1"/>
          </a:p>
          <a:p>
            <a:r>
              <a:rPr lang="en-US" altLang="en-US" b="1">
                <a:ea typeface="ＭＳ Ｐゴシック" panose="020B0600070205080204" pitchFamily="34" charset="-128"/>
              </a:rPr>
              <a:t>Image (right): </a:t>
            </a:r>
            <a:r>
              <a:rPr lang="en-US" altLang="en-US">
                <a:ea typeface="ＭＳ Ｐゴシック" panose="020B0600070205080204" pitchFamily="34" charset="-128"/>
              </a:rPr>
              <a:t>“Advertisement for the Black Stork”, Exhibitors' Trade Review, March 19, 1917. Thanks to Martin S. Pernick. This image is figure 4 in his book: ”The Black Stork: Eugenics and the Death of "Defective" Babies in American Medicine and Motion Pictures Since 1915” (</a:t>
            </a:r>
            <a:r>
              <a:rPr lang="en-US" altLang="en-US"/>
              <a:t>New York: Oxford University Press 1996)</a:t>
            </a:r>
            <a:r>
              <a:rPr lang="en-US" altLang="en-US">
                <a:ea typeface="ＭＳ Ｐゴシック" panose="020B0600070205080204" pitchFamily="34" charset="-128"/>
              </a:rPr>
              <a:t>. </a:t>
            </a:r>
            <a:endParaRPr lang="en-US" altLang="en-US" b="1"/>
          </a:p>
          <a:p>
            <a:endParaRPr lang="en-US" altLang="en-US" b="1"/>
          </a:p>
          <a:p>
            <a:endParaRPr lang="en-US" altLang="en-US">
              <a:ea typeface="ＭＳ Ｐゴシック" panose="020B0600070205080204" pitchFamily="34" charset="-128"/>
            </a:endParaRPr>
          </a:p>
          <a:p>
            <a:endParaRPr lang="en-US" altLang="en-US"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09377AC-3392-6D4B-9EBA-5B4B71B94A3F}"/>
              </a:ext>
            </a:extLst>
          </p:cNvPr>
          <p:cNvSpPr>
            <a:spLocks noGrp="1" noRot="1" noChangeAspect="1" noChangeArrowheads="1" noTextEdit="1"/>
          </p:cNvSpPr>
          <p:nvPr>
            <p:ph type="sldImg"/>
          </p:nvPr>
        </p:nvSpPr>
        <p:spPr>
          <a:xfrm>
            <a:off x="381000" y="685800"/>
            <a:ext cx="6096000" cy="3429000"/>
          </a:xfrm>
        </p:spPr>
      </p:sp>
      <p:sp>
        <p:nvSpPr>
          <p:cNvPr id="48130" name="Notes Placeholder 2">
            <a:extLst>
              <a:ext uri="{FF2B5EF4-FFF2-40B4-BE49-F238E27FC236}">
                <a16:creationId xmlns:a16="http://schemas.microsoft.com/office/drawing/2014/main" id="{0B75F746-A67D-E849-B68E-83F6A39E8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“Eugenical News” was the main publication of the eugenics movement in the US from 1916 – 1953, published by the Eugenics Record Office (ERO) at Cold Spring Harbor Laboratory in Cold Spring Harbor, NY. The ERO was a center for genetics and human heredity research that strongly advocated forced sterilization. Its leaders were major advocates for eugenics in the US. This article promotes the so-called advances in sterilization enacted by the Nazi government in Germany in 1933 by passing the “Law for the Prevention of Genetically Diseased Offspring”. Many leading American eugenicists corresponded with and admired German eugenicists, praising their methods as a model for American eugenics.</a:t>
            </a:r>
            <a:endParaRPr lang="en-US" altLang="en-US">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Image: </a:t>
            </a:r>
            <a:r>
              <a:rPr lang="en-US" altLang="en-US">
                <a:ea typeface="ＭＳ Ｐゴシック" panose="020B0600070205080204" pitchFamily="34" charset="-128"/>
              </a:rPr>
              <a:t>"The German Racial Policy", by C.G. Campbell, Eugenical News (vol.21:2), 1936. Source: Cold Spring Harbor, ERO, Eugenical News, 21. Accessed via the Eugenics Image Archive, Dolan DNA Learning Center, Cold Spring Harbor Laboratory, ID# 1906, p. 1 (http://www.eugenicsarchive.org/eugenics/view_image.pl?id=1906, accessed March 2, 2020).</a:t>
            </a:r>
          </a:p>
          <a:p>
            <a:endParaRPr lang="en-US" altLang="en-US" b="1"/>
          </a:p>
          <a:p>
            <a:endParaRPr lang="en-US" altLang="en-US"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D7014A4-63B5-5F4F-9780-049291008878}"/>
              </a:ext>
            </a:extLst>
          </p:cNvPr>
          <p:cNvSpPr>
            <a:spLocks noGrp="1" noRot="1" noChangeAspect="1" noChangeArrowheads="1" noTextEdit="1"/>
          </p:cNvSpPr>
          <p:nvPr>
            <p:ph type="sldImg"/>
          </p:nvPr>
        </p:nvSpPr>
        <p:spPr>
          <a:xfrm>
            <a:off x="381000" y="685800"/>
            <a:ext cx="6096000" cy="3429000"/>
          </a:xfrm>
        </p:spPr>
      </p:sp>
      <p:sp>
        <p:nvSpPr>
          <p:cNvPr id="50178" name="Notes Placeholder 2">
            <a:extLst>
              <a:ext uri="{FF2B5EF4-FFF2-40B4-BE49-F238E27FC236}">
                <a16:creationId xmlns:a16="http://schemas.microsoft.com/office/drawing/2014/main" id="{8FDB3699-2825-B645-840A-A39871D177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Supporters of eugenics hold signs to demonstrate which groups and characteristics they believe should be prevented from reproducing.</a:t>
            </a:r>
            <a:endParaRPr lang="en-US" altLang="en-US">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Image: </a:t>
            </a:r>
            <a:r>
              <a:rPr lang="en-US" altLang="en-US">
                <a:ea typeface="ＭＳ Ｐゴシック" panose="020B0600070205080204" pitchFamily="34" charset="-128"/>
              </a:rPr>
              <a:t>“Eugenics Demonstration on Wall Street”, by Underwood &amp; Underwood, October 27, 1915. Source: Wisconsin Historical Society, Image ID 2003. </a:t>
            </a:r>
          </a:p>
          <a:p>
            <a:endParaRPr lang="en-US" altLang="en-US" b="1">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b="1"/>
          </a:p>
          <a:p>
            <a:endParaRPr lang="en-US" altLang="en-US"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E1165F38-9F5D-1848-9F28-CD260FF6635E}"/>
              </a:ext>
            </a:extLst>
          </p:cNvPr>
          <p:cNvSpPr>
            <a:spLocks noGrp="1" noRot="1" noChangeAspect="1" noChangeArrowheads="1" noTextEdit="1"/>
          </p:cNvSpPr>
          <p:nvPr>
            <p:ph type="sldImg"/>
          </p:nvPr>
        </p:nvSpPr>
        <p:spPr>
          <a:xfrm>
            <a:off x="381000" y="685800"/>
            <a:ext cx="6096000" cy="3429000"/>
          </a:xfrm>
        </p:spPr>
      </p:sp>
      <p:sp>
        <p:nvSpPr>
          <p:cNvPr id="52226" name="Notes Placeholder 2">
            <a:extLst>
              <a:ext uri="{FF2B5EF4-FFF2-40B4-BE49-F238E27FC236}">
                <a16:creationId xmlns:a16="http://schemas.microsoft.com/office/drawing/2014/main" id="{71DEC394-8192-504D-8AA6-3FF728F5E4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This poster, part of the series referenced in slide 5, uses the idea of prolific reproduction by people of “inferior stock” to create concern among the public that such “inferior” women must be sterilized before they can create a burden for society.</a:t>
            </a:r>
            <a:endParaRPr lang="en-US" altLang="en-US"/>
          </a:p>
          <a:p>
            <a:pPr eaLnBrk="1" hangingPunct="1"/>
            <a:endParaRPr lang="en-US" altLang="en-US" b="1"/>
          </a:p>
          <a:p>
            <a:pPr eaLnBrk="1" hangingPunct="1"/>
            <a:r>
              <a:rPr lang="en-US" altLang="en-US" b="1"/>
              <a:t>Image : </a:t>
            </a:r>
            <a:r>
              <a:rPr lang="en-US" altLang="en-US"/>
              <a:t>"The terrible legacy of a woman drunkard.”, </a:t>
            </a:r>
            <a:r>
              <a:rPr lang="en-US" altLang="en-US" i="1"/>
              <a:t>Volk und Rasse</a:t>
            </a:r>
            <a:r>
              <a:rPr lang="en-US" altLang="en-US"/>
              <a:t>, August 1936. Accessed via the Calvin College German Propaganda Archive (https://research.calvin.edu/german-propaganda-archive/volkundrasse1936-8.htm, accessed March 2, 2020).</a:t>
            </a:r>
            <a:endParaRPr lang="en-US" altLang="en-US" i="1"/>
          </a:p>
          <a:p>
            <a:pPr eaLnBrk="1" hangingPunct="1"/>
            <a:endParaRPr lang="en-US" altLang="en-US" i="1"/>
          </a:p>
          <a:p>
            <a:pPr eaLnBrk="1" hangingPunct="1"/>
            <a:endParaRPr lang="en-US" altLang="en-US"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D96A9D42-7C55-384C-B975-E9E51E3524AF}"/>
              </a:ext>
            </a:extLst>
          </p:cNvPr>
          <p:cNvSpPr>
            <a:spLocks noGrp="1" noRot="1" noChangeAspect="1" noChangeArrowheads="1" noTextEdit="1"/>
          </p:cNvSpPr>
          <p:nvPr>
            <p:ph type="sldImg"/>
          </p:nvPr>
        </p:nvSpPr>
        <p:spPr>
          <a:xfrm>
            <a:off x="381000" y="685800"/>
            <a:ext cx="6096000" cy="3429000"/>
          </a:xfrm>
        </p:spPr>
      </p:sp>
      <p:sp>
        <p:nvSpPr>
          <p:cNvPr id="54274" name="Notes Placeholder 2">
            <a:extLst>
              <a:ext uri="{FF2B5EF4-FFF2-40B4-BE49-F238E27FC236}">
                <a16:creationId xmlns:a16="http://schemas.microsoft.com/office/drawing/2014/main" id="{686BD610-2440-4242-AFA5-D8074A76DA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 key belief among eugenicists was that intelligence was correlated with race and ethnicity. During the early 20th century, intelligence and psychological tests became widespread, and are now recognized as having been culturally biased to favor people of northern European descent. The US Army conducted extensive intelligence testing to assign duties to recruits. The bar graph on the left shows the percentage of men, by ethnicity, who showed “superior or very superior” intelligence. </a:t>
            </a:r>
            <a:endParaRPr lang="en-US" altLang="en-US"/>
          </a:p>
          <a:p>
            <a:endParaRPr lang="en-US" altLang="en-US" b="1"/>
          </a:p>
          <a:p>
            <a:r>
              <a:rPr lang="en-US" altLang="en-US" b="1"/>
              <a:t>Image:</a:t>
            </a:r>
            <a:r>
              <a:rPr lang="en-US" altLang="en-US"/>
              <a:t> "Europe as an emigrant-exporting continent”, 1924. Source: The Harry H. Laughlin Papers, Truman State University, papers, C-2-6,6. Accessed via the Eugenics Image Archive, Dolan DNA Learning Center, Cold Spring Harbor Laboratory, ID# 1146, p. 7 (http://www.eugenicsarchive.org/eugenics/view_image.pl?id=1146, accessed March 2, 2020).</a:t>
            </a:r>
          </a:p>
          <a:p>
            <a:endParaRPr lang="en-US" altLang="en-US"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CABA35F-FDF8-0745-84EB-615E83E3803A}"/>
              </a:ext>
            </a:extLst>
          </p:cNvPr>
          <p:cNvSpPr>
            <a:spLocks noGrp="1" noRot="1" noChangeAspect="1" noChangeArrowheads="1" noTextEdit="1"/>
          </p:cNvSpPr>
          <p:nvPr>
            <p:ph type="sldImg"/>
          </p:nvPr>
        </p:nvSpPr>
        <p:spPr>
          <a:xfrm>
            <a:off x="381000" y="685800"/>
            <a:ext cx="6096000" cy="3429000"/>
          </a:xfrm>
        </p:spPr>
      </p:sp>
      <p:sp>
        <p:nvSpPr>
          <p:cNvPr id="56322" name="Notes Placeholder 2">
            <a:extLst>
              <a:ext uri="{FF2B5EF4-FFF2-40B4-BE49-F238E27FC236}">
                <a16:creationId xmlns:a16="http://schemas.microsoft.com/office/drawing/2014/main" id="{1564D26F-0435-B042-A196-143DAF8936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Eugenicists believed that poverty, called “pauperism” at the time, was caused by the inheritance of “bad genes”. Prior to the 20th century, poor people were typically cared for in their communities by relatives, churches and private charities. By the turn of the 20th century, government-supported welfare programs began to replace the local community support people had received. The idea that poor people and families were a burden to society became more widespread. This form for studying the inheritance of pauperism and criminality demonstrates the connection eugenicists believed existed, exploring type of pauperism, vices, crimes, status of children, etc. The idea was that not only were poverty and criminality linked, but they were also caused in part by “bad genetic stock”. </a:t>
            </a:r>
            <a:endParaRPr lang="en-US" altLang="en-US"/>
          </a:p>
          <a:p>
            <a:endParaRPr lang="en-US" altLang="en-US" b="1"/>
          </a:p>
          <a:p>
            <a:r>
              <a:rPr lang="en-US" altLang="en-US" b="1"/>
              <a:t>Image:</a:t>
            </a:r>
            <a:r>
              <a:rPr lang="en-US" altLang="en-US"/>
              <a:t> "Form for studying inheritance of pauperism and criminality”, circa 1911. Source: American Philosophical Society, ERO, MSC77,SerI,Box 44, A:35-7. Accessed via the Eugenics Image Archive, Dolan DNA Learning Center, Cold Spring Harbor Laboratory, ID# 100 (http://www.eugenicsarchive.org/eugenics/view_image.pl?id=100, accessed March 2, 2020).</a:t>
            </a:r>
          </a:p>
          <a:p>
            <a:endParaRPr lang="en-US" altLang="en-US"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2FA5A54C-1404-4A41-9CAF-52F74D76BE33}"/>
              </a:ext>
            </a:extLst>
          </p:cNvPr>
          <p:cNvSpPr>
            <a:spLocks noGrp="1" noRot="1" noChangeAspect="1" noChangeArrowheads="1" noTextEdit="1"/>
          </p:cNvSpPr>
          <p:nvPr>
            <p:ph type="sldImg"/>
          </p:nvPr>
        </p:nvSpPr>
        <p:spPr>
          <a:xfrm>
            <a:off x="381000" y="685800"/>
            <a:ext cx="6096000" cy="3429000"/>
          </a:xfrm>
        </p:spPr>
      </p:sp>
      <p:sp>
        <p:nvSpPr>
          <p:cNvPr id="58370" name="Notes Placeholder 2">
            <a:extLst>
              <a:ext uri="{FF2B5EF4-FFF2-40B4-BE49-F238E27FC236}">
                <a16:creationId xmlns:a16="http://schemas.microsoft.com/office/drawing/2014/main" id="{77FFB44E-4E2D-EB4E-87F7-DEC10DB490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Many states have created a patients’ bill of rights to ensure proper treatment to people receiving medical care. It may be a law or a set of guidelines. The goal of such bills is to allow people to be fully aware of the risks and benefits of treatment, and to provide their consent to any treatment. This stands in contrast to some medical care during the eugenics era, when patients were often not informed about a procedure they were receiving, or had received, or was performed without their approval and against their wishes. </a:t>
            </a:r>
            <a:endParaRPr lang="en-US" altLang="en-US"/>
          </a:p>
          <a:p>
            <a:endParaRPr lang="en-US" altLang="en-US" b="1"/>
          </a:p>
          <a:p>
            <a:r>
              <a:rPr lang="en-US" altLang="en-US" b="1"/>
              <a:t>Excerpt: </a:t>
            </a:r>
            <a:r>
              <a:rPr lang="en-US" altLang="en-US"/>
              <a:t>“New York State Hospital Patients’ Bill of Rights”, New York State Department of Health. Publication Number 1500, version 2/2019. (https://www.health.ny.gov/publications/1500/, accessed March 2, 2020).</a:t>
            </a:r>
          </a:p>
          <a:p>
            <a:endParaRPr lang="en-US" altLang="en-US"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E73165F-EF2D-5E42-A625-45078AF469A3}"/>
              </a:ext>
            </a:extLst>
          </p:cNvPr>
          <p:cNvSpPr>
            <a:spLocks noGrp="1" noRot="1" noChangeAspect="1" noChangeArrowheads="1" noTextEdit="1"/>
          </p:cNvSpPr>
          <p:nvPr>
            <p:ph type="sldImg"/>
          </p:nvPr>
        </p:nvSpPr>
        <p:spPr>
          <a:xfrm>
            <a:off x="381000" y="685800"/>
            <a:ext cx="6096000" cy="3429000"/>
          </a:xfrm>
        </p:spPr>
      </p:sp>
      <p:sp>
        <p:nvSpPr>
          <p:cNvPr id="60418" name="Notes Placeholder 2">
            <a:extLst>
              <a:ext uri="{FF2B5EF4-FFF2-40B4-BE49-F238E27FC236}">
                <a16:creationId xmlns:a16="http://schemas.microsoft.com/office/drawing/2014/main" id="{EEA8E232-AB09-564E-BA3A-510C3571B8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557151B-147A-3746-A514-911228330DF8}"/>
              </a:ext>
            </a:extLst>
          </p:cNvPr>
          <p:cNvSpPr>
            <a:spLocks noGrp="1" noRot="1" noChangeAspect="1" noChangeArrowheads="1" noTextEdit="1"/>
          </p:cNvSpPr>
          <p:nvPr>
            <p:ph type="sldImg"/>
          </p:nvPr>
        </p:nvSpPr>
        <p:spPr>
          <a:xfrm>
            <a:off x="381000" y="685800"/>
            <a:ext cx="6096000" cy="3429000"/>
          </a:xfrm>
        </p:spPr>
      </p:sp>
      <p:sp>
        <p:nvSpPr>
          <p:cNvPr id="62466" name="Notes Placeholder 2">
            <a:extLst>
              <a:ext uri="{FF2B5EF4-FFF2-40B4-BE49-F238E27FC236}">
                <a16:creationId xmlns:a16="http://schemas.microsoft.com/office/drawing/2014/main" id="{1CCE52A2-A460-A84D-A4FD-9E8E92F9C4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6836CDD7-2B9D-A144-8114-A40F683C0085}"/>
              </a:ext>
            </a:extLst>
          </p:cNvPr>
          <p:cNvSpPr>
            <a:spLocks noGrp="1" noRot="1" noChangeAspect="1" noChangeArrowheads="1" noTextEdit="1"/>
          </p:cNvSpPr>
          <p:nvPr>
            <p:ph type="sldImg"/>
          </p:nvPr>
        </p:nvSpPr>
        <p:spPr>
          <a:xfrm>
            <a:off x="381000" y="685800"/>
            <a:ext cx="6096000" cy="3429000"/>
          </a:xfrm>
        </p:spPr>
      </p:sp>
      <p:sp>
        <p:nvSpPr>
          <p:cNvPr id="29698" name="Notes Placeholder 2">
            <a:extLst>
              <a:ext uri="{FF2B5EF4-FFF2-40B4-BE49-F238E27FC236}">
                <a16:creationId xmlns:a16="http://schemas.microsoft.com/office/drawing/2014/main" id="{CF11CD6F-9BA7-5642-8720-DD70AB7135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display is from a Midwestern state fair in the Unites States in the 1920s. Large posters and displays about genetics became common at state fairs during this time, where there was often information about genetics related to animal breeding. The display highlights the idea that people with genetic disorders, or with perceived genetic “weaknesses”, were a burden to society. It also promoted the idea that there were people born of “inferior” or “superior” stock. Part of the goal was to promote parents of “good stock” to have large families.</a:t>
            </a:r>
            <a:r>
              <a:rPr lang="en-GB" altLang="en-US"/>
              <a:t> </a:t>
            </a:r>
            <a:endParaRPr lang="en-US" altLang="en-US" b="1"/>
          </a:p>
          <a:p>
            <a:endParaRPr lang="en-US" altLang="en-US" b="1"/>
          </a:p>
          <a:p>
            <a:r>
              <a:rPr lang="en-US" altLang="en-US" b="1"/>
              <a:t>Image:</a:t>
            </a:r>
            <a:r>
              <a:rPr lang="en-US" altLang="en-US"/>
              <a:t> "Flashing light exhibit at Fitter Families Contests”, 1926. Source: American Philosophical Society, AES, Am3,575.06,44. Accessed via the Eugenics Image Archive, Dolan DNA Learning Center, Cold Spring Harbor Laboratory, ID# 5 (http://www.eugenicsarchive.org/eugenics/view_image.pl?id=5, accessed March 2, 2020).</a:t>
            </a:r>
          </a:p>
          <a:p>
            <a:endParaRPr lang="en-US" altLang="en-US"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66019DF-56C7-794E-BF1D-8E021E1CD491}"/>
              </a:ext>
            </a:extLst>
          </p:cNvPr>
          <p:cNvSpPr>
            <a:spLocks noGrp="1" noRot="1" noChangeAspect="1" noChangeArrowheads="1" noTextEdit="1"/>
          </p:cNvSpPr>
          <p:nvPr>
            <p:ph type="sldImg"/>
          </p:nvPr>
        </p:nvSpPr>
        <p:spPr>
          <a:xfrm>
            <a:off x="381000" y="685800"/>
            <a:ext cx="6096000" cy="3429000"/>
          </a:xfrm>
        </p:spPr>
      </p:sp>
      <p:sp>
        <p:nvSpPr>
          <p:cNvPr id="31746" name="Notes Placeholder 2">
            <a:extLst>
              <a:ext uri="{FF2B5EF4-FFF2-40B4-BE49-F238E27FC236}">
                <a16:creationId xmlns:a16="http://schemas.microsoft.com/office/drawing/2014/main" id="{FA570AA3-CBFF-0549-A050-4F97CE834F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The image on the left, from a state fair, is of a “Better Baby Contest”. The contests began as a way to promote health in children and to educate parents about taking care of babies and young children. As the events evolved, children were judged on various categories related to mental and physical development. Criteria could range from height to behavior to stubbiness of fingers. The image on the right is of a prize metal awarded in such a contest. You can learn more here.</a:t>
            </a:r>
            <a:endParaRPr lang="en-US" altLang="en-US"/>
          </a:p>
          <a:p>
            <a:pPr eaLnBrk="1" hangingPunct="1"/>
            <a:endParaRPr lang="en-US" altLang="en-US" b="1"/>
          </a:p>
          <a:p>
            <a:pPr eaLnBrk="1" hangingPunct="1"/>
            <a:r>
              <a:rPr lang="en-US" altLang="en-US" b="1"/>
              <a:t>Image (left): </a:t>
            </a:r>
            <a:r>
              <a:rPr lang="en-US" altLang="en-US"/>
              <a:t>Photo by Emanuel Wolfe (1858-1933). Source: Nebraska State Historical Society, NSHS RG2836.PH0-532. </a:t>
            </a:r>
          </a:p>
          <a:p>
            <a:pPr eaLnBrk="1" hangingPunct="1"/>
            <a:endParaRPr lang="en-US" altLang="en-US" b="1"/>
          </a:p>
          <a:p>
            <a:pPr eaLnBrk="1" hangingPunct="1"/>
            <a:r>
              <a:rPr lang="en-US" altLang="en-US" b="1"/>
              <a:t>Image (right):</a:t>
            </a:r>
            <a:r>
              <a:rPr lang="en-US" altLang="en-US"/>
              <a:t> "Yea I Have a Goodly Heritage”, circa 1925. Source: American Philosophical Society, Fitter Families Collection, 2000.1301. Accessed via the Eugenics Image Archive, Dolan DNA Learning Center, Cold Spring Harbor Laboratory, ID# 1564 (http://www.eugenicsarchive.org/eugenics/view_image.pl?id=1564, accessed March 2, 2020).</a:t>
            </a:r>
          </a:p>
          <a:p>
            <a:pPr eaLnBrk="1" hangingPunct="1"/>
            <a:endParaRPr lang="en-US" altLang="en-US"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ED85F9FB-8248-B84C-9004-A3512027E7E1}"/>
              </a:ext>
            </a:extLst>
          </p:cNvPr>
          <p:cNvSpPr>
            <a:spLocks noGrp="1" noRot="1" noChangeAspect="1" noChangeArrowheads="1" noTextEdit="1"/>
          </p:cNvSpPr>
          <p:nvPr>
            <p:ph type="sldImg"/>
          </p:nvPr>
        </p:nvSpPr>
        <p:spPr>
          <a:xfrm>
            <a:off x="381000" y="685800"/>
            <a:ext cx="6096000" cy="3429000"/>
          </a:xfrm>
        </p:spPr>
      </p:sp>
      <p:sp>
        <p:nvSpPr>
          <p:cNvPr id="33794" name="Notes Placeholder 2">
            <a:extLst>
              <a:ext uri="{FF2B5EF4-FFF2-40B4-BE49-F238E27FC236}">
                <a16:creationId xmlns:a16="http://schemas.microsoft.com/office/drawing/2014/main" id="{614E8C23-E129-7A44-8C60-EF4FA78288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pamphlet for the Kansas Free Fair was produced in 1929 by the American Eugenics Society, which promoted “racial betterment” and eugenic health. The goal of such a pamphlet was to encourage eugenic marriage and mate selection. It also provides insight into some of the misconceptions of eugenicists, including the belief that traits such as feeblemindedness, criminality, and pauperism were inherited traits. </a:t>
            </a:r>
            <a:endParaRPr lang="en-US" altLang="en-US" b="1"/>
          </a:p>
          <a:p>
            <a:pPr eaLnBrk="1" hangingPunct="1"/>
            <a:endParaRPr lang="en-US" altLang="en-US" b="1"/>
          </a:p>
          <a:p>
            <a:pPr eaLnBrk="1" hangingPunct="1"/>
            <a:r>
              <a:rPr lang="en-US" altLang="en-US" b="1"/>
              <a:t>Image (left): </a:t>
            </a:r>
            <a:r>
              <a:rPr lang="en-US" altLang="en-US"/>
              <a:t>"Unfit Human Traits" and "Triangle of Life.”, circa 1929. Source: American Philosophical Society, Fitter Families Collection, 2000.1285. Accessed via the Eugenics Image Archive, Dolan DNA Learning Center, Cold Spring Harbor Laboratory, ID# 1568 (http://www.eugenicsarchive.org/eugenics/view_image.pl?id=1568, accessed March 2, 2020).</a:t>
            </a:r>
          </a:p>
          <a:p>
            <a:pPr eaLnBrk="1" hangingPunct="1"/>
            <a:endParaRPr lang="en-US" altLang="en-US"/>
          </a:p>
          <a:p>
            <a:pPr eaLnBrk="1" hangingPunct="1"/>
            <a:r>
              <a:rPr lang="en-US" altLang="en-US" b="1"/>
              <a:t>Image (right):</a:t>
            </a:r>
            <a:r>
              <a:rPr lang="en-US" altLang="en-US"/>
              <a:t> "Marriages - Fit and Unfit”, circa 1929. Source: American Philosophical Society, Fitter Families Collection, 2000.1284. Accessed via the Eugenics Image Archive, Dolan DNA Learning Center, Cold Spring Harbor Laboratory, ID# 1567 (http://www.eugenicsarchive.org/eugenics/view_image.pl?id=1567, accessed March 2, 2020).</a:t>
            </a:r>
          </a:p>
          <a:p>
            <a:pPr eaLnBrk="1" hangingPunct="1"/>
            <a:endParaRPr lang="en-US" alt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77381DB8-DA1E-C44C-A385-514ECF63B4F0}"/>
              </a:ext>
            </a:extLst>
          </p:cNvPr>
          <p:cNvSpPr>
            <a:spLocks noGrp="1" noRot="1" noChangeAspect="1" noChangeArrowheads="1" noTextEdit="1"/>
          </p:cNvSpPr>
          <p:nvPr>
            <p:ph type="sldImg"/>
          </p:nvPr>
        </p:nvSpPr>
        <p:spPr>
          <a:xfrm>
            <a:off x="381000" y="685800"/>
            <a:ext cx="6096000" cy="3429000"/>
          </a:xfrm>
        </p:spPr>
      </p:sp>
      <p:sp>
        <p:nvSpPr>
          <p:cNvPr id="35842" name="Notes Placeholder 2">
            <a:extLst>
              <a:ext uri="{FF2B5EF4-FFF2-40B4-BE49-F238E27FC236}">
                <a16:creationId xmlns:a16="http://schemas.microsoft.com/office/drawing/2014/main" id="{BDC60124-A46C-8947-929D-29F46F9C08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Published in Germany in 1936, this poster is part of a larger exhibition on race. The goal was to promote “positive” eugenics, encouraging healthy people to reproduce and have large families, under the mistaken assumption that healthy people did not have children with genetic disorders or heritable diseases. This particular poster promotes sterilization in order to prevent the birth of disabled children.</a:t>
            </a:r>
            <a:endParaRPr lang="en-US" altLang="en-US"/>
          </a:p>
          <a:p>
            <a:pPr eaLnBrk="1" hangingPunct="1"/>
            <a:endParaRPr lang="en-US" altLang="en-US" b="1"/>
          </a:p>
          <a:p>
            <a:pPr eaLnBrk="1" hangingPunct="1"/>
            <a:r>
              <a:rPr lang="en-US" altLang="en-US" b="1"/>
              <a:t>Image : </a:t>
            </a:r>
            <a:r>
              <a:rPr lang="en-US" altLang="en-US"/>
              <a:t>"Sterilization is liberation, not a punishment.”, </a:t>
            </a:r>
            <a:r>
              <a:rPr lang="en-US" altLang="en-US" i="1"/>
              <a:t>Volk und Rasse</a:t>
            </a:r>
            <a:r>
              <a:rPr lang="en-US" altLang="en-US"/>
              <a:t>, August 1936. Accessed via the Calvin College German Propaganda Archive (https://research.calvin.edu/german-propaganda-archive/volkundrasse1936-8.htm, accessed March 2, 2020).</a:t>
            </a:r>
            <a:endParaRPr lang="en-US" altLang="en-US" i="1"/>
          </a:p>
          <a:p>
            <a:pPr eaLnBrk="1" hangingPunct="1"/>
            <a:endParaRPr lang="en-US" altLang="en-US" i="1"/>
          </a:p>
          <a:p>
            <a:pPr eaLnBrk="1" hangingPunct="1"/>
            <a:endParaRPr lang="en-US" altLang="en-US"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BA62F62-A7E7-924F-ABE2-B870E097F223}"/>
              </a:ext>
            </a:extLst>
          </p:cNvPr>
          <p:cNvSpPr>
            <a:spLocks noGrp="1" noRot="1" noChangeAspect="1" noChangeArrowheads="1" noTextEdit="1"/>
          </p:cNvSpPr>
          <p:nvPr>
            <p:ph type="sldImg"/>
          </p:nvPr>
        </p:nvSpPr>
        <p:spPr>
          <a:xfrm>
            <a:off x="381000" y="685800"/>
            <a:ext cx="6096000" cy="3429000"/>
          </a:xfrm>
        </p:spPr>
      </p:sp>
      <p:sp>
        <p:nvSpPr>
          <p:cNvPr id="37890" name="Notes Placeholder 2">
            <a:extLst>
              <a:ext uri="{FF2B5EF4-FFF2-40B4-BE49-F238E27FC236}">
                <a16:creationId xmlns:a16="http://schemas.microsoft.com/office/drawing/2014/main" id="{92533036-7248-6442-A2C1-C62D29C8EF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Women were deemed “feeble-minded” and “promiscuous” for a variety of reasons. “Feeblemindedness” was a vague and wide-ranging designation of people being committed to mental institutions. It included women who gave birth out of wedlock, even if they were victims of rape, and women and girls who were deemed promiscuous and dangerous to the general population. This document showcases the ways in which gender and women’s lack of social and political power at the time were used to designate particular people for sterilization.</a:t>
            </a:r>
            <a:endParaRPr lang="en-US" altLang="en-US">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Quote (left): </a:t>
            </a:r>
            <a:r>
              <a:rPr lang="en-US" altLang="en-US">
                <a:ea typeface="ＭＳ Ｐゴシック" panose="020B0600070205080204" pitchFamily="34" charset="-128"/>
              </a:rPr>
              <a:t>“Massachusetts Medical Society Annual Discourse: The Burden of Feeble-Mindedness” by Walter E. Fernald, M.D. (1912). Boston Medical &amp; Surgical Journal 166(25):911-915. DOI: 10.1056/NEJM191206201662501. (http://www.nejm.org/doi/full/10.1056/NEJM191206201662501, accessed March 2, 2020).</a:t>
            </a:r>
          </a:p>
          <a:p>
            <a:endParaRPr lang="en-US" altLang="en-US">
              <a:ea typeface="ＭＳ Ｐゴシック" panose="020B0600070205080204" pitchFamily="34" charset="-128"/>
            </a:endParaRPr>
          </a:p>
          <a:p>
            <a:r>
              <a:rPr lang="en-US" altLang="en-US" b="1">
                <a:ea typeface="ＭＳ Ｐゴシック" panose="020B0600070205080204" pitchFamily="34" charset="-128"/>
              </a:rPr>
              <a:t>Quote (right): </a:t>
            </a:r>
            <a:r>
              <a:rPr lang="en-US" altLang="en-US">
                <a:ea typeface="ＭＳ Ｐゴシック" panose="020B0600070205080204" pitchFamily="34" charset="-128"/>
              </a:rPr>
              <a:t>“The high grade mental defectives,” by Bullard, W. N. (1908). Boston Medical &amp; Surgical Journal 159:240-242. DOI: 10.1056/NEJM190808201590804 (http://www.nejm.org/doi/full/10.1056/NEJM190808201590804, accessed March 2, 2020).</a:t>
            </a:r>
          </a:p>
          <a:p>
            <a:endParaRPr lang="pl-PL" altLang="en-US">
              <a:ea typeface="ＭＳ Ｐゴシック" panose="020B0600070205080204" pitchFamily="34" charset="-128"/>
            </a:endParaRPr>
          </a:p>
          <a:p>
            <a:endParaRPr lang="pl-PL" altLang="en-US">
              <a:ea typeface="ＭＳ Ｐゴシック" panose="020B0600070205080204" pitchFamily="34" charset="-128"/>
            </a:endParaRP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85729BD6-1BCF-0643-B8EE-89D2179D3B3B}"/>
              </a:ext>
            </a:extLst>
          </p:cNvPr>
          <p:cNvSpPr>
            <a:spLocks noGrp="1" noRot="1" noChangeAspect="1" noChangeArrowheads="1" noTextEdit="1"/>
          </p:cNvSpPr>
          <p:nvPr>
            <p:ph type="sldImg"/>
          </p:nvPr>
        </p:nvSpPr>
        <p:spPr>
          <a:xfrm>
            <a:off x="381000" y="685800"/>
            <a:ext cx="6096000" cy="3429000"/>
          </a:xfrm>
        </p:spPr>
      </p:sp>
      <p:sp>
        <p:nvSpPr>
          <p:cNvPr id="39938" name="Notes Placeholder 2">
            <a:extLst>
              <a:ext uri="{FF2B5EF4-FFF2-40B4-BE49-F238E27FC236}">
                <a16:creationId xmlns:a16="http://schemas.microsoft.com/office/drawing/2014/main" id="{AF49B113-9A71-2840-81FD-0D3E022941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Written by Justice Oliver Wendell Holmes, Jr., the 1927 Supreme Court Ruling Buck v. Bell, allowed forced sterilization by government agencies such as public health departments. Carrie Buck was the plaintiff in the case. This case established that the state has the right to force a person to be sterilized without his or her consent. While many cases have criticized this ruling, technically, the decision has never been overturned. Carrie Buck was born to a poor mother who was eventually committed to the Virginia State Colony for Epileptics and the Feebleminded, at which time Carrie was placed in foster care. At the age of 17, Carrie became pregnant as the result of a rape, most likely by the nephew of her foster parents. Her foster parents then committed her to the Virginia State Colony on the grounds of feeblemindedness, promiscuity and incorrigible behavior. </a:t>
            </a:r>
          </a:p>
          <a:p>
            <a:endParaRPr lang="en-GB" altLang="en-US"/>
          </a:p>
          <a:p>
            <a:r>
              <a:rPr lang="en-GB" altLang="en-US"/>
              <a:t>While at the Colony, Carrie was sterilized to prevent passing along “feeblemindedness”, which she, her mother and her daughter were all declared to exhibit. Reporters and researchers who later interviewed Carrie described her to be of average intelligence. This excerpt illustrates the idea that people deemed “feebleminded” were a burden to the state and society, and that is was better to prevent their reproducing than to pay for the problems their theoretical offspring will cause later in life. </a:t>
            </a:r>
          </a:p>
          <a:p>
            <a:endParaRPr lang="en-GB" altLang="en-US"/>
          </a:p>
          <a:p>
            <a:r>
              <a:rPr lang="en-GB" altLang="en-US"/>
              <a:t>The book “Imbeciles: The Supreme Court, American Eugenics, and the Sterilization of Carrie Buck” by Adam Cohen, 2016, explores this case and the larger movement in detail.</a:t>
            </a:r>
          </a:p>
          <a:p>
            <a:endParaRPr lang="en-US" altLang="en-US" b="1"/>
          </a:p>
          <a:p>
            <a:r>
              <a:rPr lang="en-US" altLang="en-US" b="1"/>
              <a:t>Quote: </a:t>
            </a:r>
            <a:r>
              <a:rPr lang="en-US" altLang="en-US"/>
              <a:t>Buck v. Bell. 274 U.S. 200, 1927 (https://supreme.justia.com/cases/federal/us/274/200/case.html, accessed March 2, 2020).</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4B8AB45-86FE-AB4A-B49C-D48882431C09}"/>
              </a:ext>
            </a:extLst>
          </p:cNvPr>
          <p:cNvSpPr>
            <a:spLocks noGrp="1" noRot="1" noChangeAspect="1" noChangeArrowheads="1" noTextEdit="1"/>
          </p:cNvSpPr>
          <p:nvPr>
            <p:ph type="sldImg"/>
          </p:nvPr>
        </p:nvSpPr>
        <p:spPr>
          <a:xfrm>
            <a:off x="381000" y="685800"/>
            <a:ext cx="6096000" cy="3429000"/>
          </a:xfrm>
        </p:spPr>
      </p:sp>
      <p:sp>
        <p:nvSpPr>
          <p:cNvPr id="41986" name="Notes Placeholder 2">
            <a:extLst>
              <a:ext uri="{FF2B5EF4-FFF2-40B4-BE49-F238E27FC236}">
                <a16:creationId xmlns:a16="http://schemas.microsoft.com/office/drawing/2014/main" id="{DCCE3F0A-3921-434A-BB8B-4BF3DA485E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Verdana" panose="020B0604030504040204" pitchFamily="34" charset="0"/>
                <a:ea typeface="ＭＳ Ｐゴシック" panose="020B0600070205080204" pitchFamily="34" charset="-128"/>
              </a:rPr>
              <a:t>This document illustrates the reasons for which people could be sterilized by government agencies in different states. The criteria were unscientific (“moral degenerates”, “idiocy”) and often based on misunderstanding of disease – for example, eugenicists particularly targeted epileptics, as </a:t>
            </a:r>
            <a:r>
              <a:rPr lang="en-GB" altLang="en-US"/>
              <a:t>epilepsy</a:t>
            </a:r>
            <a:r>
              <a:rPr lang="en-GB" altLang="en-US">
                <a:latin typeface="Verdana" panose="020B0604030504040204" pitchFamily="34" charset="0"/>
                <a:ea typeface="ＭＳ Ｐゴシック" panose="020B0600070205080204" pitchFamily="34" charset="-128"/>
              </a:rPr>
              <a:t>, a neurological disorder characterized by unexpected seizures, was poorly understood and feared.</a:t>
            </a:r>
            <a:endParaRPr lang="en-US" altLang="en-US">
              <a:latin typeface="Verdana" panose="020B0604030504040204" pitchFamily="34" charset="0"/>
              <a:ea typeface="ＭＳ Ｐゴシック" panose="020B0600070205080204" pitchFamily="34" charset="-128"/>
            </a:endParaRPr>
          </a:p>
          <a:p>
            <a:endParaRPr lang="en-US" altLang="en-US" b="1">
              <a:latin typeface="Verdana" panose="020B0604030504040204" pitchFamily="34" charset="0"/>
              <a:ea typeface="ＭＳ Ｐゴシック" panose="020B0600070205080204" pitchFamily="34" charset="-128"/>
            </a:endParaRPr>
          </a:p>
          <a:p>
            <a:r>
              <a:rPr lang="en-US" altLang="en-US" b="1">
                <a:latin typeface="Verdana" panose="020B0604030504040204" pitchFamily="34" charset="0"/>
                <a:ea typeface="ＭＳ Ｐゴシック" panose="020B0600070205080204" pitchFamily="34" charset="-128"/>
              </a:rPr>
              <a:t>Image:</a:t>
            </a:r>
            <a:r>
              <a:rPr lang="en-US" altLang="en-US">
                <a:latin typeface="Verdana" panose="020B0604030504040204" pitchFamily="34" charset="0"/>
                <a:ea typeface="ＭＳ Ｐゴシック" panose="020B0600070205080204" pitchFamily="34" charset="-128"/>
              </a:rPr>
              <a:t> </a:t>
            </a:r>
            <a:r>
              <a:rPr lang="en-US" altLang="en-US">
                <a:ea typeface="ＭＳ Ｐゴシック" panose="020B0600070205080204" pitchFamily="34" charset="-128"/>
              </a:rPr>
              <a:t>"State criteria for legal eugenical sterilization”, circa 1935. Source: The Harry H. Laughlin Papers, Truman State University, Lantern Slides, Black Case, Section 12. Accessed via the Eugenics Image Archive, Dolan DNA Learning Center, Cold Spring Harbor Laboratory, ID# 948 (http://www.eugenicsarchive.org/eugenics/view_image.pl?id=948, accessed March 2, 2020).</a:t>
            </a:r>
          </a:p>
          <a:p>
            <a:endParaRPr lang="en-US" altLang="en-US"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BB4E29D-8E8C-D149-B880-F9B6A739BAF1}"/>
              </a:ext>
            </a:extLst>
          </p:cNvPr>
          <p:cNvSpPr>
            <a:spLocks noGrp="1" noRot="1" noChangeAspect="1" noChangeArrowheads="1" noTextEdit="1"/>
          </p:cNvSpPr>
          <p:nvPr>
            <p:ph type="sldImg"/>
          </p:nvPr>
        </p:nvSpPr>
        <p:spPr>
          <a:xfrm>
            <a:off x="381000" y="685800"/>
            <a:ext cx="6096000" cy="3429000"/>
          </a:xfrm>
        </p:spPr>
      </p:sp>
      <p:sp>
        <p:nvSpPr>
          <p:cNvPr id="44034" name="Notes Placeholder 2">
            <a:extLst>
              <a:ext uri="{FF2B5EF4-FFF2-40B4-BE49-F238E27FC236}">
                <a16:creationId xmlns:a16="http://schemas.microsoft.com/office/drawing/2014/main" id="{F0A3537A-6899-5D4F-83D9-F59B08EBEA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Many leaders of the eugenics movement, including Francis Galton (a scientist and psychologist who coined the term “eugenics” and the phrase “nature vs. nurture”) advocated issuing “eugenic certificates” to people seeking to marry. To obtain a certificate, individuals would need to be examined by a doctor and declared eugenically fit to marry. Although these did not become widespread, some were issued by the government.</a:t>
            </a:r>
            <a:endParaRPr lang="en-US" altLang="en-US">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Image (top): </a:t>
            </a:r>
            <a:r>
              <a:rPr lang="en-US" altLang="en-US">
                <a:ea typeface="ＭＳ Ｐゴシック" panose="020B0600070205080204" pitchFamily="34" charset="-128"/>
              </a:rPr>
              <a:t>”You must have a Eugenic Certificate”.</a:t>
            </a:r>
            <a:r>
              <a:rPr lang="en-US" altLang="en-US" b="1">
                <a:ea typeface="ＭＳ Ｐゴシック" panose="020B0600070205080204" pitchFamily="34" charset="-128"/>
              </a:rPr>
              <a:t> </a:t>
            </a:r>
            <a:r>
              <a:rPr lang="en-GB" altLang="en-US">
                <a:ea typeface="ＭＳ Ｐゴシック" panose="020B0600070205080204" pitchFamily="34" charset="-128"/>
              </a:rPr>
              <a:t>Courtesy of The Museum of disABILITY History, Buffalo, NY</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b="1">
                <a:ea typeface="ＭＳ Ｐゴシック" panose="020B0600070205080204" pitchFamily="34" charset="-128"/>
              </a:rPr>
              <a:t>Image (bottom): </a:t>
            </a:r>
            <a:r>
              <a:rPr lang="en-US" altLang="en-US">
                <a:ea typeface="ＭＳ Ｐゴシック" panose="020B0600070205080204" pitchFamily="34" charset="-128"/>
              </a:rPr>
              <a:t>“Eugenic Certificate”, circa 1924, Source: Robert Bogdan Collection.</a:t>
            </a:r>
          </a:p>
          <a:p>
            <a:endParaRPr lang="en-US" altLang="en-US">
              <a:ea typeface="ＭＳ Ｐゴシック" panose="020B0600070205080204" pitchFamily="34" charset="-128"/>
            </a:endParaRPr>
          </a:p>
          <a:p>
            <a:r>
              <a:rPr lang="en-US" altLang="en-US" b="1">
                <a:ea typeface="ＭＳ Ｐゴシック" panose="020B0600070205080204" pitchFamily="34" charset="-128"/>
              </a:rPr>
              <a:t>Image (right): </a:t>
            </a:r>
            <a:r>
              <a:rPr lang="en-US" altLang="en-US">
                <a:ea typeface="ＭＳ Ｐゴシック" panose="020B0600070205080204" pitchFamily="34" charset="-128"/>
              </a:rPr>
              <a:t>"The science of eugenics and sex-life, love, marriage, maternity: the regeneration of the human race", by W.J. Hadden, C.H. Robinson, and M.R. Melendy, 1930. Source: Cold Spring Harbor, Micklos, The Science of Eugenics, title pg. Accessed via the Eugenics Image Archive, Dolan DNA Learning Center, Cold Spring Harbor Laboratory, ID# 608, p. 2 (http://www.eugenicsarchive.org/eugenics/view_image.pl?id=608, accessed March 2, 2020).</a:t>
            </a:r>
          </a:p>
          <a:p>
            <a:endParaRPr lang="en-US" altLang="en-US" b="1"/>
          </a:p>
          <a:p>
            <a:endParaRPr lang="en-US" altLang="en-US"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BBD243C0-7BA2-2041-8C5E-4F70A9586135}"/>
              </a:ext>
            </a:extLst>
          </p:cNvPr>
          <p:cNvSpPr>
            <a:spLocks noGrp="1"/>
          </p:cNvSpPr>
          <p:nvPr>
            <p:ph type="sldNum" sz="quarter" idx="10"/>
          </p:nvPr>
        </p:nvSpPr>
        <p:spPr>
          <a:ln/>
        </p:spPr>
        <p:txBody>
          <a:bodyPr/>
          <a:lstStyle>
            <a:lvl1pPr>
              <a:defRPr/>
            </a:lvl1pPr>
          </a:lstStyle>
          <a:p>
            <a:pPr>
              <a:defRPr/>
            </a:pPr>
            <a:fld id="{994DFF90-6B1F-E644-9E57-8E79F4BF4B3E}" type="slidenum">
              <a:rPr lang="en-US" altLang="en-US"/>
              <a:pPr>
                <a:defRPr/>
              </a:pPr>
              <a:t>‹#›</a:t>
            </a:fld>
            <a:endParaRPr lang="en-US" altLang="en-US"/>
          </a:p>
        </p:txBody>
      </p:sp>
    </p:spTree>
    <p:extLst>
      <p:ext uri="{BB962C8B-B14F-4D97-AF65-F5344CB8AC3E}">
        <p14:creationId xmlns:p14="http://schemas.microsoft.com/office/powerpoint/2010/main" val="366958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51DA9F34-00B0-F049-8E17-1C8F03637E68}"/>
              </a:ext>
            </a:extLst>
          </p:cNvPr>
          <p:cNvSpPr>
            <a:spLocks noGrp="1"/>
          </p:cNvSpPr>
          <p:nvPr>
            <p:ph type="sldNum" sz="quarter" idx="10"/>
          </p:nvPr>
        </p:nvSpPr>
        <p:spPr>
          <a:ln/>
        </p:spPr>
        <p:txBody>
          <a:bodyPr/>
          <a:lstStyle>
            <a:lvl1pPr>
              <a:defRPr/>
            </a:lvl1pPr>
          </a:lstStyle>
          <a:p>
            <a:pPr>
              <a:defRPr/>
            </a:pPr>
            <a:fld id="{0CBF05E3-1CBF-B942-8C03-6FCE04BA1E5E}" type="slidenum">
              <a:rPr lang="en-US" altLang="en-US"/>
              <a:pPr>
                <a:defRPr/>
              </a:pPr>
              <a:t>‹#›</a:t>
            </a:fld>
            <a:endParaRPr lang="en-US" altLang="en-US"/>
          </a:p>
        </p:txBody>
      </p:sp>
    </p:spTree>
    <p:extLst>
      <p:ext uri="{BB962C8B-B14F-4D97-AF65-F5344CB8AC3E}">
        <p14:creationId xmlns:p14="http://schemas.microsoft.com/office/powerpoint/2010/main" val="266055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38AD47AA-47AF-C341-A9DA-D487229F38A3}"/>
              </a:ext>
            </a:extLst>
          </p:cNvPr>
          <p:cNvSpPr>
            <a:spLocks noGrp="1"/>
          </p:cNvSpPr>
          <p:nvPr>
            <p:ph type="sldNum" sz="quarter" idx="10"/>
          </p:nvPr>
        </p:nvSpPr>
        <p:spPr>
          <a:ln/>
        </p:spPr>
        <p:txBody>
          <a:bodyPr/>
          <a:lstStyle>
            <a:lvl1pPr>
              <a:defRPr/>
            </a:lvl1pPr>
          </a:lstStyle>
          <a:p>
            <a:pPr>
              <a:defRPr/>
            </a:pPr>
            <a:fld id="{011E09F6-E7F3-064A-A55D-322F00C70DE0}" type="slidenum">
              <a:rPr lang="en-US" altLang="en-US"/>
              <a:pPr>
                <a:defRPr/>
              </a:pPr>
              <a:t>‹#›</a:t>
            </a:fld>
            <a:endParaRPr lang="en-US" altLang="en-US"/>
          </a:p>
        </p:txBody>
      </p:sp>
    </p:spTree>
    <p:extLst>
      <p:ext uri="{BB962C8B-B14F-4D97-AF65-F5344CB8AC3E}">
        <p14:creationId xmlns:p14="http://schemas.microsoft.com/office/powerpoint/2010/main" val="3051935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59F16FB2-E259-E64E-A16B-5E20ABC137A3}"/>
              </a:ext>
            </a:extLst>
          </p:cNvPr>
          <p:cNvSpPr>
            <a:spLocks noGrp="1"/>
          </p:cNvSpPr>
          <p:nvPr>
            <p:ph type="sldNum" sz="quarter" idx="10"/>
          </p:nvPr>
        </p:nvSpPr>
        <p:spPr>
          <a:ln/>
        </p:spPr>
        <p:txBody>
          <a:bodyPr/>
          <a:lstStyle>
            <a:lvl1pPr>
              <a:defRPr/>
            </a:lvl1pPr>
          </a:lstStyle>
          <a:p>
            <a:pPr>
              <a:defRPr/>
            </a:pPr>
            <a:fld id="{0B592C80-8E33-5D4D-B566-63FC3900906E}" type="slidenum">
              <a:rPr lang="en-US" altLang="en-US"/>
              <a:pPr>
                <a:defRPr/>
              </a:pPr>
              <a:t>‹#›</a:t>
            </a:fld>
            <a:endParaRPr lang="en-US" altLang="en-US"/>
          </a:p>
        </p:txBody>
      </p:sp>
    </p:spTree>
    <p:extLst>
      <p:ext uri="{BB962C8B-B14F-4D97-AF65-F5344CB8AC3E}">
        <p14:creationId xmlns:p14="http://schemas.microsoft.com/office/powerpoint/2010/main" val="86912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B691653A-7719-224B-A617-A822E3BCD13A}"/>
              </a:ext>
            </a:extLst>
          </p:cNvPr>
          <p:cNvSpPr>
            <a:spLocks noGrp="1"/>
          </p:cNvSpPr>
          <p:nvPr>
            <p:ph type="sldNum" sz="quarter" idx="10"/>
          </p:nvPr>
        </p:nvSpPr>
        <p:spPr>
          <a:ln/>
        </p:spPr>
        <p:txBody>
          <a:bodyPr/>
          <a:lstStyle>
            <a:lvl1pPr>
              <a:defRPr/>
            </a:lvl1pPr>
          </a:lstStyle>
          <a:p>
            <a:pPr>
              <a:defRPr/>
            </a:pPr>
            <a:fld id="{3FC7FC46-70A8-7A4E-B66B-6B1B8BF868DF}" type="slidenum">
              <a:rPr lang="en-US" altLang="en-US"/>
              <a:pPr>
                <a:defRPr/>
              </a:pPr>
              <a:t>‹#›</a:t>
            </a:fld>
            <a:endParaRPr lang="en-US" altLang="en-US"/>
          </a:p>
        </p:txBody>
      </p:sp>
    </p:spTree>
    <p:extLst>
      <p:ext uri="{BB962C8B-B14F-4D97-AF65-F5344CB8AC3E}">
        <p14:creationId xmlns:p14="http://schemas.microsoft.com/office/powerpoint/2010/main" val="2688282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0F41C8D3-CC2A-0C4A-A76B-D9B73BADFF5D}"/>
              </a:ext>
            </a:extLst>
          </p:cNvPr>
          <p:cNvSpPr>
            <a:spLocks noGrp="1"/>
          </p:cNvSpPr>
          <p:nvPr>
            <p:ph type="sldNum" sz="quarter" idx="10"/>
          </p:nvPr>
        </p:nvSpPr>
        <p:spPr>
          <a:ln/>
        </p:spPr>
        <p:txBody>
          <a:bodyPr/>
          <a:lstStyle>
            <a:lvl1pPr>
              <a:defRPr/>
            </a:lvl1pPr>
          </a:lstStyle>
          <a:p>
            <a:pPr>
              <a:defRPr/>
            </a:pPr>
            <a:fld id="{2031B7D6-2DAA-454F-9332-C3F5D33B1E53}" type="slidenum">
              <a:rPr lang="en-US" altLang="en-US"/>
              <a:pPr>
                <a:defRPr/>
              </a:pPr>
              <a:t>‹#›</a:t>
            </a:fld>
            <a:endParaRPr lang="en-US" altLang="en-US"/>
          </a:p>
        </p:txBody>
      </p:sp>
    </p:spTree>
    <p:extLst>
      <p:ext uri="{BB962C8B-B14F-4D97-AF65-F5344CB8AC3E}">
        <p14:creationId xmlns:p14="http://schemas.microsoft.com/office/powerpoint/2010/main" val="3687785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6007CA8F-A70C-0545-B9DE-3A30767BA5FE}"/>
              </a:ext>
            </a:extLst>
          </p:cNvPr>
          <p:cNvSpPr>
            <a:spLocks noGrp="1"/>
          </p:cNvSpPr>
          <p:nvPr>
            <p:ph type="sldNum" sz="quarter" idx="10"/>
          </p:nvPr>
        </p:nvSpPr>
        <p:spPr>
          <a:ln/>
        </p:spPr>
        <p:txBody>
          <a:bodyPr/>
          <a:lstStyle>
            <a:lvl1pPr>
              <a:defRPr/>
            </a:lvl1pPr>
          </a:lstStyle>
          <a:p>
            <a:pPr>
              <a:defRPr/>
            </a:pPr>
            <a:fld id="{B47B02A5-FA22-5047-B527-0FA5A3E1C36F}" type="slidenum">
              <a:rPr lang="en-US" altLang="en-US"/>
              <a:pPr>
                <a:defRPr/>
              </a:pPr>
              <a:t>‹#›</a:t>
            </a:fld>
            <a:endParaRPr lang="en-US" altLang="en-US"/>
          </a:p>
        </p:txBody>
      </p:sp>
    </p:spTree>
    <p:extLst>
      <p:ext uri="{BB962C8B-B14F-4D97-AF65-F5344CB8AC3E}">
        <p14:creationId xmlns:p14="http://schemas.microsoft.com/office/powerpoint/2010/main" val="1621124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E82631A6-2CBF-ED43-81E0-481D4C095CD5}"/>
              </a:ext>
            </a:extLst>
          </p:cNvPr>
          <p:cNvSpPr>
            <a:spLocks noGrp="1"/>
          </p:cNvSpPr>
          <p:nvPr>
            <p:ph type="sldNum" sz="quarter" idx="10"/>
          </p:nvPr>
        </p:nvSpPr>
        <p:spPr>
          <a:ln/>
        </p:spPr>
        <p:txBody>
          <a:bodyPr/>
          <a:lstStyle>
            <a:lvl1pPr>
              <a:defRPr/>
            </a:lvl1pPr>
          </a:lstStyle>
          <a:p>
            <a:pPr>
              <a:defRPr/>
            </a:pPr>
            <a:fld id="{1CAC5A11-A481-D449-9375-AE0923408C9A}" type="slidenum">
              <a:rPr lang="en-US" altLang="en-US"/>
              <a:pPr>
                <a:defRPr/>
              </a:pPr>
              <a:t>‹#›</a:t>
            </a:fld>
            <a:endParaRPr lang="en-US" altLang="en-US"/>
          </a:p>
        </p:txBody>
      </p:sp>
    </p:spTree>
    <p:extLst>
      <p:ext uri="{BB962C8B-B14F-4D97-AF65-F5344CB8AC3E}">
        <p14:creationId xmlns:p14="http://schemas.microsoft.com/office/powerpoint/2010/main" val="2160768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FBC09186-0573-4A48-9D65-EA6397D097AC}"/>
              </a:ext>
            </a:extLst>
          </p:cNvPr>
          <p:cNvSpPr>
            <a:spLocks noGrp="1"/>
          </p:cNvSpPr>
          <p:nvPr>
            <p:ph type="sldNum" sz="quarter" idx="10"/>
          </p:nvPr>
        </p:nvSpPr>
        <p:spPr>
          <a:ln/>
        </p:spPr>
        <p:txBody>
          <a:bodyPr/>
          <a:lstStyle>
            <a:lvl1pPr>
              <a:defRPr/>
            </a:lvl1pPr>
          </a:lstStyle>
          <a:p>
            <a:pPr>
              <a:defRPr/>
            </a:pPr>
            <a:fld id="{2DE283A7-09DC-AD42-AAF9-4E9C56F89D84}" type="slidenum">
              <a:rPr lang="en-US" altLang="en-US"/>
              <a:pPr>
                <a:defRPr/>
              </a:pPr>
              <a:t>‹#›</a:t>
            </a:fld>
            <a:endParaRPr lang="en-US" altLang="en-US"/>
          </a:p>
        </p:txBody>
      </p:sp>
    </p:spTree>
    <p:extLst>
      <p:ext uri="{BB962C8B-B14F-4D97-AF65-F5344CB8AC3E}">
        <p14:creationId xmlns:p14="http://schemas.microsoft.com/office/powerpoint/2010/main" val="924312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B55485F-365B-C74F-92F3-DB425607F656}"/>
              </a:ext>
            </a:extLst>
          </p:cNvPr>
          <p:cNvSpPr>
            <a:spLocks noGrp="1"/>
          </p:cNvSpPr>
          <p:nvPr>
            <p:ph type="sldNum" sz="quarter" idx="10"/>
          </p:nvPr>
        </p:nvSpPr>
        <p:spPr>
          <a:ln/>
        </p:spPr>
        <p:txBody>
          <a:bodyPr/>
          <a:lstStyle>
            <a:lvl1pPr>
              <a:defRPr/>
            </a:lvl1pPr>
          </a:lstStyle>
          <a:p>
            <a:pPr>
              <a:defRPr/>
            </a:pPr>
            <a:fld id="{0119CD6F-0802-6240-A4CA-9C0B967253D2}" type="slidenum">
              <a:rPr lang="en-US" altLang="en-US"/>
              <a:pPr>
                <a:defRPr/>
              </a:pPr>
              <a:t>‹#›</a:t>
            </a:fld>
            <a:endParaRPr lang="en-US" altLang="en-US"/>
          </a:p>
        </p:txBody>
      </p:sp>
    </p:spTree>
    <p:extLst>
      <p:ext uri="{BB962C8B-B14F-4D97-AF65-F5344CB8AC3E}">
        <p14:creationId xmlns:p14="http://schemas.microsoft.com/office/powerpoint/2010/main" val="473200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05B39100-9EAE-4243-8F4A-B5E4B93E4267}"/>
              </a:ext>
            </a:extLst>
          </p:cNvPr>
          <p:cNvSpPr>
            <a:spLocks noGrp="1"/>
          </p:cNvSpPr>
          <p:nvPr>
            <p:ph type="sldNum" sz="quarter" idx="10"/>
          </p:nvPr>
        </p:nvSpPr>
        <p:spPr>
          <a:ln/>
        </p:spPr>
        <p:txBody>
          <a:bodyPr/>
          <a:lstStyle>
            <a:lvl1pPr>
              <a:defRPr/>
            </a:lvl1pPr>
          </a:lstStyle>
          <a:p>
            <a:pPr>
              <a:defRPr/>
            </a:pPr>
            <a:fld id="{78B638C0-0FF5-1B4B-B761-A5B349400367}" type="slidenum">
              <a:rPr lang="en-US" altLang="en-US"/>
              <a:pPr>
                <a:defRPr/>
              </a:pPr>
              <a:t>‹#›</a:t>
            </a:fld>
            <a:endParaRPr lang="en-US" altLang="en-US"/>
          </a:p>
        </p:txBody>
      </p:sp>
    </p:spTree>
    <p:extLst>
      <p:ext uri="{BB962C8B-B14F-4D97-AF65-F5344CB8AC3E}">
        <p14:creationId xmlns:p14="http://schemas.microsoft.com/office/powerpoint/2010/main" val="301599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AA59FE6D-733C-734F-BD9E-357DF21AA8B2}"/>
              </a:ext>
            </a:extLst>
          </p:cNvPr>
          <p:cNvSpPr>
            <a:spLocks noGrp="1"/>
          </p:cNvSpPr>
          <p:nvPr>
            <p:ph type="sldNum" sz="quarter" idx="10"/>
          </p:nvPr>
        </p:nvSpPr>
        <p:spPr>
          <a:ln/>
        </p:spPr>
        <p:txBody>
          <a:bodyPr/>
          <a:lstStyle>
            <a:lvl1pPr>
              <a:defRPr/>
            </a:lvl1pPr>
          </a:lstStyle>
          <a:p>
            <a:pPr>
              <a:defRPr/>
            </a:pPr>
            <a:fld id="{4F2CBA8C-FE8A-9741-895C-AC17E6F88AF9}" type="slidenum">
              <a:rPr lang="en-US" altLang="en-US"/>
              <a:pPr>
                <a:defRPr/>
              </a:pPr>
              <a:t>‹#›</a:t>
            </a:fld>
            <a:endParaRPr lang="en-US" altLang="en-US"/>
          </a:p>
        </p:txBody>
      </p:sp>
    </p:spTree>
    <p:extLst>
      <p:ext uri="{BB962C8B-B14F-4D97-AF65-F5344CB8AC3E}">
        <p14:creationId xmlns:p14="http://schemas.microsoft.com/office/powerpoint/2010/main" val="4102420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F4A2A562-290B-5345-B528-422EAB9C8E03}"/>
              </a:ext>
            </a:extLst>
          </p:cNvPr>
          <p:cNvSpPr>
            <a:spLocks noGrp="1"/>
          </p:cNvSpPr>
          <p:nvPr>
            <p:ph type="sldNum" sz="quarter" idx="10"/>
          </p:nvPr>
        </p:nvSpPr>
        <p:spPr>
          <a:ln/>
        </p:spPr>
        <p:txBody>
          <a:bodyPr/>
          <a:lstStyle>
            <a:lvl1pPr>
              <a:defRPr/>
            </a:lvl1pPr>
          </a:lstStyle>
          <a:p>
            <a:pPr>
              <a:defRPr/>
            </a:pPr>
            <a:fld id="{2E98CCC0-B6F5-6646-9A50-C5E1CEBFB65F}" type="slidenum">
              <a:rPr lang="en-US" altLang="en-US"/>
              <a:pPr>
                <a:defRPr/>
              </a:pPr>
              <a:t>‹#›</a:t>
            </a:fld>
            <a:endParaRPr lang="en-US" altLang="en-US"/>
          </a:p>
        </p:txBody>
      </p:sp>
    </p:spTree>
    <p:extLst>
      <p:ext uri="{BB962C8B-B14F-4D97-AF65-F5344CB8AC3E}">
        <p14:creationId xmlns:p14="http://schemas.microsoft.com/office/powerpoint/2010/main" val="3266114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9FE9B06A-355F-EA44-989D-EB06CEF8C026}"/>
              </a:ext>
            </a:extLst>
          </p:cNvPr>
          <p:cNvSpPr>
            <a:spLocks noGrp="1"/>
          </p:cNvSpPr>
          <p:nvPr>
            <p:ph type="sldNum" sz="quarter" idx="10"/>
          </p:nvPr>
        </p:nvSpPr>
        <p:spPr>
          <a:ln/>
        </p:spPr>
        <p:txBody>
          <a:bodyPr/>
          <a:lstStyle>
            <a:lvl1pPr>
              <a:defRPr/>
            </a:lvl1pPr>
          </a:lstStyle>
          <a:p>
            <a:pPr>
              <a:defRPr/>
            </a:pPr>
            <a:fld id="{4B8FB943-7CC0-C94E-832C-3EB1F0079572}" type="slidenum">
              <a:rPr lang="en-US" altLang="en-US"/>
              <a:pPr>
                <a:defRPr/>
              </a:pPr>
              <a:t>‹#›</a:t>
            </a:fld>
            <a:endParaRPr lang="en-US" altLang="en-US"/>
          </a:p>
        </p:txBody>
      </p:sp>
    </p:spTree>
    <p:extLst>
      <p:ext uri="{BB962C8B-B14F-4D97-AF65-F5344CB8AC3E}">
        <p14:creationId xmlns:p14="http://schemas.microsoft.com/office/powerpoint/2010/main" val="1214660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ED5E0E4-B97E-CC49-A225-59CEF65B3C3A}"/>
              </a:ext>
            </a:extLst>
          </p:cNvPr>
          <p:cNvSpPr>
            <a:spLocks noGrp="1"/>
          </p:cNvSpPr>
          <p:nvPr>
            <p:ph type="sldNum" sz="quarter" idx="10"/>
          </p:nvPr>
        </p:nvSpPr>
        <p:spPr>
          <a:ln/>
        </p:spPr>
        <p:txBody>
          <a:bodyPr/>
          <a:lstStyle>
            <a:lvl1pPr>
              <a:defRPr/>
            </a:lvl1pPr>
          </a:lstStyle>
          <a:p>
            <a:pPr>
              <a:defRPr/>
            </a:pPr>
            <a:fld id="{6B2F9A6C-FE88-734B-9011-DE9CC3BAEE58}" type="slidenum">
              <a:rPr lang="en-US" altLang="en-US"/>
              <a:pPr>
                <a:defRPr/>
              </a:pPr>
              <a:t>‹#›</a:t>
            </a:fld>
            <a:endParaRPr lang="en-US" altLang="en-US"/>
          </a:p>
        </p:txBody>
      </p:sp>
    </p:spTree>
    <p:extLst>
      <p:ext uri="{BB962C8B-B14F-4D97-AF65-F5344CB8AC3E}">
        <p14:creationId xmlns:p14="http://schemas.microsoft.com/office/powerpoint/2010/main" val="389595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9A3A552F-E67A-0E42-849A-4334C2D542B3}"/>
              </a:ext>
            </a:extLst>
          </p:cNvPr>
          <p:cNvSpPr>
            <a:spLocks noGrp="1"/>
          </p:cNvSpPr>
          <p:nvPr>
            <p:ph type="sldNum" sz="quarter" idx="10"/>
          </p:nvPr>
        </p:nvSpPr>
        <p:spPr>
          <a:ln/>
        </p:spPr>
        <p:txBody>
          <a:bodyPr/>
          <a:lstStyle>
            <a:lvl1pPr>
              <a:defRPr/>
            </a:lvl1pPr>
          </a:lstStyle>
          <a:p>
            <a:pPr>
              <a:defRPr/>
            </a:pPr>
            <a:fld id="{56652F24-5C49-8343-B813-37CFF2708272}" type="slidenum">
              <a:rPr lang="en-US" altLang="en-US"/>
              <a:pPr>
                <a:defRPr/>
              </a:pPr>
              <a:t>‹#›</a:t>
            </a:fld>
            <a:endParaRPr lang="en-US" altLang="en-US"/>
          </a:p>
        </p:txBody>
      </p:sp>
    </p:spTree>
    <p:extLst>
      <p:ext uri="{BB962C8B-B14F-4D97-AF65-F5344CB8AC3E}">
        <p14:creationId xmlns:p14="http://schemas.microsoft.com/office/powerpoint/2010/main" val="105231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7C54DFE1-2A09-4A44-9C36-1AB0ED0269E7}"/>
              </a:ext>
            </a:extLst>
          </p:cNvPr>
          <p:cNvSpPr>
            <a:spLocks noGrp="1"/>
          </p:cNvSpPr>
          <p:nvPr>
            <p:ph type="sldNum" sz="quarter" idx="10"/>
          </p:nvPr>
        </p:nvSpPr>
        <p:spPr>
          <a:ln/>
        </p:spPr>
        <p:txBody>
          <a:bodyPr/>
          <a:lstStyle>
            <a:lvl1pPr>
              <a:defRPr/>
            </a:lvl1pPr>
          </a:lstStyle>
          <a:p>
            <a:pPr>
              <a:defRPr/>
            </a:pPr>
            <a:fld id="{B4B7FE0E-6A80-EA48-895C-E2C8F6C4AF59}" type="slidenum">
              <a:rPr lang="en-US" altLang="en-US"/>
              <a:pPr>
                <a:defRPr/>
              </a:pPr>
              <a:t>‹#›</a:t>
            </a:fld>
            <a:endParaRPr lang="en-US" altLang="en-US"/>
          </a:p>
        </p:txBody>
      </p:sp>
    </p:spTree>
    <p:extLst>
      <p:ext uri="{BB962C8B-B14F-4D97-AF65-F5344CB8AC3E}">
        <p14:creationId xmlns:p14="http://schemas.microsoft.com/office/powerpoint/2010/main" val="141133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98AD18C9-A273-8F45-8B5B-6575965FAECE}"/>
              </a:ext>
            </a:extLst>
          </p:cNvPr>
          <p:cNvSpPr>
            <a:spLocks noGrp="1"/>
          </p:cNvSpPr>
          <p:nvPr>
            <p:ph type="sldNum" sz="quarter" idx="10"/>
          </p:nvPr>
        </p:nvSpPr>
        <p:spPr>
          <a:ln/>
        </p:spPr>
        <p:txBody>
          <a:bodyPr/>
          <a:lstStyle>
            <a:lvl1pPr>
              <a:defRPr/>
            </a:lvl1pPr>
          </a:lstStyle>
          <a:p>
            <a:pPr>
              <a:defRPr/>
            </a:pPr>
            <a:fld id="{0C671B0B-5174-7D4D-8D10-0C4FD7498EC0}" type="slidenum">
              <a:rPr lang="en-US" altLang="en-US"/>
              <a:pPr>
                <a:defRPr/>
              </a:pPr>
              <a:t>‹#›</a:t>
            </a:fld>
            <a:endParaRPr lang="en-US" altLang="en-US"/>
          </a:p>
        </p:txBody>
      </p:sp>
    </p:spTree>
    <p:extLst>
      <p:ext uri="{BB962C8B-B14F-4D97-AF65-F5344CB8AC3E}">
        <p14:creationId xmlns:p14="http://schemas.microsoft.com/office/powerpoint/2010/main" val="121479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AB5A6292-C537-CB48-9090-AD920661B1CA}"/>
              </a:ext>
            </a:extLst>
          </p:cNvPr>
          <p:cNvSpPr>
            <a:spLocks noGrp="1"/>
          </p:cNvSpPr>
          <p:nvPr>
            <p:ph type="sldNum" sz="quarter" idx="10"/>
          </p:nvPr>
        </p:nvSpPr>
        <p:spPr>
          <a:ln/>
        </p:spPr>
        <p:txBody>
          <a:bodyPr/>
          <a:lstStyle>
            <a:lvl1pPr>
              <a:defRPr/>
            </a:lvl1pPr>
          </a:lstStyle>
          <a:p>
            <a:pPr>
              <a:defRPr/>
            </a:pPr>
            <a:fld id="{304D3158-0701-9647-96FB-D82BB8EBA2B5}" type="slidenum">
              <a:rPr lang="en-US" altLang="en-US"/>
              <a:pPr>
                <a:defRPr/>
              </a:pPr>
              <a:t>‹#›</a:t>
            </a:fld>
            <a:endParaRPr lang="en-US" altLang="en-US"/>
          </a:p>
        </p:txBody>
      </p:sp>
    </p:spTree>
    <p:extLst>
      <p:ext uri="{BB962C8B-B14F-4D97-AF65-F5344CB8AC3E}">
        <p14:creationId xmlns:p14="http://schemas.microsoft.com/office/powerpoint/2010/main" val="21256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C5C5AC5-0688-2342-9CDF-DC64C6297E58}"/>
              </a:ext>
            </a:extLst>
          </p:cNvPr>
          <p:cNvSpPr>
            <a:spLocks noGrp="1"/>
          </p:cNvSpPr>
          <p:nvPr>
            <p:ph type="sldNum" sz="quarter" idx="10"/>
          </p:nvPr>
        </p:nvSpPr>
        <p:spPr>
          <a:ln/>
        </p:spPr>
        <p:txBody>
          <a:bodyPr/>
          <a:lstStyle>
            <a:lvl1pPr>
              <a:defRPr/>
            </a:lvl1pPr>
          </a:lstStyle>
          <a:p>
            <a:pPr>
              <a:defRPr/>
            </a:pPr>
            <a:fld id="{67F82592-54A5-A744-8B4E-57753507BDA3}" type="slidenum">
              <a:rPr lang="en-US" altLang="en-US"/>
              <a:pPr>
                <a:defRPr/>
              </a:pPr>
              <a:t>‹#›</a:t>
            </a:fld>
            <a:endParaRPr lang="en-US" altLang="en-US"/>
          </a:p>
        </p:txBody>
      </p:sp>
    </p:spTree>
    <p:extLst>
      <p:ext uri="{BB962C8B-B14F-4D97-AF65-F5344CB8AC3E}">
        <p14:creationId xmlns:p14="http://schemas.microsoft.com/office/powerpoint/2010/main" val="319698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27269286-2087-3E45-A806-D36D9E9490E9}"/>
              </a:ext>
            </a:extLst>
          </p:cNvPr>
          <p:cNvSpPr>
            <a:spLocks noGrp="1"/>
          </p:cNvSpPr>
          <p:nvPr>
            <p:ph type="sldNum" sz="quarter" idx="10"/>
          </p:nvPr>
        </p:nvSpPr>
        <p:spPr>
          <a:ln/>
        </p:spPr>
        <p:txBody>
          <a:bodyPr/>
          <a:lstStyle>
            <a:lvl1pPr>
              <a:defRPr/>
            </a:lvl1pPr>
          </a:lstStyle>
          <a:p>
            <a:pPr>
              <a:defRPr/>
            </a:pPr>
            <a:fld id="{8B35CE7A-8163-C048-A30C-7D9C3C01EA6A}" type="slidenum">
              <a:rPr lang="en-US" altLang="en-US"/>
              <a:pPr>
                <a:defRPr/>
              </a:pPr>
              <a:t>‹#›</a:t>
            </a:fld>
            <a:endParaRPr lang="en-US" altLang="en-US"/>
          </a:p>
        </p:txBody>
      </p:sp>
    </p:spTree>
    <p:extLst>
      <p:ext uri="{BB962C8B-B14F-4D97-AF65-F5344CB8AC3E}">
        <p14:creationId xmlns:p14="http://schemas.microsoft.com/office/powerpoint/2010/main" val="345663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94C0C429-B333-9B48-970B-9C515B697B34}"/>
              </a:ext>
            </a:extLst>
          </p:cNvPr>
          <p:cNvSpPr>
            <a:spLocks noGrp="1"/>
          </p:cNvSpPr>
          <p:nvPr>
            <p:ph type="sldNum" sz="quarter" idx="10"/>
          </p:nvPr>
        </p:nvSpPr>
        <p:spPr>
          <a:ln/>
        </p:spPr>
        <p:txBody>
          <a:bodyPr/>
          <a:lstStyle>
            <a:lvl1pPr>
              <a:defRPr/>
            </a:lvl1pPr>
          </a:lstStyle>
          <a:p>
            <a:pPr>
              <a:defRPr/>
            </a:pPr>
            <a:fld id="{4FBED672-68CC-594F-8D69-556354798D2C}" type="slidenum">
              <a:rPr lang="en-US" altLang="en-US"/>
              <a:pPr>
                <a:defRPr/>
              </a:pPr>
              <a:t>‹#›</a:t>
            </a:fld>
            <a:endParaRPr lang="en-US" altLang="en-US"/>
          </a:p>
        </p:txBody>
      </p:sp>
    </p:spTree>
    <p:extLst>
      <p:ext uri="{BB962C8B-B14F-4D97-AF65-F5344CB8AC3E}">
        <p14:creationId xmlns:p14="http://schemas.microsoft.com/office/powerpoint/2010/main" val="320931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DFDF26E-7E5A-0847-BF8E-0B05970522E9}"/>
              </a:ext>
            </a:extLst>
          </p:cNvPr>
          <p:cNvSpPr>
            <a:spLocks noGrp="1" noChangeArrowheads="1"/>
          </p:cNvSpPr>
          <p:nvPr>
            <p:ph type="body" idx="1"/>
          </p:nvPr>
        </p:nvSpPr>
        <p:spPr bwMode="auto">
          <a:xfrm>
            <a:off x="4829175" y="2555875"/>
            <a:ext cx="14673263" cy="86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027" name="Group 2">
            <a:extLst>
              <a:ext uri="{FF2B5EF4-FFF2-40B4-BE49-F238E27FC236}">
                <a16:creationId xmlns:a16="http://schemas.microsoft.com/office/drawing/2014/main" id="{05DFDAB0-6D9C-9849-A0E9-1AC37AD182A4}"/>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3EDA0519-932A-3148-8EBF-AF401548ACBA}"/>
                </a:ext>
              </a:extLst>
            </p:cNvPr>
            <p:cNvSpPr>
              <a:spLocks/>
            </p:cNvSpPr>
            <p:nvPr/>
          </p:nvSpPr>
          <p:spPr bwMode="auto">
            <a:xfrm>
              <a:off x="0" y="0"/>
              <a:ext cx="5440419" cy="429116"/>
            </a:xfrm>
            <a:prstGeom prst="rect">
              <a:avLst/>
            </a:prstGeom>
            <a:solidFill>
              <a:srgbClr val="6DD3EB"/>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6F98F852-C51F-984B-ABD9-483EEE1D94D5}"/>
                </a:ext>
              </a:extLst>
            </p:cNvPr>
            <p:cNvSpPr>
              <a:spLocks/>
            </p:cNvSpPr>
            <p:nvPr/>
          </p:nvSpPr>
          <p:spPr bwMode="auto">
            <a:xfrm>
              <a:off x="5353106" y="0"/>
              <a:ext cx="6951733" cy="429116"/>
            </a:xfrm>
            <a:prstGeom prst="rect">
              <a:avLst/>
            </a:prstGeom>
            <a:solidFill>
              <a:srgbClr val="3EB3E1"/>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7E5B71D4-3787-C24A-924C-74BF81FB40C2}"/>
                </a:ext>
              </a:extLst>
            </p:cNvPr>
            <p:cNvSpPr>
              <a:spLocks/>
            </p:cNvSpPr>
            <p:nvPr/>
          </p:nvSpPr>
          <p:spPr bwMode="auto">
            <a:xfrm>
              <a:off x="12301664" y="0"/>
              <a:ext cx="6953321" cy="429116"/>
            </a:xfrm>
            <a:prstGeom prst="rect">
              <a:avLst/>
            </a:prstGeom>
            <a:solidFill>
              <a:srgbClr val="3395BF"/>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30838EE0-4A66-414D-BA00-75F038F69B7C}"/>
                </a:ext>
              </a:extLst>
            </p:cNvPr>
            <p:cNvSpPr>
              <a:spLocks/>
            </p:cNvSpPr>
            <p:nvPr/>
          </p:nvSpPr>
          <p:spPr bwMode="auto">
            <a:xfrm>
              <a:off x="19261335" y="0"/>
              <a:ext cx="5183241" cy="429116"/>
            </a:xfrm>
            <a:prstGeom prst="rect">
              <a:avLst/>
            </a:prstGeom>
            <a:solidFill>
              <a:srgbClr val="79D7BE"/>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E035409A-E5E1-DF44-BFB7-1A1EF15196CB}"/>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D001F316-0413-2C45-B43D-AA521D6D0E44}"/>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10073614-CA69-6547-B1A7-4E8AB58D04A3}"/>
                </a:ext>
              </a:extLst>
            </p:cNvPr>
            <p:cNvSpPr>
              <a:spLocks/>
            </p:cNvSpPr>
            <p:nvPr/>
          </p:nvSpPr>
          <p:spPr bwMode="auto">
            <a:xfrm>
              <a:off x="5353105" y="0"/>
              <a:ext cx="6951734"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CF5F4153-E332-C647-8CFD-EDBD84A9BCAC}"/>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64D1A259-4171-0F47-8D34-A034885A34C9}"/>
                </a:ext>
              </a:extLst>
            </p:cNvPr>
            <p:cNvSpPr>
              <a:spLocks/>
            </p:cNvSpPr>
            <p:nvPr/>
          </p:nvSpPr>
          <p:spPr bwMode="auto">
            <a:xfrm>
              <a:off x="19248636" y="0"/>
              <a:ext cx="5183240"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B86E5388-B7A9-3749-941E-85550417BFA3}"/>
              </a:ext>
            </a:extLst>
          </p:cNvPr>
          <p:cNvSpPr>
            <a:spLocks noGrp="1" noChangeArrowheads="1"/>
          </p:cNvSpPr>
          <p:nvPr>
            <p:ph type="title"/>
          </p:nvPr>
        </p:nvSpPr>
        <p:spPr bwMode="auto">
          <a:xfrm>
            <a:off x="5048250" y="1606550"/>
            <a:ext cx="14287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37" name="Rectangle 13">
            <a:extLst>
              <a:ext uri="{FF2B5EF4-FFF2-40B4-BE49-F238E27FC236}">
                <a16:creationId xmlns:a16="http://schemas.microsoft.com/office/drawing/2014/main" id="{BA748418-2A57-0C44-8BAF-A72D9BF78484}"/>
              </a:ext>
            </a:extLst>
          </p:cNvPr>
          <p:cNvSpPr>
            <a:spLocks noGrp="1"/>
          </p:cNvSpPr>
          <p:nvPr>
            <p:ph type="sldNum" sz="quarter" idx="2"/>
          </p:nvPr>
        </p:nvSpPr>
        <p:spPr bwMode="auto">
          <a:xfrm>
            <a:off x="19419888" y="1341120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653C16E1-839A-1541-94B8-13FB336FC143}" type="slidenum">
              <a:rPr lang="en-US" altLang="en-US"/>
              <a:pPr>
                <a:defRPr/>
              </a:pPr>
              <a:t>‹#›</a:t>
            </a:fld>
            <a:endParaRPr lang="en-US" altLang="en-US"/>
          </a:p>
        </p:txBody>
      </p:sp>
      <p:grpSp>
        <p:nvGrpSpPr>
          <p:cNvPr id="1031" name="Group 4">
            <a:extLst>
              <a:ext uri="{FF2B5EF4-FFF2-40B4-BE49-F238E27FC236}">
                <a16:creationId xmlns:a16="http://schemas.microsoft.com/office/drawing/2014/main" id="{A4FB920A-779C-3145-BB5C-F77960C55A9D}"/>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7D538684-1F12-874D-AD8F-49FDE890A97A}"/>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67480145-068B-D440-89CB-CE862F764593}"/>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A0E023E7-92FC-C443-9FC9-3E1F38755136}"/>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7E85138A-2564-0344-9677-A33903EFE92D}"/>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093FA44F-65B6-1C46-9981-02120AACFEEE}"/>
              </a:ext>
            </a:extLst>
          </p:cNvPr>
          <p:cNvSpPr>
            <a:spLocks noGrp="1" noChangeArrowheads="1"/>
          </p:cNvSpPr>
          <p:nvPr>
            <p:ph type="title"/>
          </p:nvPr>
        </p:nvSpPr>
        <p:spPr bwMode="auto">
          <a:xfrm>
            <a:off x="5916613" y="8535988"/>
            <a:ext cx="1253966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3315" name="Rectangle 2">
            <a:extLst>
              <a:ext uri="{FF2B5EF4-FFF2-40B4-BE49-F238E27FC236}">
                <a16:creationId xmlns:a16="http://schemas.microsoft.com/office/drawing/2014/main" id="{9C521D55-7AFB-954F-9D84-2D040BBF040F}"/>
              </a:ext>
            </a:extLst>
          </p:cNvPr>
          <p:cNvSpPr>
            <a:spLocks noGrp="1" noChangeArrowheads="1"/>
          </p:cNvSpPr>
          <p:nvPr>
            <p:ph type="body" sz="quarter" idx="1"/>
          </p:nvPr>
        </p:nvSpPr>
        <p:spPr bwMode="auto">
          <a:xfrm>
            <a:off x="5926138" y="11739563"/>
            <a:ext cx="125396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3316" name="Group 3">
            <a:extLst>
              <a:ext uri="{FF2B5EF4-FFF2-40B4-BE49-F238E27FC236}">
                <a16:creationId xmlns:a16="http://schemas.microsoft.com/office/drawing/2014/main" id="{9E635168-331E-894B-9EE0-D6D7E7B5A280}"/>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3F0FC742-28C3-6B4E-AC80-7BDB85AFD7CD}"/>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3BBD264E-A88E-064F-B042-6C7B12D7DAFB}"/>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71199536-2455-1B4D-A0CA-985DE9185697}"/>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BD205FA4-2C52-0442-8DFD-B8069E53AACC}"/>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7223985C-60EA-AC49-9546-5748C339241F}"/>
              </a:ext>
            </a:extLst>
          </p:cNvPr>
          <p:cNvSpPr>
            <a:spLocks noGrp="1"/>
          </p:cNvSpPr>
          <p:nvPr>
            <p:ph type="sldNum" sz="quarter" idx="2"/>
          </p:nvPr>
        </p:nvSpPr>
        <p:spPr bwMode="auto">
          <a:xfrm>
            <a:off x="18776950" y="8442325"/>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F0C4107A-C089-1D47-9F09-EBCD83598D1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40E489D5-59F1-F040-A270-F317BDEFD261}"/>
              </a:ext>
            </a:extLst>
          </p:cNvPr>
          <p:cNvSpPr>
            <a:spLocks noGrp="1" noChangeArrowheads="1"/>
          </p:cNvSpPr>
          <p:nvPr>
            <p:ph type="ctrTitle"/>
          </p:nvPr>
        </p:nvSpPr>
        <p:spPr>
          <a:xfrm>
            <a:off x="1408108" y="5354637"/>
            <a:ext cx="21564600" cy="3006725"/>
          </a:xfrm>
        </p:spPr>
        <p:txBody>
          <a:bodyPr/>
          <a:lstStyle/>
          <a:p>
            <a:pPr defTabSz="396875" eaLnBrk="1"/>
            <a:r>
              <a:rPr lang="en-US" altLang="en-US" sz="11400" dirty="0">
                <a:latin typeface="Rockwell" panose="02060603020205020403" pitchFamily="18" charset="77"/>
                <a:ea typeface="Helvetica Neue UltraLight" panose="02000206000000020004" pitchFamily="2" charset="0"/>
                <a:cs typeface="Helvetica Neue UltraLight" panose="02000206000000020004" pitchFamily="2" charset="0"/>
                <a:sym typeface="Helvetica Neue UltraLight" panose="02000206000000020004" pitchFamily="2" charset="0"/>
              </a:rPr>
              <a:t>Using Primary Sources to Examine the History of Eugenics</a:t>
            </a:r>
          </a:p>
        </p:txBody>
      </p:sp>
      <p:pic>
        <p:nvPicPr>
          <p:cNvPr id="52226" name="Picture 3" descr="pged logo square.jpeg">
            <a:extLst>
              <a:ext uri="{FF2B5EF4-FFF2-40B4-BE49-F238E27FC236}">
                <a16:creationId xmlns:a16="http://schemas.microsoft.com/office/drawing/2014/main" id="{7BE0F3E5-1342-9B48-813B-C0B1DDF08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631" y="1828800"/>
            <a:ext cx="2324737" cy="232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a:extLst>
              <a:ext uri="{FF2B5EF4-FFF2-40B4-BE49-F238E27FC236}">
                <a16:creationId xmlns:a16="http://schemas.microsoft.com/office/drawing/2014/main" id="{7F1FF38B-AB5C-7C44-828B-F20F1095DB72}"/>
              </a:ext>
            </a:extLst>
          </p:cNvPr>
          <p:cNvSpPr txBox="1">
            <a:spLocks noChangeArrowheads="1"/>
          </p:cNvSpPr>
          <p:nvPr/>
        </p:nvSpPr>
        <p:spPr bwMode="auto">
          <a:xfrm>
            <a:off x="9312401" y="12614952"/>
            <a:ext cx="5751513" cy="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37" tIns="71437" rIns="71437" bIns="71437" anchor="ctr">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4000" dirty="0">
                <a:solidFill>
                  <a:srgbClr val="53585F"/>
                </a:solidFill>
                <a:latin typeface="Tahoma" panose="020B0604030504040204" pitchFamily="34" charset="0"/>
                <a:cs typeface="Tahoma" panose="020B0604030504040204" pitchFamily="34" charset="0"/>
                <a:sym typeface="Helvetica Neue UltraLight" panose="02000206000000020004" pitchFamily="2" charset="0"/>
              </a:rPr>
              <a:t>2020</a:t>
            </a:r>
          </a:p>
        </p:txBody>
      </p:sp>
      <p:pic>
        <p:nvPicPr>
          <p:cNvPr id="6" name="Picture 5">
            <a:extLst>
              <a:ext uri="{FF2B5EF4-FFF2-40B4-BE49-F238E27FC236}">
                <a16:creationId xmlns:a16="http://schemas.microsoft.com/office/drawing/2014/main" id="{C8708D47-5A4C-4FD8-8A77-47F435A4A5A7}"/>
              </a:ext>
            </a:extLst>
          </p:cNvPr>
          <p:cNvPicPr>
            <a:picLocks noChangeAspect="1"/>
          </p:cNvPicPr>
          <p:nvPr/>
        </p:nvPicPr>
        <p:blipFill>
          <a:blip r:embed="rId4"/>
          <a:stretch>
            <a:fillRect/>
          </a:stretch>
        </p:blipFill>
        <p:spPr>
          <a:xfrm>
            <a:off x="21259800" y="12006146"/>
            <a:ext cx="2647842" cy="1217612"/>
          </a:xfrm>
          <a:prstGeom prst="rect">
            <a:avLst/>
          </a:prstGeom>
        </p:spPr>
      </p:pic>
      <p:pic>
        <p:nvPicPr>
          <p:cNvPr id="3" name="Picture 2">
            <a:extLst>
              <a:ext uri="{FF2B5EF4-FFF2-40B4-BE49-F238E27FC236}">
                <a16:creationId xmlns:a16="http://schemas.microsoft.com/office/drawing/2014/main" id="{E7A6DB76-75DC-4E28-878C-3DADD7856D44}"/>
              </a:ext>
            </a:extLst>
          </p:cNvPr>
          <p:cNvPicPr>
            <a:picLocks noChangeAspect="1"/>
          </p:cNvPicPr>
          <p:nvPr/>
        </p:nvPicPr>
        <p:blipFill>
          <a:blip r:embed="rId5"/>
          <a:stretch>
            <a:fillRect/>
          </a:stretch>
        </p:blipFill>
        <p:spPr>
          <a:xfrm>
            <a:off x="9661663" y="10636143"/>
            <a:ext cx="5052993" cy="1414084"/>
          </a:xfrm>
          <a:prstGeom prst="rect">
            <a:avLst/>
          </a:prstGeom>
        </p:spPr>
      </p:pic>
      <p:sp>
        <p:nvSpPr>
          <p:cNvPr id="2" name="TextBox 1">
            <a:extLst>
              <a:ext uri="{FF2B5EF4-FFF2-40B4-BE49-F238E27FC236}">
                <a16:creationId xmlns:a16="http://schemas.microsoft.com/office/drawing/2014/main" id="{3214FDF1-FED9-FA4E-B8F4-8DDB916EED08}"/>
              </a:ext>
            </a:extLst>
          </p:cNvPr>
          <p:cNvSpPr txBox="1"/>
          <p:nvPr/>
        </p:nvSpPr>
        <p:spPr>
          <a:xfrm>
            <a:off x="6474959" y="9714600"/>
            <a:ext cx="11426398" cy="523220"/>
          </a:xfrm>
          <a:prstGeom prst="rect">
            <a:avLst/>
          </a:prstGeom>
          <a:noFill/>
        </p:spPr>
        <p:txBody>
          <a:bodyPr wrap="square" rtlCol="0">
            <a:spAutoFit/>
          </a:bodyPr>
          <a:lstStyle/>
          <a:p>
            <a:pPr algn="ctr"/>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A</a:t>
            </a:r>
            <a:r>
              <a:rPr lang="en-US" sz="2800">
                <a:solidFill>
                  <a:schemeClr val="bg2"/>
                </a:solidFill>
                <a:latin typeface="Tahoma" panose="020B0604030504040204" pitchFamily="34" charset="0"/>
                <a:ea typeface="Tahoma" panose="020B0604030504040204" pitchFamily="34" charset="0"/>
                <a:cs typeface="Tahoma" panose="020B0604030504040204" pitchFamily="34" charset="0"/>
              </a:rPr>
              <a:t>dapted </a:t>
            </a:r>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for PBS LearningMedia in partnership with WETA for use with:</a:t>
            </a:r>
          </a:p>
        </p:txBody>
      </p:sp>
    </p:spTree>
    <p:extLst>
      <p:ext uri="{BB962C8B-B14F-4D97-AF65-F5344CB8AC3E}">
        <p14:creationId xmlns:p14="http://schemas.microsoft.com/office/powerpoint/2010/main" val="37467273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6D63002E-D4C0-674D-8E66-DF9454E42993}"/>
              </a:ext>
            </a:extLst>
          </p:cNvPr>
          <p:cNvSpPr>
            <a:spLocks noChangeArrowheads="1"/>
          </p:cNvSpPr>
          <p:nvPr/>
        </p:nvSpPr>
        <p:spPr bwMode="auto">
          <a:xfrm>
            <a:off x="2008188" y="9658350"/>
            <a:ext cx="699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The Chicago Daily Tribune, 1915. Source: Martin S. Pernick</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
        <p:nvSpPr>
          <p:cNvPr id="45059" name="Rectangle 5">
            <a:extLst>
              <a:ext uri="{FF2B5EF4-FFF2-40B4-BE49-F238E27FC236}">
                <a16:creationId xmlns:a16="http://schemas.microsoft.com/office/drawing/2014/main" id="{9AB7D1D6-5B9B-904C-92CB-3C97397DFF26}"/>
              </a:ext>
            </a:extLst>
          </p:cNvPr>
          <p:cNvSpPr>
            <a:spLocks noChangeArrowheads="1"/>
          </p:cNvSpPr>
          <p:nvPr/>
        </p:nvSpPr>
        <p:spPr bwMode="auto">
          <a:xfrm>
            <a:off x="14722475" y="11563350"/>
            <a:ext cx="790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Exhibitors' Trade Review, March 1917. Source: Martin S. Pernick</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cxnSp>
        <p:nvCxnSpPr>
          <p:cNvPr id="45060" name="Straight Connector 5">
            <a:extLst>
              <a:ext uri="{FF2B5EF4-FFF2-40B4-BE49-F238E27FC236}">
                <a16:creationId xmlns:a16="http://schemas.microsoft.com/office/drawing/2014/main" id="{5E3D4AEC-EC91-604F-AC1C-19186AF72C6A}"/>
              </a:ext>
            </a:extLst>
          </p:cNvPr>
          <p:cNvCxnSpPr>
            <a:cxnSpLocks/>
          </p:cNvCxnSpPr>
          <p:nvPr/>
        </p:nvCxnSpPr>
        <p:spPr bwMode="auto">
          <a:xfrm flipV="1">
            <a:off x="12192000" y="4389438"/>
            <a:ext cx="0" cy="3810000"/>
          </a:xfrm>
          <a:prstGeom prst="line">
            <a:avLst/>
          </a:prstGeom>
          <a:noFill/>
          <a:ln w="25400">
            <a:solidFill>
              <a:schemeClr val="bg1"/>
            </a:solidFill>
            <a:miter lim="400000"/>
            <a:headEnd/>
            <a:tailEnd/>
          </a:ln>
          <a:extLst>
            <a:ext uri="{909E8E84-426E-40DD-AFC4-6F175D3DCCD1}">
              <a14:hiddenFill xmlns:a14="http://schemas.microsoft.com/office/drawing/2010/main">
                <a:noFill/>
              </a14:hiddenFill>
            </a:ext>
          </a:extLst>
        </p:spPr>
      </p:cxnSp>
      <p:pic>
        <p:nvPicPr>
          <p:cNvPr id="45061" name="Picture 2">
            <a:extLst>
              <a:ext uri="{FF2B5EF4-FFF2-40B4-BE49-F238E27FC236}">
                <a16:creationId xmlns:a16="http://schemas.microsoft.com/office/drawing/2014/main" id="{CEFCABCD-463C-CE43-9865-ACF59B129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128963"/>
            <a:ext cx="8399463"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a:extLst>
              <a:ext uri="{FF2B5EF4-FFF2-40B4-BE49-F238E27FC236}">
                <a16:creationId xmlns:a16="http://schemas.microsoft.com/office/drawing/2014/main" id="{27BEB703-5371-574B-9661-A86ABE9F3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1323975"/>
            <a:ext cx="7608888" cy="994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47106" name="Rectangle 5">
            <a:extLst>
              <a:ext uri="{FF2B5EF4-FFF2-40B4-BE49-F238E27FC236}">
                <a16:creationId xmlns:a16="http://schemas.microsoft.com/office/drawing/2014/main" id="{243E0BCE-944D-4F49-BB14-105EE1845AAC}"/>
              </a:ext>
            </a:extLst>
          </p:cNvPr>
          <p:cNvSpPr>
            <a:spLocks noChangeArrowheads="1"/>
          </p:cNvSpPr>
          <p:nvPr/>
        </p:nvSpPr>
        <p:spPr bwMode="auto">
          <a:xfrm>
            <a:off x="8143875" y="12344400"/>
            <a:ext cx="873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C.G. Campbelll, 1936. Source: Cold Spring Harbor, ERO, Eugenical News, 21</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47107" name="Picture 1">
            <a:extLst>
              <a:ext uri="{FF2B5EF4-FFF2-40B4-BE49-F238E27FC236}">
                <a16:creationId xmlns:a16="http://schemas.microsoft.com/office/drawing/2014/main" id="{9A2CB00D-9CE5-CD46-86AF-65CB7C9F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688" y="457200"/>
            <a:ext cx="7540625" cy="1163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4CC1639E-D746-0742-82FB-BC85080FC81F}"/>
              </a:ext>
            </a:extLst>
          </p:cNvPr>
          <p:cNvSpPr>
            <a:spLocks noChangeArrowheads="1"/>
          </p:cNvSpPr>
          <p:nvPr/>
        </p:nvSpPr>
        <p:spPr bwMode="auto">
          <a:xfrm>
            <a:off x="5138738" y="12325350"/>
            <a:ext cx="1090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by Underwood &amp; Underwood, October 1915. Source: Wisconsin Historical Society, Image ID 2003</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49155" name="Picture 3">
            <a:extLst>
              <a:ext uri="{FF2B5EF4-FFF2-40B4-BE49-F238E27FC236}">
                <a16:creationId xmlns:a16="http://schemas.microsoft.com/office/drawing/2014/main" id="{24AB8EE7-8253-6947-A953-CF317450B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838200"/>
            <a:ext cx="14106525" cy="1128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E94571F8-2ABF-CC4E-9B1B-67CC6F051BF4}"/>
              </a:ext>
            </a:extLst>
          </p:cNvPr>
          <p:cNvSpPr>
            <a:spLocks noChangeArrowheads="1"/>
          </p:cNvSpPr>
          <p:nvPr/>
        </p:nvSpPr>
        <p:spPr bwMode="auto">
          <a:xfrm>
            <a:off x="2133600" y="11793538"/>
            <a:ext cx="784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Published in Volk und Rasse, August 1936. Source: Calvin College German Propaganda Archive </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
        <p:nvSpPr>
          <p:cNvPr id="51203" name="Rectangle 1">
            <a:extLst>
              <a:ext uri="{FF2B5EF4-FFF2-40B4-BE49-F238E27FC236}">
                <a16:creationId xmlns:a16="http://schemas.microsoft.com/office/drawing/2014/main" id="{6AC8DD94-486D-4542-9B15-602B9FA8A5CD}"/>
              </a:ext>
            </a:extLst>
          </p:cNvPr>
          <p:cNvSpPr txBox="1">
            <a:spLocks noChangeArrowheads="1"/>
          </p:cNvSpPr>
          <p:nvPr/>
        </p:nvSpPr>
        <p:spPr bwMode="auto">
          <a:xfrm>
            <a:off x="11658600" y="2181225"/>
            <a:ext cx="11277600" cy="95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eaLnBrk="1">
              <a:lnSpc>
                <a:spcPct val="80000"/>
              </a:lnSpc>
              <a:spcBef>
                <a:spcPct val="0"/>
              </a:spcBef>
              <a:buSzTx/>
              <a:buFontTx/>
              <a:buNone/>
            </a:pPr>
            <a:r>
              <a:rPr lang="en-US" altLang="en-US" sz="4800" u="sng">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Translation German-English:</a:t>
            </a:r>
          </a:p>
          <a:p>
            <a:pPr eaLnBrk="1">
              <a:lnSpc>
                <a:spcPct val="80000"/>
              </a:lnSpc>
              <a:spcBef>
                <a:spcPct val="0"/>
              </a:spcBef>
              <a:buSzTx/>
              <a:buFontTx/>
              <a:buNone/>
            </a:pPr>
            <a:endParaRPr lang="en-US" altLang="en-US" sz="4800" u="sng">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eaLnBrk="1">
              <a:lnSpc>
                <a:spcPct val="80000"/>
              </a:lnSpc>
              <a:spcBef>
                <a:spcPct val="0"/>
              </a:spcBef>
              <a:buSzTx/>
              <a:buFontTx/>
              <a:buNone/>
            </a:pPr>
            <a:endPar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“The terrible legacy of a woman drunkard”</a:t>
            </a:r>
          </a:p>
          <a:p>
            <a:pPr eaLnBrk="1">
              <a:lnSpc>
                <a:spcPct val="80000"/>
              </a:lnSpc>
              <a:spcBef>
                <a:spcPct val="0"/>
              </a:spcBef>
              <a:buSzTx/>
              <a:buFontTx/>
              <a:buNone/>
            </a:pPr>
            <a:endPar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“894 descendants in 83 years”</a:t>
            </a:r>
          </a:p>
          <a:p>
            <a:pPr algn="ctr" eaLnBrk="1">
              <a:lnSpc>
                <a:spcPct val="80000"/>
              </a:lnSpc>
              <a:spcBef>
                <a:spcPct val="0"/>
              </a:spcBef>
              <a:buSzTx/>
              <a:buFontTx/>
              <a:buNone/>
            </a:pPr>
            <a:endPar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“40 live in a poorhouse, 67 criminals, 7 murderers, 181 prostitutes, 142  beggars”</a:t>
            </a:r>
          </a:p>
          <a:p>
            <a:pPr algn="ctr" eaLnBrk="1">
              <a:lnSpc>
                <a:spcPct val="80000"/>
              </a:lnSpc>
              <a:spcBef>
                <a:spcPct val="0"/>
              </a:spcBef>
              <a:buSzTx/>
              <a:buFontTx/>
              <a:buNone/>
            </a:pPr>
            <a:endPar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“437 (about 50%) were asocial, and caused 5 million DM</a:t>
            </a:r>
            <a:r>
              <a:rPr lang="en-US" altLang="en-US" sz="4800" baseline="300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a:t>
            </a:r>
            <a:r>
              <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 of costs”  </a:t>
            </a:r>
          </a:p>
          <a:p>
            <a:pPr algn="ctr" eaLnBrk="1">
              <a:lnSpc>
                <a:spcPct val="80000"/>
              </a:lnSpc>
              <a:spcBef>
                <a:spcPct val="0"/>
              </a:spcBef>
              <a:buSzTx/>
              <a:buFontTx/>
              <a:buNone/>
            </a:pPr>
            <a:endPar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eaLnBrk="1">
              <a:lnSpc>
                <a:spcPct val="80000"/>
              </a:lnSpc>
              <a:spcBef>
                <a:spcPct val="0"/>
              </a:spcBef>
              <a:buSzTx/>
              <a:buFontTx/>
              <a:buNone/>
            </a:pPr>
            <a:endParaRPr lang="en-US" altLang="en-US" sz="48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eaLnBrk="1">
              <a:lnSpc>
                <a:spcPct val="80000"/>
              </a:lnSpc>
              <a:spcBef>
                <a:spcPct val="0"/>
              </a:spcBef>
              <a:buSzTx/>
              <a:buFontTx/>
              <a:buNone/>
            </a:pPr>
            <a:r>
              <a:rPr lang="en-US" altLang="en-US" sz="4000" baseline="300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 </a:t>
            </a:r>
            <a:r>
              <a:rPr lang="en-US" altLang="en-US" sz="40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Deutsche Mark = German currency at the time</a:t>
            </a:r>
            <a:endParaRPr lang="en-US" altLang="en-US" sz="4000" baseline="30000">
              <a:solidFill>
                <a:srgbClr val="FFFFF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p:txBody>
      </p:sp>
      <p:pic>
        <p:nvPicPr>
          <p:cNvPr id="51204" name="Picture 1">
            <a:extLst>
              <a:ext uri="{FF2B5EF4-FFF2-40B4-BE49-F238E27FC236}">
                <a16:creationId xmlns:a16="http://schemas.microsoft.com/office/drawing/2014/main" id="{982B0A8E-0024-2841-82DF-0CA5D4899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87475"/>
            <a:ext cx="7848600" cy="1025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257320B2-0C92-AA47-A4D5-AA787FDDCEED}"/>
              </a:ext>
            </a:extLst>
          </p:cNvPr>
          <p:cNvSpPr>
            <a:spLocks noChangeArrowheads="1"/>
          </p:cNvSpPr>
          <p:nvPr/>
        </p:nvSpPr>
        <p:spPr bwMode="auto">
          <a:xfrm>
            <a:off x="6607175" y="12420600"/>
            <a:ext cx="9755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1924. Source: The Harry H. Laughlin Papers, Truman State University, papers, C-2-6,6</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53251" name="Picture 2">
            <a:extLst>
              <a:ext uri="{FF2B5EF4-FFF2-40B4-BE49-F238E27FC236}">
                <a16:creationId xmlns:a16="http://schemas.microsoft.com/office/drawing/2014/main" id="{0BA55516-7201-674D-8591-0257D3220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588" y="598488"/>
            <a:ext cx="11172825" cy="1169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A0FAF84A-23F0-CB40-907F-79AF65E4D93B}"/>
              </a:ext>
            </a:extLst>
          </p:cNvPr>
          <p:cNvSpPr>
            <a:spLocks noChangeArrowheads="1"/>
          </p:cNvSpPr>
          <p:nvPr/>
        </p:nvSpPr>
        <p:spPr bwMode="auto">
          <a:xfrm>
            <a:off x="4830763" y="12420600"/>
            <a:ext cx="9605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circa 1911. Source: American Philosophical Society, ERO, MSC77,SerI,Box 44, A:35-7</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55299" name="Picture 1">
            <a:extLst>
              <a:ext uri="{FF2B5EF4-FFF2-40B4-BE49-F238E27FC236}">
                <a16:creationId xmlns:a16="http://schemas.microsoft.com/office/drawing/2014/main" id="{B4F3CF6C-51AA-1A48-8577-63CDBB29A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790575"/>
            <a:ext cx="14833600" cy="1140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71DFC33-E8D2-F04C-B507-C6CC25371CC3}"/>
              </a:ext>
            </a:extLst>
          </p:cNvPr>
          <p:cNvSpPr>
            <a:spLocks noGrp="1" noChangeArrowheads="1"/>
          </p:cNvSpPr>
          <p:nvPr>
            <p:ph type="title"/>
          </p:nvPr>
        </p:nvSpPr>
        <p:spPr>
          <a:xfrm>
            <a:off x="4724400" y="111125"/>
            <a:ext cx="14935200" cy="2651125"/>
          </a:xfrm>
        </p:spPr>
        <p:txBody>
          <a:bodyPr/>
          <a:lstStyle/>
          <a:p>
            <a:pPr algn="ctr"/>
            <a:r>
              <a:rPr lang="en-US" altLang="en-US" sz="6000">
                <a:latin typeface="Rockwell" panose="02060603020205020403" pitchFamily="18" charset="77"/>
              </a:rPr>
              <a:t>Excerpts from the New York State</a:t>
            </a:r>
            <a:br>
              <a:rPr lang="en-US" altLang="en-US" sz="6000">
                <a:latin typeface="Rockwell" panose="02060603020205020403" pitchFamily="18" charset="77"/>
              </a:rPr>
            </a:br>
            <a:r>
              <a:rPr lang="en-US" altLang="en-US" sz="6000">
                <a:latin typeface="Rockwell" panose="02060603020205020403" pitchFamily="18" charset="77"/>
              </a:rPr>
              <a:t>Patients’ Bill of Rights:</a:t>
            </a:r>
          </a:p>
        </p:txBody>
      </p:sp>
      <p:sp>
        <p:nvSpPr>
          <p:cNvPr id="4" name="Content Placeholder 3">
            <a:extLst>
              <a:ext uri="{FF2B5EF4-FFF2-40B4-BE49-F238E27FC236}">
                <a16:creationId xmlns:a16="http://schemas.microsoft.com/office/drawing/2014/main" id="{B8E6FF7F-6E84-5D4F-A76B-BB477648538C}"/>
              </a:ext>
            </a:extLst>
          </p:cNvPr>
          <p:cNvSpPr>
            <a:spLocks noGrp="1"/>
          </p:cNvSpPr>
          <p:nvPr>
            <p:ph sz="half" idx="2"/>
          </p:nvPr>
        </p:nvSpPr>
        <p:spPr>
          <a:xfrm>
            <a:off x="2825750" y="5921375"/>
            <a:ext cx="18702338" cy="2660650"/>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rPr>
              <a:t>“(8) Receive complete information about your diagnosis, treatment and prognosis.</a:t>
            </a:r>
          </a:p>
          <a:p>
            <a:pPr marL="0" indent="0">
              <a:lnSpc>
                <a:spcPct val="100000"/>
              </a:lnSpc>
              <a:spcBef>
                <a:spcPct val="0"/>
              </a:spcBef>
              <a:buClr>
                <a:srgbClr val="FFFFFF"/>
              </a:buClr>
              <a:buSzPts val="2000"/>
              <a:buFontTx/>
              <a:buNone/>
              <a:defRPr/>
            </a:pPr>
            <a:endPar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000"/>
              <a:buFontTx/>
              <a:buNone/>
              <a:defRPr/>
            </a:pPr>
            <a:r>
              <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rPr>
              <a:t> (9) Receive all the information that you need to give informed consent for any proposed procedure or treatment. This information shall include the possible risks and benefits of the procedure or treatment.”</a:t>
            </a:r>
          </a:p>
        </p:txBody>
      </p:sp>
      <p:sp>
        <p:nvSpPr>
          <p:cNvPr id="7" name="Content Placeholder 3">
            <a:extLst>
              <a:ext uri="{FF2B5EF4-FFF2-40B4-BE49-F238E27FC236}">
                <a16:creationId xmlns:a16="http://schemas.microsoft.com/office/drawing/2014/main" id="{9A1A02F1-2BE5-1E49-BF4C-AE22A7A742F9}"/>
              </a:ext>
            </a:extLst>
          </p:cNvPr>
          <p:cNvSpPr txBox="1">
            <a:spLocks/>
          </p:cNvSpPr>
          <p:nvPr/>
        </p:nvSpPr>
        <p:spPr bwMode="auto">
          <a:xfrm>
            <a:off x="2825750" y="2863850"/>
            <a:ext cx="18702338" cy="665163"/>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rPr>
              <a:t>“As a patient in a hospital in New York State, you have the right, consistent with law, to:”</a:t>
            </a:r>
          </a:p>
        </p:txBody>
      </p:sp>
      <p:sp>
        <p:nvSpPr>
          <p:cNvPr id="8" name="Content Placeholder 3">
            <a:extLst>
              <a:ext uri="{FF2B5EF4-FFF2-40B4-BE49-F238E27FC236}">
                <a16:creationId xmlns:a16="http://schemas.microsoft.com/office/drawing/2014/main" id="{DFDBB36D-A900-394E-AA5F-85677CC90B25}"/>
              </a:ext>
            </a:extLst>
          </p:cNvPr>
          <p:cNvSpPr txBox="1">
            <a:spLocks/>
          </p:cNvSpPr>
          <p:nvPr/>
        </p:nvSpPr>
        <p:spPr bwMode="auto">
          <a:xfrm>
            <a:off x="2825750" y="4094163"/>
            <a:ext cx="18702338" cy="1263650"/>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rPr>
              <a:t>“(2) Receive treatment without discrimination as to race, color, religion, sex, national origin, disability, sexual orientation, age or source of payment.”</a:t>
            </a:r>
          </a:p>
        </p:txBody>
      </p:sp>
      <p:sp>
        <p:nvSpPr>
          <p:cNvPr id="9" name="Content Placeholder 3">
            <a:extLst>
              <a:ext uri="{FF2B5EF4-FFF2-40B4-BE49-F238E27FC236}">
                <a16:creationId xmlns:a16="http://schemas.microsoft.com/office/drawing/2014/main" id="{3D42C3FE-A374-DE43-BA1B-A65B37994AF2}"/>
              </a:ext>
            </a:extLst>
          </p:cNvPr>
          <p:cNvSpPr txBox="1">
            <a:spLocks/>
          </p:cNvSpPr>
          <p:nvPr/>
        </p:nvSpPr>
        <p:spPr bwMode="auto">
          <a:xfrm>
            <a:off x="2825750" y="9145588"/>
            <a:ext cx="18702338" cy="1079500"/>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rPr>
              <a:t>“(12) Refuse to take part in research. In deciding whether or not to participate, you have the right to a full explanation.”</a:t>
            </a:r>
          </a:p>
        </p:txBody>
      </p:sp>
      <p:sp>
        <p:nvSpPr>
          <p:cNvPr id="10" name="Content Placeholder 3">
            <a:extLst>
              <a:ext uri="{FF2B5EF4-FFF2-40B4-BE49-F238E27FC236}">
                <a16:creationId xmlns:a16="http://schemas.microsoft.com/office/drawing/2014/main" id="{53449E62-7E70-DA49-A2DC-7E8954ED0E09}"/>
              </a:ext>
            </a:extLst>
          </p:cNvPr>
          <p:cNvSpPr txBox="1">
            <a:spLocks/>
          </p:cNvSpPr>
          <p:nvPr/>
        </p:nvSpPr>
        <p:spPr bwMode="auto">
          <a:xfrm>
            <a:off x="2825750" y="10788650"/>
            <a:ext cx="18702338" cy="622300"/>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3200" dirty="0">
                <a:solidFill>
                  <a:srgbClr val="686F76"/>
                </a:solidFill>
                <a:latin typeface="Tahoma" panose="020B0604030504040204" pitchFamily="34" charset="0"/>
                <a:cs typeface="Tahoma" panose="020B0604030504040204" pitchFamily="34" charset="0"/>
                <a:sym typeface="Verdana" panose="020B0604030504040204" pitchFamily="34" charset="0"/>
              </a:rPr>
              <a:t>“(14) Participate in all decisions about your treatment and discharge from the hospital.”</a:t>
            </a:r>
          </a:p>
        </p:txBody>
      </p:sp>
      <p:sp>
        <p:nvSpPr>
          <p:cNvPr id="57351" name="Rectangle 5">
            <a:extLst>
              <a:ext uri="{FF2B5EF4-FFF2-40B4-BE49-F238E27FC236}">
                <a16:creationId xmlns:a16="http://schemas.microsoft.com/office/drawing/2014/main" id="{A53433DC-86F3-AD43-9393-8D658FF597FC}"/>
              </a:ext>
            </a:extLst>
          </p:cNvPr>
          <p:cNvSpPr>
            <a:spLocks noChangeArrowheads="1"/>
          </p:cNvSpPr>
          <p:nvPr/>
        </p:nvSpPr>
        <p:spPr bwMode="auto">
          <a:xfrm>
            <a:off x="15925800" y="12801600"/>
            <a:ext cx="839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solidFill>
                  <a:srgbClr val="53585F"/>
                </a:solidFill>
                <a:latin typeface="Tahoma" panose="020B0604030504040204" pitchFamily="34" charset="0"/>
                <a:cs typeface="Tahoma" panose="020B0604030504040204" pitchFamily="34" charset="0"/>
                <a:sym typeface="Verdana" panose="020B0604030504040204" pitchFamily="34" charset="0"/>
              </a:rPr>
              <a:t>New York State Department of Health. Publication Number 1500, version 2/2019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a:extLst>
              <a:ext uri="{FF2B5EF4-FFF2-40B4-BE49-F238E27FC236}">
                <a16:creationId xmlns:a16="http://schemas.microsoft.com/office/drawing/2014/main" id="{C35DE71D-9846-C340-9750-5F5F6AC99595}"/>
              </a:ext>
            </a:extLst>
          </p:cNvPr>
          <p:cNvSpPr txBox="1">
            <a:spLocks noChangeArrowheads="1"/>
          </p:cNvSpPr>
          <p:nvPr/>
        </p:nvSpPr>
        <p:spPr bwMode="auto">
          <a:xfrm>
            <a:off x="1530350" y="2197100"/>
            <a:ext cx="21321713" cy="92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2: 	Image: "Flashing light exhibit at Fitter Families Contests”, 1926. Source: American Philosophical Society, AES, Am3,575.06,44. Accessed via the Eugenics Image 	Archive, Dolan DNA Learning Center, Cold Spring Harbor Laboratory, ID# 5 (http://www.eugenicsarchive.org/eugenics/view_image.pl?id=5, accessed March 2, 	2020).</a:t>
            </a:r>
          </a:p>
          <a:p>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3: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Image (left): Photo by Emanuel Wolfe (1858-1933). Source: Nebraska State Historical Society, NSHS RG2836.PH0-532. </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Image (right): "Yea I Have a Goodly Heritage”, circa 1925. Source: American Philosophical Society, Fitter Families Collection, 2000.1301. Accessed via the 	Eugenics Image Archive, Dolan DNA Learning Center, Cold Spring Harbor Laboratory, ID# 1564 	(http://www.eugenicsarchive.org/eugenics/view_image.pl?id=1564,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4: 	</a:t>
            </a: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Image (left): "Unfit Human Traits" and "Triangle of Life.”, circa 1929. Source: American Philosophical Society, Fitter Families Collection, 2000.1285. Accessed via 	the Eugenics Image Archive, Dolan DNA Learning Center, Cold Spring Harbor Laboratory, ID# 1568 	(http://www.eugenicsarchive.org/eugenics/view_image.pl?id=1568,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Image (right): "Marriages - Fit and Unfit”, circa 1929. Source: American Philosophical Society, Fitter Families Collection, 2000.1284. Accessed via the Eugenics 	Image Archive, Dolan DNA Learning Center, Cold Spring Harbor Laboratory, ID# 1567 (http://www.eugenicsarchive.org/eugenics/view_image.pl?id=1567,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5:	</a:t>
            </a:r>
            <a:r>
              <a:rPr lang="en-US" altLang="en-US" sz="2200">
                <a:solidFill>
                  <a:srgbClr val="686F76"/>
                </a:solidFill>
                <a:latin typeface="Tahoma" panose="020B0604030504040204" pitchFamily="34" charset="0"/>
                <a:cs typeface="Tahoma" panose="020B0604030504040204" pitchFamily="34" charset="0"/>
              </a:rPr>
              <a:t>Image : "Sterilization is liberation, not a punishment.”, Volk und Rasse, August 1936. Accessed via the Calvin College German Propaganda Archive 	(https://research.calvin.edu/german-propaganda-archive/volkundrasse1936-8.htm, accessed March 2, 2020).</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Gill Sans Light" panose="020B0302020104020203" pitchFamily="34" charset="-79"/>
              </a:rPr>
              <a:t>Slide 8:	</a:t>
            </a:r>
            <a:r>
              <a:rPr lang="en-US" altLang="en-US" sz="2200">
                <a:solidFill>
                  <a:srgbClr val="686F76"/>
                </a:solidFill>
                <a:latin typeface="Tahoma" panose="020B0604030504040204" pitchFamily="34" charset="0"/>
                <a:cs typeface="Tahoma" panose="020B0604030504040204" pitchFamily="34" charset="0"/>
              </a:rPr>
              <a:t>Image: "State criteria for legal eugenical sterilization”, circa 1935. Source: The Harry H. Laughlin Papers, Truman State University, Lantern Slides, Black Case, 	Section 12. Accessed via the Eugenics Image Archive, Dolan DNA Learning Center, Cold Spring Harbor Laboratory, ID# 948 	(http://www.eugenicsarchive.org/eugenics/view_image.pl?id=948, accessed March 2, 2020).</a:t>
            </a:r>
          </a:p>
          <a:p>
            <a:endParaRPr lang="en-US" altLang="en-US" sz="2200">
              <a:solidFill>
                <a:srgbClr val="686F76"/>
              </a:solidFill>
              <a:latin typeface="Tahoma" panose="020B0604030504040204" pitchFamily="34" charset="0"/>
              <a:cs typeface="Tahoma" panose="020B0604030504040204" pitchFamily="34" charset="0"/>
            </a:endParaRPr>
          </a:p>
          <a:p>
            <a:endParaRPr lang="en-US" altLang="en-US" sz="2200">
              <a:solidFill>
                <a:srgbClr val="686F76"/>
              </a:solidFill>
              <a:latin typeface="Tahoma" panose="020B0604030504040204" pitchFamily="34" charset="0"/>
              <a:cs typeface="Tahoma" panose="020B0604030504040204" pitchFamily="34" charset="0"/>
            </a:endParaRPr>
          </a:p>
        </p:txBody>
      </p:sp>
      <p:sp>
        <p:nvSpPr>
          <p:cNvPr id="5" name="Text Box 2">
            <a:extLst>
              <a:ext uri="{FF2B5EF4-FFF2-40B4-BE49-F238E27FC236}">
                <a16:creationId xmlns:a16="http://schemas.microsoft.com/office/drawing/2014/main" id="{4557FA4C-5200-B64C-9C09-D1E0C84D1BA8}"/>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a:extLst>
              <a:ext uri="{FF2B5EF4-FFF2-40B4-BE49-F238E27FC236}">
                <a16:creationId xmlns:a16="http://schemas.microsoft.com/office/drawing/2014/main" id="{E47C85D3-60F4-2243-B19B-25165D0D3C94}"/>
              </a:ext>
            </a:extLst>
          </p:cNvPr>
          <p:cNvSpPr txBox="1">
            <a:spLocks noChangeArrowheads="1"/>
          </p:cNvSpPr>
          <p:nvPr/>
        </p:nvSpPr>
        <p:spPr bwMode="auto">
          <a:xfrm>
            <a:off x="1530350" y="2057400"/>
            <a:ext cx="21321713" cy="1117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r>
              <a:rPr lang="en-US" altLang="en-US" sz="2200">
                <a:solidFill>
                  <a:srgbClr val="686F76"/>
                </a:solidFill>
                <a:latin typeface="Tahoma" panose="020B0604030504040204" pitchFamily="34" charset="0"/>
                <a:cs typeface="Tahoma" panose="020B0604030504040204" pitchFamily="34" charset="0"/>
              </a:rPr>
              <a:t>Slide 9:	Image (top): Accessed via the Museum of disABILITY History, Prevention Exhibit, image 8 (https://www.museumofdisability.org/virtual-museum/medicine-	wing/prevention-exhibit/, accessed March 2, 2020).</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rPr>
              <a:t>		Image (bottom): “Eugenic Certificate”, circa 1924, Source: Robert Bogdan Collection.</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rPr>
              <a:t>		Image (right): "The science of eugenics and sex-life, love, marriage, maternity: the regeneration of the human race", by W.J. Hadden, C.H. Robinson, and M.R. 	Melendy, 1930. Source: Cold Spring Harbor, Micklos, The Science of Eugenics, title pg. Accessed via the Eugenics Image Archive, Dolan DNA Learning Center, Cold 	Spring Harbor Laboratory, ID# 608, p. 2 (http://www.eugenicsarchive.org/eugenics/view_image.pl?id=608, accessed March 2, 2020).</a:t>
            </a:r>
          </a:p>
          <a:p>
            <a:endParaRPr lang="en-US" altLang="en-US" sz="2200">
              <a:solidFill>
                <a:srgbClr val="686F76"/>
              </a:solidFill>
              <a:latin typeface="Tahoma" panose="020B0604030504040204" pitchFamily="34" charset="0"/>
              <a:cs typeface="Tahom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10:	Image (left): “Doctor to let defective baby expire”, The Chicago Daily Tribune, 1915. Thanks to Martin S. Pernick. This image is figure 2 in his book: ”The Black 	Stork: Eugenics and the Death of "Defective" Babies in American Medicine and Motion Pictures Since 1915” (New York: Oxford University Press 1996). </a:t>
            </a: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Image (right): “Advertisement for the Black Stork”, Exhibitors' Trade Review, March 19, 1917. Thanks to Martin S. Pernick. This image is figure 4 in his book: ”The 	Black Stork: Eugenics and the Death of "Defective" Babies in American Medicine and Motion Pictures Since 1915” (New York: Oxford University Press 1996). </a:t>
            </a:r>
          </a:p>
          <a:p>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11:	Image: "The German Racial Policy", by C.G. Campbell, Eugenical News (vol.21:2), 1936. Source: Cold Spring Harbor, ERO, Eugenical News, 21. Accessed via the 	Eugenics Image Archive, Dolan DNA Learning Center, Cold Spring Harbor Laboratory, ID# 1906, p. 1 	(http://www.eugenicsarchive.org/eugenics/view_image.pl?id=1906, accessed March 2, 2020).</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12:	Image: “Eugenics Demonstration on Wall Street”, by Underwood &amp; Underwood, October 27, 1915. Source: Wisconsin Historical Society, Image ID 2003. </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13:	Image : "The terrible legacy of a woman drunkard.”, Volk und Rasse, August 1936. Accessed via the Calvin College German Propaganda Archive 	(https://research.calvin.edu/german-propaganda-archive/volkundrasse1936-8.htm, accessed March 2, 2020).</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14:	Image: "Europe as an emigrant-exporting continent”, 1924. Source: The Harry H. Laughlin Papers, Truman State University, papers, C-2-6,6. Accessed via the 	Eugenics Image Archive, Dolan DNA Learning Center, Cold Spring Harbor Laboratory, ID# 1146, p. 7 	(http://www.eugenicsarchive.org/eugenics/view_image.pl?id=1146, accessed March 2, 2020).</a:t>
            </a:r>
          </a:p>
          <a:p>
            <a:pPr eaLnBrk="1">
              <a:lnSpc>
                <a:spcPct val="110000"/>
              </a:lnSpc>
              <a:spcBef>
                <a:spcPts val="2600"/>
              </a:spcBef>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15:	Image: "Form for studying inheritance of pauperism and criminality”, circa 1911. Source: American Philosophical Society, ERO, MSC77,SerI,Box 44, A:35-7. 	Accessed via the Eugenics Image Archive, Dolan DNA Learning Center, Cold Spring Harbor Laboratory, ID# 100 	(http://www.eugenicsarchive.org/eugenics/view_image.pl?id=100, accessed March 2, 2020).</a:t>
            </a:r>
          </a:p>
        </p:txBody>
      </p:sp>
      <p:sp>
        <p:nvSpPr>
          <p:cNvPr id="5" name="Text Box 2">
            <a:extLst>
              <a:ext uri="{FF2B5EF4-FFF2-40B4-BE49-F238E27FC236}">
                <a16:creationId xmlns:a16="http://schemas.microsoft.com/office/drawing/2014/main" id="{2BEC6183-7476-1246-8793-21985043DE8C}"/>
              </a:ext>
            </a:extLst>
          </p:cNvPr>
          <p:cNvSpPr txBox="1">
            <a:spLocks/>
          </p:cNvSpPr>
          <p:nvPr/>
        </p:nvSpPr>
        <p:spPr bwMode="auto">
          <a:xfrm>
            <a:off x="8037513" y="5334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a:solidFill>
                  <a:schemeClr val="tx2">
                    <a:lumMod val="50000"/>
                  </a:schemeClr>
                </a:solidFill>
                <a:latin typeface="Rockwell" charset="0"/>
                <a:ea typeface="Helvetica Neue Light" charset="0"/>
                <a:cs typeface="Helvetica Neue Light" charset="0"/>
                <a:sym typeface="Helvetica Neue Light" charset="0"/>
              </a:rPr>
              <a:t>Image credits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34CC2AF1-2101-764C-99B6-C6D837E0CAC3}"/>
              </a:ext>
            </a:extLst>
          </p:cNvPr>
          <p:cNvSpPr txBox="1">
            <a:spLocks noChangeArrowheads="1"/>
          </p:cNvSpPr>
          <p:nvPr/>
        </p:nvSpPr>
        <p:spPr bwMode="auto">
          <a:xfrm>
            <a:off x="1530350" y="2743200"/>
            <a:ext cx="213217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143000" indent="-1143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1143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6:	Quote (left): “Massachusetts Medical Society Annual Discourse: The Burden of Feeble-Mindedness” by Walter E. Fernald, M.D. (1912). Boston Medical &amp; Surgical Journal 166(25):911-915. DOI: 10.1056/NEJM191206201662501. (http://www.nejm.org/doi/full/10.1056/NEJM191206201662501,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	Quote (bottom): “The high grade mental defectives,” by Bullard, W. N. (1908). Boston Medical &amp; Surgical Journal 159:240-242. DOI: 10.1056/NEJM190808201590804 (http://www.nejm.org/doi/full/10.1056/NEJM190808201590804,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7:	Quote: Buck v. Bell. 274 U.S. 200, 1927 (https://supreme.justia.com/cases/federal/us/274/200/case.html,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endParaRPr>
          </a:p>
          <a:p>
            <a:pPr>
              <a:buClr>
                <a:srgbClr val="FFFFFF"/>
              </a:buClr>
              <a:buSzPts val="1200"/>
            </a:pPr>
            <a:r>
              <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rPr>
              <a:t>Slide 16:	Excerpt: “New York State Hospital Patients’ Bill of Rights”, New York State Department of Health. Publication Number 1500, version 2/2019. (https://www.health.ny.gov/publications/1500/, accessed March 2, 2020).</a:t>
            </a:r>
          </a:p>
          <a:p>
            <a:pPr>
              <a:buClr>
                <a:srgbClr val="FFFFFF"/>
              </a:buClr>
              <a:buSzPts val="1200"/>
            </a:pPr>
            <a:endParaRPr lang="en-US" altLang="en-US" sz="2200">
              <a:solidFill>
                <a:srgbClr val="686F76"/>
              </a:solidFill>
              <a:latin typeface="Tahoma" panose="020B0604030504040204" pitchFamily="34" charset="0"/>
              <a:cs typeface="Tahoma" panose="020B0604030504040204" pitchFamily="34" charset="0"/>
              <a:sym typeface="Verdana" panose="020B0604030504040204" pitchFamily="34" charset="0"/>
            </a:endParaRPr>
          </a:p>
        </p:txBody>
      </p:sp>
      <p:sp>
        <p:nvSpPr>
          <p:cNvPr id="192514" name="Text Box 2">
            <a:extLst>
              <a:ext uri="{FF2B5EF4-FFF2-40B4-BE49-F238E27FC236}">
                <a16:creationId xmlns:a16="http://schemas.microsoft.com/office/drawing/2014/main" id="{1DAFD0D6-B5D1-D445-ADC7-D84967B1938F}"/>
              </a:ext>
            </a:extLst>
          </p:cNvPr>
          <p:cNvSpPr txBox="1">
            <a:spLocks/>
          </p:cNvSpPr>
          <p:nvPr/>
        </p:nvSpPr>
        <p:spPr bwMode="auto">
          <a:xfrm>
            <a:off x="8037513" y="609600"/>
            <a:ext cx="8307387" cy="1344613"/>
          </a:xfrm>
          <a:prstGeom prst="rect">
            <a:avLst/>
          </a:prstGeom>
          <a:noFill/>
          <a:ln>
            <a:noFill/>
          </a:ln>
          <a:effec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9800">
                <a:solidFill>
                  <a:schemeClr val="tx2">
                    <a:lumMod val="50000"/>
                  </a:schemeClr>
                </a:solidFill>
                <a:latin typeface="Rockwell" charset="0"/>
                <a:ea typeface="Helvetica Neue Light" charset="0"/>
                <a:cs typeface="Helvetica Neue Light" charset="0"/>
                <a:sym typeface="Helvetica Neue Light" charset="0"/>
              </a:rPr>
              <a:t>References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F37B1354-D993-B74B-9161-434EC941ACFC}"/>
              </a:ext>
            </a:extLst>
          </p:cNvPr>
          <p:cNvSpPr>
            <a:spLocks noChangeArrowheads="1"/>
          </p:cNvSpPr>
          <p:nvPr/>
        </p:nvSpPr>
        <p:spPr bwMode="auto">
          <a:xfrm>
            <a:off x="3605213" y="12525375"/>
            <a:ext cx="7748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1926. Source: American Philosophical Society, AES, Am3,575.06,44</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28675" name="Picture 1">
            <a:extLst>
              <a:ext uri="{FF2B5EF4-FFF2-40B4-BE49-F238E27FC236}">
                <a16:creationId xmlns:a16="http://schemas.microsoft.com/office/drawing/2014/main" id="{8F9EED49-F069-0247-B389-3DF69BC69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1190625"/>
            <a:ext cx="17145000" cy="1133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30722" name="Rectangle 5">
            <a:extLst>
              <a:ext uri="{FF2B5EF4-FFF2-40B4-BE49-F238E27FC236}">
                <a16:creationId xmlns:a16="http://schemas.microsoft.com/office/drawing/2014/main" id="{D8CCD610-3530-C646-869F-70A7A99286BC}"/>
              </a:ext>
            </a:extLst>
          </p:cNvPr>
          <p:cNvSpPr>
            <a:spLocks noChangeArrowheads="1"/>
          </p:cNvSpPr>
          <p:nvPr/>
        </p:nvSpPr>
        <p:spPr bwMode="auto">
          <a:xfrm>
            <a:off x="1184275" y="11388725"/>
            <a:ext cx="1085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by Emanuel Wolfe (1858-1933). Source: Nebraska State Historical Society, NSHS RG2836.PH0-532</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30723" name="Picture 2">
            <a:extLst>
              <a:ext uri="{FF2B5EF4-FFF2-40B4-BE49-F238E27FC236}">
                <a16:creationId xmlns:a16="http://schemas.microsoft.com/office/drawing/2014/main" id="{ECE2FDC2-FD49-0F45-8BDD-66CEF39E5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98588"/>
            <a:ext cx="12919075" cy="97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a:extLst>
              <a:ext uri="{FF2B5EF4-FFF2-40B4-BE49-F238E27FC236}">
                <a16:creationId xmlns:a16="http://schemas.microsoft.com/office/drawing/2014/main" id="{A5109CE4-093A-0547-B169-13ECBF2EC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3275" y="1398588"/>
            <a:ext cx="7177088" cy="97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5" name="Straight Connector 5">
            <a:extLst>
              <a:ext uri="{FF2B5EF4-FFF2-40B4-BE49-F238E27FC236}">
                <a16:creationId xmlns:a16="http://schemas.microsoft.com/office/drawing/2014/main" id="{2D30ED37-393C-6E4A-AF26-3B3B1A63017B}"/>
              </a:ext>
            </a:extLst>
          </p:cNvPr>
          <p:cNvCxnSpPr>
            <a:cxnSpLocks/>
          </p:cNvCxnSpPr>
          <p:nvPr/>
        </p:nvCxnSpPr>
        <p:spPr bwMode="auto">
          <a:xfrm flipV="1">
            <a:off x="14935200" y="4389438"/>
            <a:ext cx="0" cy="3810000"/>
          </a:xfrm>
          <a:prstGeom prst="line">
            <a:avLst/>
          </a:prstGeom>
          <a:noFill/>
          <a:ln w="25400">
            <a:solidFill>
              <a:schemeClr val="bg1"/>
            </a:solidFill>
            <a:miter lim="400000"/>
            <a:headEnd/>
            <a:tailEnd/>
          </a:ln>
          <a:extLst>
            <a:ext uri="{909E8E84-426E-40DD-AFC4-6F175D3DCCD1}">
              <a14:hiddenFill xmlns:a14="http://schemas.microsoft.com/office/drawing/2010/main">
                <a:noFill/>
              </a14:hiddenFill>
            </a:ext>
          </a:extLst>
        </p:spPr>
      </p:cxnSp>
      <p:sp>
        <p:nvSpPr>
          <p:cNvPr id="30726" name="Rectangle 5">
            <a:extLst>
              <a:ext uri="{FF2B5EF4-FFF2-40B4-BE49-F238E27FC236}">
                <a16:creationId xmlns:a16="http://schemas.microsoft.com/office/drawing/2014/main" id="{0C4EBCA4-36E5-D042-A4AC-4F80EFF95393}"/>
              </a:ext>
            </a:extLst>
          </p:cNvPr>
          <p:cNvSpPr>
            <a:spLocks noChangeArrowheads="1"/>
          </p:cNvSpPr>
          <p:nvPr/>
        </p:nvSpPr>
        <p:spPr bwMode="auto">
          <a:xfrm>
            <a:off x="16043275" y="11388725"/>
            <a:ext cx="6197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circa 1925. Source: American Philosophical Society, </a:t>
            </a:r>
          </a:p>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Fitter Families Collection, 2000.1301</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cxnSp>
        <p:nvCxnSpPr>
          <p:cNvPr id="32770" name="Straight Connector 5">
            <a:extLst>
              <a:ext uri="{FF2B5EF4-FFF2-40B4-BE49-F238E27FC236}">
                <a16:creationId xmlns:a16="http://schemas.microsoft.com/office/drawing/2014/main" id="{1051EA9C-27AA-734C-9D73-759379B59B4F}"/>
              </a:ext>
            </a:extLst>
          </p:cNvPr>
          <p:cNvCxnSpPr>
            <a:cxnSpLocks/>
          </p:cNvCxnSpPr>
          <p:nvPr/>
        </p:nvCxnSpPr>
        <p:spPr bwMode="auto">
          <a:xfrm flipV="1">
            <a:off x="12192000" y="4389438"/>
            <a:ext cx="0" cy="3810000"/>
          </a:xfrm>
          <a:prstGeom prst="line">
            <a:avLst/>
          </a:prstGeom>
          <a:noFill/>
          <a:ln w="25400">
            <a:solidFill>
              <a:schemeClr val="bg1"/>
            </a:solidFill>
            <a:miter lim="400000"/>
            <a:headEnd/>
            <a:tailEnd/>
          </a:ln>
          <a:extLst>
            <a:ext uri="{909E8E84-426E-40DD-AFC4-6F175D3DCCD1}">
              <a14:hiddenFill xmlns:a14="http://schemas.microsoft.com/office/drawing/2010/main">
                <a:noFill/>
              </a14:hiddenFill>
            </a:ext>
          </a:extLst>
        </p:spPr>
      </p:cxnSp>
      <p:sp>
        <p:nvSpPr>
          <p:cNvPr id="32771" name="Rectangle 5">
            <a:extLst>
              <a:ext uri="{FF2B5EF4-FFF2-40B4-BE49-F238E27FC236}">
                <a16:creationId xmlns:a16="http://schemas.microsoft.com/office/drawing/2014/main" id="{96A7027C-4715-EF47-815C-4F9DF7121AA9}"/>
              </a:ext>
            </a:extLst>
          </p:cNvPr>
          <p:cNvSpPr>
            <a:spLocks noChangeArrowheads="1"/>
          </p:cNvSpPr>
          <p:nvPr/>
        </p:nvSpPr>
        <p:spPr bwMode="auto">
          <a:xfrm>
            <a:off x="13030200" y="10668000"/>
            <a:ext cx="988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circa 1929. Source: American Philosophical Society, Fitter Families Collection, 2000.1284</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32772" name="Picture 1">
            <a:extLst>
              <a:ext uri="{FF2B5EF4-FFF2-40B4-BE49-F238E27FC236}">
                <a16:creationId xmlns:a16="http://schemas.microsoft.com/office/drawing/2014/main" id="{9C2CDE30-E168-E846-9357-B2A6B331E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2135188"/>
            <a:ext cx="10372725" cy="831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a:extLst>
              <a:ext uri="{FF2B5EF4-FFF2-40B4-BE49-F238E27FC236}">
                <a16:creationId xmlns:a16="http://schemas.microsoft.com/office/drawing/2014/main" id="{861DF7EF-2EBE-3B4C-B67A-4511CA06B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9238" y="2138363"/>
            <a:ext cx="10398125" cy="831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5">
            <a:extLst>
              <a:ext uri="{FF2B5EF4-FFF2-40B4-BE49-F238E27FC236}">
                <a16:creationId xmlns:a16="http://schemas.microsoft.com/office/drawing/2014/main" id="{AAB633C6-90FD-764D-BBC3-5A9B6A713A9D}"/>
              </a:ext>
            </a:extLst>
          </p:cNvPr>
          <p:cNvSpPr>
            <a:spLocks noChangeArrowheads="1"/>
          </p:cNvSpPr>
          <p:nvPr/>
        </p:nvSpPr>
        <p:spPr bwMode="auto">
          <a:xfrm>
            <a:off x="1143000" y="10668000"/>
            <a:ext cx="988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circa 1929. Source: American Philosophical Society, Fitter Families Collection, 2000.1285</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620191C-FE5F-DA43-A5DA-B1D33C918603}"/>
              </a:ext>
            </a:extLst>
          </p:cNvPr>
          <p:cNvSpPr>
            <a:spLocks noChangeArrowheads="1"/>
          </p:cNvSpPr>
          <p:nvPr/>
        </p:nvSpPr>
        <p:spPr bwMode="auto">
          <a:xfrm>
            <a:off x="1041400" y="10496550"/>
            <a:ext cx="989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Published in Volk und Rasse, August 1936. Source: Calvin College German Propaganda Archive </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34819" name="Picture 1" descr="2871757_orig.jpg">
            <a:extLst>
              <a:ext uri="{FF2B5EF4-FFF2-40B4-BE49-F238E27FC236}">
                <a16:creationId xmlns:a16="http://schemas.microsoft.com/office/drawing/2014/main" id="{B3387D15-6FAA-7A4D-B71C-CF129F70FC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3400425"/>
            <a:ext cx="989965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1">
            <a:extLst>
              <a:ext uri="{FF2B5EF4-FFF2-40B4-BE49-F238E27FC236}">
                <a16:creationId xmlns:a16="http://schemas.microsoft.com/office/drawing/2014/main" id="{C0A7BCD2-5148-994D-A839-A2DAAC076081}"/>
              </a:ext>
            </a:extLst>
          </p:cNvPr>
          <p:cNvSpPr txBox="1">
            <a:spLocks noChangeArrowheads="1"/>
          </p:cNvSpPr>
          <p:nvPr/>
        </p:nvSpPr>
        <p:spPr bwMode="auto">
          <a:xfrm>
            <a:off x="12192000" y="2058988"/>
            <a:ext cx="11277600" cy="959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defTabSz="431800">
              <a:lnSpc>
                <a:spcPct val="110000"/>
              </a:lnSpc>
              <a:spcBef>
                <a:spcPts val="2600"/>
              </a:spcBef>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431800" eaLnBrk="0" fontAlgn="base" hangingPunct="0">
              <a:lnSpc>
                <a:spcPct val="110000"/>
              </a:lnSpc>
              <a:spcBef>
                <a:spcPts val="2600"/>
              </a:spcBef>
              <a:spcAft>
                <a:spcPct val="0"/>
              </a:spcAft>
              <a:buSzPct val="125000"/>
              <a:buChar char="•"/>
              <a:defRPr sz="42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eaLnBrk="1">
              <a:lnSpc>
                <a:spcPct val="80000"/>
              </a:lnSpc>
              <a:spcBef>
                <a:spcPct val="0"/>
              </a:spcBef>
              <a:buSzTx/>
              <a:buFontTx/>
              <a:buNone/>
            </a:pPr>
            <a:r>
              <a:rPr lang="en-US" altLang="en-US" sz="6600" u="sng">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Translation German-English:</a:t>
            </a:r>
          </a:p>
          <a:p>
            <a:pPr eaLnBrk="1">
              <a:lnSpc>
                <a:spcPct val="80000"/>
              </a:lnSpc>
              <a:spcBef>
                <a:spcPct val="0"/>
              </a:spcBef>
              <a:buSzTx/>
              <a:buFontTx/>
              <a:buNone/>
            </a:pPr>
            <a:endParaRPr lang="en-US" altLang="en-US" sz="66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66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“Sterilization is liberation, not punishment”</a:t>
            </a:r>
          </a:p>
          <a:p>
            <a:pPr algn="ctr" eaLnBrk="1">
              <a:lnSpc>
                <a:spcPct val="80000"/>
              </a:lnSpc>
              <a:spcBef>
                <a:spcPct val="0"/>
              </a:spcBef>
              <a:buSzTx/>
              <a:buFontTx/>
              <a:buNone/>
            </a:pPr>
            <a:endParaRPr lang="en-US" altLang="en-US" sz="66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66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“What parents would wish such a terrible fate for their children?”</a:t>
            </a:r>
          </a:p>
          <a:p>
            <a:pPr algn="ctr" eaLnBrk="1">
              <a:lnSpc>
                <a:spcPct val="80000"/>
              </a:lnSpc>
              <a:spcBef>
                <a:spcPct val="0"/>
              </a:spcBef>
              <a:buSzTx/>
              <a:buFontTx/>
              <a:buNone/>
            </a:pPr>
            <a:endParaRPr lang="en-US" altLang="en-US" sz="66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endParaRPr>
          </a:p>
          <a:p>
            <a:pPr algn="ctr" eaLnBrk="1">
              <a:lnSpc>
                <a:spcPct val="80000"/>
              </a:lnSpc>
              <a:spcBef>
                <a:spcPct val="0"/>
              </a:spcBef>
              <a:buSzTx/>
              <a:buFontTx/>
              <a:buNone/>
            </a:pPr>
            <a:r>
              <a:rPr lang="en-US" altLang="en-US" sz="6600">
                <a:solidFill>
                  <a:schemeClr val="bg1"/>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“Who would want to be guilty of this?”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A06E6-476E-6644-AB69-5BE1389F25D2}"/>
              </a:ext>
            </a:extLst>
          </p:cNvPr>
          <p:cNvSpPr>
            <a:spLocks noGrp="1"/>
          </p:cNvSpPr>
          <p:nvPr>
            <p:ph sz="half" idx="2"/>
          </p:nvPr>
        </p:nvSpPr>
        <p:spPr>
          <a:xfrm>
            <a:off x="1222375" y="3429000"/>
            <a:ext cx="8150225" cy="6664325"/>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“Feeble-minded women are almost invariably immoral, and if at large usually become carriers of venereal disease or give birth to children who are as defective as themselves. The feeble-minded woman who marries is twice as prolific as the normal woman.” </a:t>
            </a:r>
          </a:p>
          <a:p>
            <a:pPr marL="0" indent="0">
              <a:lnSpc>
                <a:spcPct val="100000"/>
              </a:lnSpc>
              <a:spcBef>
                <a:spcPct val="0"/>
              </a:spcBef>
              <a:buClr>
                <a:srgbClr val="FFFFFF"/>
              </a:buClr>
              <a:buSzPts val="2000"/>
              <a:buFontTx/>
              <a:buNone/>
              <a:defRPr/>
            </a:pPr>
            <a:endPar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000"/>
              <a:buFontTx/>
              <a:buNone/>
              <a:defRPr/>
            </a:pPr>
            <a:r>
              <a:rPr lang="en-US" altLang="en-US" sz="3600">
                <a:solidFill>
                  <a:srgbClr val="686F76"/>
                </a:solidFill>
                <a:latin typeface="Tahoma" panose="020B0604030504040204" pitchFamily="34" charset="0"/>
                <a:cs typeface="Tahoma" panose="020B0604030504040204" pitchFamily="34" charset="0"/>
                <a:sym typeface="Verdana" panose="020B0604030504040204" pitchFamily="34" charset="0"/>
              </a:rPr>
              <a:t>W.E. Fernald (1912), from address “The Burden Of Feeble-Mindedness”</a:t>
            </a:r>
          </a:p>
        </p:txBody>
      </p:sp>
      <p:sp>
        <p:nvSpPr>
          <p:cNvPr id="6" name="Content Placeholder 5">
            <a:extLst>
              <a:ext uri="{FF2B5EF4-FFF2-40B4-BE49-F238E27FC236}">
                <a16:creationId xmlns:a16="http://schemas.microsoft.com/office/drawing/2014/main" id="{1C90F0C5-A524-6A47-A508-702BFD259E15}"/>
              </a:ext>
            </a:extLst>
          </p:cNvPr>
          <p:cNvSpPr>
            <a:spLocks noGrp="1"/>
          </p:cNvSpPr>
          <p:nvPr>
            <p:ph sz="quarter" idx="4"/>
          </p:nvPr>
        </p:nvSpPr>
        <p:spPr>
          <a:xfrm>
            <a:off x="11506200" y="1143000"/>
            <a:ext cx="11655425" cy="11236325"/>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3600" dirty="0">
                <a:solidFill>
                  <a:srgbClr val="686F76"/>
                </a:solidFill>
                <a:latin typeface="Tahoma" panose="020B0604030504040204" pitchFamily="34" charset="0"/>
                <a:cs typeface="Tahoma" panose="020B0604030504040204" pitchFamily="34" charset="0"/>
                <a:sym typeface="Verdana" panose="020B0604030504040204" pitchFamily="34" charset="0"/>
              </a:rPr>
              <a:t>“There is no class of persons in our whole population who, unit for unit, are so dangerous or so expensive to the state; this excepts no class, not even the violently insane. These girls are much more dangerous and expensive than the ordinary insane or the ordinary feebleminded or the ordinary male criminal. </a:t>
            </a:r>
          </a:p>
          <a:p>
            <a:pPr marL="0" indent="0">
              <a:lnSpc>
                <a:spcPct val="100000"/>
              </a:lnSpc>
              <a:spcBef>
                <a:spcPct val="0"/>
              </a:spcBef>
              <a:buClr>
                <a:srgbClr val="FFFFFF"/>
              </a:buClr>
              <a:buSzPts val="2000"/>
              <a:buFontTx/>
              <a:buNone/>
              <a:defRPr/>
            </a:pPr>
            <a:r>
              <a:rPr lang="en-US" altLang="en-US" sz="3600" dirty="0">
                <a:solidFill>
                  <a:srgbClr val="686F76"/>
                </a:solidFill>
                <a:latin typeface="Tahoma" panose="020B0604030504040204" pitchFamily="34" charset="0"/>
                <a:cs typeface="Tahoma" panose="020B0604030504040204" pitchFamily="34" charset="0"/>
                <a:sym typeface="Verdana" panose="020B0604030504040204" pitchFamily="34" charset="0"/>
              </a:rPr>
              <a:t>	Why is this? They are dangerous because, being irresponsible wholly or in part, they become the prey of the lower class of vile men and are the most fertile source for the spread of all forms of venereal disease. They have not the sense nor the understanding to avoid disease nor any care as to its spread. </a:t>
            </a:r>
          </a:p>
          <a:p>
            <a:pPr marL="0" indent="0">
              <a:lnSpc>
                <a:spcPct val="100000"/>
              </a:lnSpc>
              <a:spcBef>
                <a:spcPct val="0"/>
              </a:spcBef>
              <a:buClr>
                <a:srgbClr val="FFFFFF"/>
              </a:buClr>
              <a:buSzPts val="2000"/>
              <a:buFontTx/>
              <a:buNone/>
              <a:defRPr/>
            </a:pPr>
            <a:r>
              <a:rPr lang="en-US" altLang="en-US" sz="3600" dirty="0">
                <a:solidFill>
                  <a:srgbClr val="686F76"/>
                </a:solidFill>
                <a:latin typeface="Tahoma" panose="020B0604030504040204" pitchFamily="34" charset="0"/>
                <a:cs typeface="Tahoma" panose="020B0604030504040204" pitchFamily="34" charset="0"/>
                <a:sym typeface="Verdana" panose="020B0604030504040204" pitchFamily="34" charset="0"/>
              </a:rPr>
              <a:t>	They are most expensive to the state because they are the most fruitful source of disease and mentally-defective children who are apt to become state charges.”</a:t>
            </a:r>
          </a:p>
          <a:p>
            <a:pPr marL="0" indent="0">
              <a:lnSpc>
                <a:spcPct val="100000"/>
              </a:lnSpc>
              <a:spcBef>
                <a:spcPct val="0"/>
              </a:spcBef>
              <a:buClr>
                <a:srgbClr val="FFFFFF"/>
              </a:buClr>
              <a:buSzPts val="2000"/>
              <a:buFontTx/>
              <a:buNone/>
              <a:defRPr/>
            </a:pPr>
            <a:endParaRPr lang="en-US" altLang="en-US" sz="3600" dirty="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000"/>
              <a:buFontTx/>
              <a:buNone/>
              <a:defRPr/>
            </a:pPr>
            <a:r>
              <a:rPr lang="en-US" altLang="en-US" sz="3600" dirty="0">
                <a:solidFill>
                  <a:srgbClr val="686F76"/>
                </a:solidFill>
                <a:latin typeface="Tahoma" panose="020B0604030504040204" pitchFamily="34" charset="0"/>
                <a:cs typeface="Tahoma" panose="020B0604030504040204" pitchFamily="34" charset="0"/>
                <a:sym typeface="Verdana" panose="020B0604030504040204" pitchFamily="34" charset="0"/>
              </a:rPr>
              <a:t>W.N. Bullard (1908), from article “The High-Grade Mental Defectives” </a:t>
            </a:r>
            <a:endParaRPr lang="en-US" altLang="en-US" sz="3600" dirty="0">
              <a:solidFill>
                <a:srgbClr val="686F76"/>
              </a:solidFill>
            </a:endParaRPr>
          </a:p>
        </p:txBody>
      </p:sp>
      <p:cxnSp>
        <p:nvCxnSpPr>
          <p:cNvPr id="36867" name="Straight Connector 5">
            <a:extLst>
              <a:ext uri="{FF2B5EF4-FFF2-40B4-BE49-F238E27FC236}">
                <a16:creationId xmlns:a16="http://schemas.microsoft.com/office/drawing/2014/main" id="{5A93D7B6-DEF9-6046-8BAC-AF2036D2F7AB}"/>
              </a:ext>
            </a:extLst>
          </p:cNvPr>
          <p:cNvCxnSpPr>
            <a:cxnSpLocks/>
          </p:cNvCxnSpPr>
          <p:nvPr/>
        </p:nvCxnSpPr>
        <p:spPr bwMode="auto">
          <a:xfrm flipV="1">
            <a:off x="10439400" y="5618163"/>
            <a:ext cx="0" cy="2286000"/>
          </a:xfrm>
          <a:prstGeom prst="line">
            <a:avLst/>
          </a:prstGeom>
          <a:noFill/>
          <a:ln w="25400">
            <a:solidFill>
              <a:srgbClr val="53585F"/>
            </a:solidFill>
            <a:miter lim="400000"/>
            <a:headEnd/>
            <a:tailEnd/>
          </a:ln>
          <a:extLst>
            <a:ext uri="{909E8E84-426E-40DD-AFC4-6F175D3DCCD1}">
              <a14:hiddenFill xmlns:a14="http://schemas.microsoft.com/office/drawing/2010/main">
                <a:noFill/>
              </a14:hiddenFill>
            </a:ext>
          </a:extLst>
        </p:spPr>
      </p:cxnSp>
      <p:sp>
        <p:nvSpPr>
          <p:cNvPr id="36868" name="Rectangle 5">
            <a:extLst>
              <a:ext uri="{FF2B5EF4-FFF2-40B4-BE49-F238E27FC236}">
                <a16:creationId xmlns:a16="http://schemas.microsoft.com/office/drawing/2014/main" id="{4C26E8DE-1A41-4F45-91BF-45D0FEE41D0E}"/>
              </a:ext>
            </a:extLst>
          </p:cNvPr>
          <p:cNvSpPr>
            <a:spLocks noChangeArrowheads="1"/>
          </p:cNvSpPr>
          <p:nvPr/>
        </p:nvSpPr>
        <p:spPr bwMode="auto">
          <a:xfrm>
            <a:off x="1206500" y="10526713"/>
            <a:ext cx="6346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solidFill>
                  <a:schemeClr val="bg2"/>
                </a:solidFill>
                <a:latin typeface="Tahoma" panose="020B0604030504040204" pitchFamily="34" charset="0"/>
                <a:cs typeface="Tahoma" panose="020B0604030504040204" pitchFamily="34" charset="0"/>
                <a:sym typeface="Verdana" panose="020B0604030504040204" pitchFamily="34" charset="0"/>
              </a:rPr>
              <a:t>Source: Boston Medical &amp; Surgical Journal 166(25):911-915 </a:t>
            </a:r>
          </a:p>
        </p:txBody>
      </p:sp>
      <p:sp>
        <p:nvSpPr>
          <p:cNvPr id="36869" name="Rectangle 5">
            <a:extLst>
              <a:ext uri="{FF2B5EF4-FFF2-40B4-BE49-F238E27FC236}">
                <a16:creationId xmlns:a16="http://schemas.microsoft.com/office/drawing/2014/main" id="{38A91F72-3869-9D46-94B8-F82B95DAF840}"/>
              </a:ext>
            </a:extLst>
          </p:cNvPr>
          <p:cNvSpPr>
            <a:spLocks noChangeArrowheads="1"/>
          </p:cNvSpPr>
          <p:nvPr/>
        </p:nvSpPr>
        <p:spPr bwMode="auto">
          <a:xfrm>
            <a:off x="11506200" y="12573000"/>
            <a:ext cx="5843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solidFill>
                  <a:schemeClr val="bg2"/>
                </a:solidFill>
                <a:latin typeface="Tahoma" panose="020B0604030504040204" pitchFamily="34" charset="0"/>
                <a:cs typeface="Tahoma" panose="020B0604030504040204" pitchFamily="34" charset="0"/>
                <a:sym typeface="Verdana" panose="020B0604030504040204" pitchFamily="34" charset="0"/>
              </a:rPr>
              <a:t>Source: Boston Medical &amp; Surgical Journal 159:240-242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D44BDD1-31B1-EE4B-86E6-91831DD74135}"/>
              </a:ext>
            </a:extLst>
          </p:cNvPr>
          <p:cNvSpPr>
            <a:spLocks noGrp="1" noChangeArrowheads="1"/>
          </p:cNvSpPr>
          <p:nvPr>
            <p:ph type="title"/>
          </p:nvPr>
        </p:nvSpPr>
        <p:spPr>
          <a:xfrm>
            <a:off x="4708525" y="-304800"/>
            <a:ext cx="14935200" cy="2651125"/>
          </a:xfrm>
        </p:spPr>
        <p:txBody>
          <a:bodyPr/>
          <a:lstStyle/>
          <a:p>
            <a:pPr algn="ctr"/>
            <a:r>
              <a:rPr lang="en-US" altLang="en-US" sz="5000">
                <a:latin typeface="Rockwell" panose="02060603020205020403" pitchFamily="18" charset="77"/>
              </a:rPr>
              <a:t>Quotes from the Supreme Court ruling </a:t>
            </a:r>
            <a:r>
              <a:rPr lang="en-US" altLang="en-US" sz="5000" i="1">
                <a:latin typeface="Rockwell" panose="02060603020205020403" pitchFamily="18" charset="77"/>
              </a:rPr>
              <a:t>Buck v. Bell</a:t>
            </a:r>
            <a:r>
              <a:rPr lang="en-US" altLang="en-US" sz="5000">
                <a:latin typeface="Rockwell" panose="02060603020205020403" pitchFamily="18" charset="77"/>
              </a:rPr>
              <a:t>, allowing forces sterilization by the government</a:t>
            </a:r>
          </a:p>
        </p:txBody>
      </p:sp>
      <p:sp>
        <p:nvSpPr>
          <p:cNvPr id="4" name="Content Placeholder 3">
            <a:extLst>
              <a:ext uri="{FF2B5EF4-FFF2-40B4-BE49-F238E27FC236}">
                <a16:creationId xmlns:a16="http://schemas.microsoft.com/office/drawing/2014/main" id="{A4CB25C3-46A3-254A-9F1A-732D52727558}"/>
              </a:ext>
            </a:extLst>
          </p:cNvPr>
          <p:cNvSpPr>
            <a:spLocks noGrp="1"/>
          </p:cNvSpPr>
          <p:nvPr>
            <p:ph sz="half" idx="2"/>
          </p:nvPr>
        </p:nvSpPr>
        <p:spPr>
          <a:xfrm>
            <a:off x="2886075" y="4440238"/>
            <a:ext cx="18702338" cy="3271837"/>
          </a:xfrm>
          <a:solidFill>
            <a:schemeClr val="bg1">
              <a:lumMod val="95000"/>
            </a:schemeClr>
          </a:solidFill>
        </p:spPr>
        <p:txBody>
          <a:bodyPr lIns="365760" tIns="365760" rIns="365760" bIns="365760"/>
          <a:lstStyle/>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“The judgment finds the facts that have been recited and that Carrie Buck </a:t>
            </a:r>
          </a:p>
          <a:p>
            <a:pPr marL="0" indent="0">
              <a:lnSpc>
                <a:spcPct val="100000"/>
              </a:lnSpc>
              <a:spcBef>
                <a:spcPct val="0"/>
              </a:spcBef>
              <a:buClr>
                <a:srgbClr val="FFFFFF"/>
              </a:buClr>
              <a:buSzPts val="2000"/>
              <a:buFontTx/>
              <a:buNone/>
              <a:defRPr/>
            </a:pPr>
            <a:endPar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000"/>
              <a:buFontTx/>
              <a:buNone/>
              <a:defRPr/>
            </a:pPr>
            <a:r>
              <a:rPr lang="en-US" altLang="en-US" sz="2800" i="1" dirty="0">
                <a:solidFill>
                  <a:srgbClr val="686F76"/>
                </a:solidFill>
                <a:latin typeface="Tahoma" panose="020B0604030504040204" pitchFamily="34" charset="0"/>
                <a:cs typeface="Tahoma" panose="020B0604030504040204" pitchFamily="34" charset="0"/>
                <a:sym typeface="Verdana" panose="020B0604030504040204" pitchFamily="34" charset="0"/>
              </a:rPr>
              <a:t>is the probable potential parent of socially inadequate offspring, likewise afflicted, that she may be sexually sterilized without detriment to her general health and that her welfare and that of society will be promoted by her sterilization,</a:t>
            </a:r>
          </a:p>
          <a:p>
            <a:pPr marL="0" indent="0">
              <a:lnSpc>
                <a:spcPct val="100000"/>
              </a:lnSpc>
              <a:spcBef>
                <a:spcPct val="0"/>
              </a:spcBef>
              <a:buClr>
                <a:srgbClr val="FFFFFF"/>
              </a:buClr>
              <a:buSzPts val="2000"/>
              <a:buFontTx/>
              <a:buNone/>
              <a:defRPr/>
            </a:pPr>
            <a:endParaRPr lang="en-US" altLang="en-US" sz="2800" i="1" dirty="0">
              <a:solidFill>
                <a:srgbClr val="686F76"/>
              </a:solidFill>
              <a:latin typeface="Tahoma" panose="020B0604030504040204" pitchFamily="34" charset="0"/>
              <a:cs typeface="Tahoma" panose="020B0604030504040204" pitchFamily="34" charset="0"/>
              <a:sym typeface="Verdana" panose="020B0604030504040204" pitchFamily="34" charset="0"/>
            </a:endParaRPr>
          </a:p>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and thereupon makes the order.”</a:t>
            </a:r>
            <a:endParaRPr lang="en-US" altLang="en-US" sz="2800" dirty="0">
              <a:solidFill>
                <a:srgbClr val="686F76"/>
              </a:solidFill>
            </a:endParaRPr>
          </a:p>
        </p:txBody>
      </p:sp>
      <p:sp>
        <p:nvSpPr>
          <p:cNvPr id="7" name="Content Placeholder 3">
            <a:extLst>
              <a:ext uri="{FF2B5EF4-FFF2-40B4-BE49-F238E27FC236}">
                <a16:creationId xmlns:a16="http://schemas.microsoft.com/office/drawing/2014/main" id="{7EFBEF96-2B35-EB40-B5A6-72F47BCA4346}"/>
              </a:ext>
            </a:extLst>
          </p:cNvPr>
          <p:cNvSpPr txBox="1">
            <a:spLocks/>
          </p:cNvSpPr>
          <p:nvPr/>
        </p:nvSpPr>
        <p:spPr bwMode="auto">
          <a:xfrm>
            <a:off x="2886075" y="2066925"/>
            <a:ext cx="18702338" cy="666750"/>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“Carrie Buck is a feeble-minded white woman who was committed to the State Colony…”</a:t>
            </a:r>
            <a:endParaRPr lang="en-US" altLang="en-US" sz="2800" dirty="0">
              <a:solidFill>
                <a:srgbClr val="686F76"/>
              </a:solidFill>
            </a:endParaRPr>
          </a:p>
        </p:txBody>
      </p:sp>
      <p:sp>
        <p:nvSpPr>
          <p:cNvPr id="8" name="Content Placeholder 3">
            <a:extLst>
              <a:ext uri="{FF2B5EF4-FFF2-40B4-BE49-F238E27FC236}">
                <a16:creationId xmlns:a16="http://schemas.microsoft.com/office/drawing/2014/main" id="{3446CA21-4F12-9B4E-952B-78B17C379467}"/>
              </a:ext>
            </a:extLst>
          </p:cNvPr>
          <p:cNvSpPr txBox="1">
            <a:spLocks/>
          </p:cNvSpPr>
          <p:nvPr/>
        </p:nvSpPr>
        <p:spPr bwMode="auto">
          <a:xfrm>
            <a:off x="2886075" y="3130550"/>
            <a:ext cx="18702338" cy="912813"/>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“She is the daughter of a feeble-minded mother in the same institution, and the mother of an illegitimate feeble-minded child.”</a:t>
            </a:r>
          </a:p>
        </p:txBody>
      </p:sp>
      <p:sp>
        <p:nvSpPr>
          <p:cNvPr id="9" name="Content Placeholder 3">
            <a:extLst>
              <a:ext uri="{FF2B5EF4-FFF2-40B4-BE49-F238E27FC236}">
                <a16:creationId xmlns:a16="http://schemas.microsoft.com/office/drawing/2014/main" id="{F6B1F336-8DBA-4646-A86E-41394E470CF6}"/>
              </a:ext>
            </a:extLst>
          </p:cNvPr>
          <p:cNvSpPr txBox="1">
            <a:spLocks/>
          </p:cNvSpPr>
          <p:nvPr/>
        </p:nvSpPr>
        <p:spPr bwMode="auto">
          <a:xfrm>
            <a:off x="2886075" y="8108950"/>
            <a:ext cx="18702338" cy="2673350"/>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“We have seen more than once that the public welfare may call upon the best citizens for their lives. It would be strange if it could not call upon those who already sap the strength of the State for these lesser sacrifices, often not felt to be such by those concerned, in order to prevent our being swamped with incompetence. It is better for all the world, if instead of waiting to execute degenerate offspring for crime, or to let them starve for their imbecility, society can prevent those who are manifestly unfit from continuing their kind. The principle that sustains compulsory vaccination is broad enough to cover cutting the Fallopian tubes.”</a:t>
            </a:r>
            <a:endParaRPr lang="en-US" altLang="en-US" sz="2800" dirty="0">
              <a:solidFill>
                <a:srgbClr val="686F76"/>
              </a:solidFill>
            </a:endParaRPr>
          </a:p>
        </p:txBody>
      </p:sp>
      <p:sp>
        <p:nvSpPr>
          <p:cNvPr id="10" name="Content Placeholder 3">
            <a:extLst>
              <a:ext uri="{FF2B5EF4-FFF2-40B4-BE49-F238E27FC236}">
                <a16:creationId xmlns:a16="http://schemas.microsoft.com/office/drawing/2014/main" id="{7FBF4F3A-B145-9241-ADB1-5AC609A326DF}"/>
              </a:ext>
            </a:extLst>
          </p:cNvPr>
          <p:cNvSpPr txBox="1">
            <a:spLocks/>
          </p:cNvSpPr>
          <p:nvPr/>
        </p:nvSpPr>
        <p:spPr bwMode="auto">
          <a:xfrm>
            <a:off x="2886075" y="11179175"/>
            <a:ext cx="18702338" cy="622300"/>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“Three generations of imbeciles are enough.”</a:t>
            </a:r>
            <a:endParaRPr lang="en-US" altLang="en-US" sz="2800" dirty="0">
              <a:solidFill>
                <a:srgbClr val="686F76"/>
              </a:solidFill>
            </a:endParaRPr>
          </a:p>
        </p:txBody>
      </p:sp>
      <p:sp>
        <p:nvSpPr>
          <p:cNvPr id="11" name="Content Placeholder 3">
            <a:extLst>
              <a:ext uri="{FF2B5EF4-FFF2-40B4-BE49-F238E27FC236}">
                <a16:creationId xmlns:a16="http://schemas.microsoft.com/office/drawing/2014/main" id="{D4A304F3-6003-5644-AE42-91ACAC7DBD80}"/>
              </a:ext>
            </a:extLst>
          </p:cNvPr>
          <p:cNvSpPr txBox="1">
            <a:spLocks/>
          </p:cNvSpPr>
          <p:nvPr/>
        </p:nvSpPr>
        <p:spPr bwMode="auto">
          <a:xfrm>
            <a:off x="16330613" y="12198350"/>
            <a:ext cx="5257800" cy="455613"/>
          </a:xfrm>
          <a:prstGeom prst="rect">
            <a:avLst/>
          </a:prstGeom>
          <a:solidFill>
            <a:schemeClr val="bg1">
              <a:lumMod val="95000"/>
            </a:schemeClr>
          </a:solidFill>
          <a:ln>
            <a:noFill/>
          </a:ln>
        </p:spPr>
        <p:txBody>
          <a:bodyPr lIns="365760" tIns="365760" rIns="365760" bIns="36576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FFFFFF"/>
              </a:buClr>
              <a:buSzPts val="2000"/>
              <a:buFontTx/>
              <a:buNone/>
              <a:defRPr/>
            </a:pPr>
            <a:r>
              <a:rPr lang="en-US" altLang="en-US" sz="2800" dirty="0">
                <a:solidFill>
                  <a:srgbClr val="686F76"/>
                </a:solidFill>
                <a:latin typeface="Tahoma" panose="020B0604030504040204" pitchFamily="34" charset="0"/>
                <a:cs typeface="Tahoma" panose="020B0604030504040204" pitchFamily="34" charset="0"/>
                <a:sym typeface="Verdana" panose="020B0604030504040204" pitchFamily="34" charset="0"/>
              </a:rPr>
              <a:t>Oliver Wendell Holmes, 1927</a:t>
            </a:r>
            <a:endParaRPr lang="en-US" altLang="en-US" sz="2800" dirty="0">
              <a:solidFill>
                <a:srgbClr val="686F76"/>
              </a:solidFill>
            </a:endParaRPr>
          </a:p>
        </p:txBody>
      </p:sp>
      <p:sp>
        <p:nvSpPr>
          <p:cNvPr id="38920" name="Rectangle 5">
            <a:extLst>
              <a:ext uri="{FF2B5EF4-FFF2-40B4-BE49-F238E27FC236}">
                <a16:creationId xmlns:a16="http://schemas.microsoft.com/office/drawing/2014/main" id="{F2C0BD14-2696-AC4C-AFFE-2762FF1F142F}"/>
              </a:ext>
            </a:extLst>
          </p:cNvPr>
          <p:cNvSpPr>
            <a:spLocks noChangeArrowheads="1"/>
          </p:cNvSpPr>
          <p:nvPr/>
        </p:nvSpPr>
        <p:spPr bwMode="auto">
          <a:xfrm>
            <a:off x="16579850" y="12888913"/>
            <a:ext cx="5008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US" altLang="en-US">
                <a:solidFill>
                  <a:schemeClr val="bg2"/>
                </a:solidFill>
                <a:latin typeface="Tahoma" panose="020B0604030504040204" pitchFamily="34" charset="0"/>
                <a:cs typeface="Tahoma" panose="020B0604030504040204" pitchFamily="34" charset="0"/>
                <a:sym typeface="Verdana" panose="020B0604030504040204" pitchFamily="34" charset="0"/>
              </a:rPr>
              <a:t>Buck v. Bell, 274 US 200 - Supreme Court 1927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06BE20E9-3001-294F-82BD-55722A549FF0}"/>
              </a:ext>
            </a:extLst>
          </p:cNvPr>
          <p:cNvSpPr>
            <a:spLocks noChangeArrowheads="1"/>
          </p:cNvSpPr>
          <p:nvPr/>
        </p:nvSpPr>
        <p:spPr bwMode="auto">
          <a:xfrm>
            <a:off x="4986338" y="12325350"/>
            <a:ext cx="1252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Photo: circa 1935. Source: The Harry H. Laughlin Papers, Truman State University, Lantern Slides, Black Case, Section 12</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40963" name="Picture 1">
            <a:extLst>
              <a:ext uri="{FF2B5EF4-FFF2-40B4-BE49-F238E27FC236}">
                <a16:creationId xmlns:a16="http://schemas.microsoft.com/office/drawing/2014/main" id="{47AD76AC-6774-EC40-BD69-714C1C9CF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609600"/>
            <a:ext cx="14351000" cy="1155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122A"/>
        </a:solidFill>
        <a:effectLst/>
      </p:bgPr>
    </p:bg>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A2D030F4-FDBD-9740-8991-E421CC49A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49363"/>
            <a:ext cx="744537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5">
            <a:extLst>
              <a:ext uri="{FF2B5EF4-FFF2-40B4-BE49-F238E27FC236}">
                <a16:creationId xmlns:a16="http://schemas.microsoft.com/office/drawing/2014/main" id="{62B5529C-6634-F342-B459-B08C51379F5C}"/>
              </a:ext>
            </a:extLst>
          </p:cNvPr>
          <p:cNvSpPr>
            <a:spLocks noChangeArrowheads="1"/>
          </p:cNvSpPr>
          <p:nvPr/>
        </p:nvSpPr>
        <p:spPr bwMode="auto">
          <a:xfrm>
            <a:off x="2895600" y="12096750"/>
            <a:ext cx="559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circa 1924. Source: Robert Bogdan Collection</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pic>
        <p:nvPicPr>
          <p:cNvPr id="43012" name="Picture 3">
            <a:extLst>
              <a:ext uri="{FF2B5EF4-FFF2-40B4-BE49-F238E27FC236}">
                <a16:creationId xmlns:a16="http://schemas.microsoft.com/office/drawing/2014/main" id="{8698F685-F660-8545-BEE1-441E5A9A0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8600" y="1249363"/>
            <a:ext cx="7046913" cy="1070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a:extLst>
              <a:ext uri="{FF2B5EF4-FFF2-40B4-BE49-F238E27FC236}">
                <a16:creationId xmlns:a16="http://schemas.microsoft.com/office/drawing/2014/main" id="{DFB45B86-AAE4-694A-975A-8012330DE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1013" y="7278688"/>
            <a:ext cx="717867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5">
            <a:extLst>
              <a:ext uri="{FF2B5EF4-FFF2-40B4-BE49-F238E27FC236}">
                <a16:creationId xmlns:a16="http://schemas.microsoft.com/office/drawing/2014/main" id="{EFDD0C3A-4F82-2944-9444-0A7DC0295B82}"/>
              </a:ext>
            </a:extLst>
          </p:cNvPr>
          <p:cNvSpPr>
            <a:spLocks noChangeArrowheads="1"/>
          </p:cNvSpPr>
          <p:nvPr/>
        </p:nvSpPr>
        <p:spPr bwMode="auto">
          <a:xfrm>
            <a:off x="15468600" y="12096750"/>
            <a:ext cx="7315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Image: W.J. Hadden, C.H. Robinson, and M.R. Melendy, 1930. </a:t>
            </a:r>
          </a:p>
          <a:p>
            <a:pPr>
              <a:buClr>
                <a:srgbClr val="FFFFFF"/>
              </a:buClr>
              <a:buSzPts val="1200"/>
            </a:pPr>
            <a:r>
              <a:rPr lang="en-US" altLang="en-US">
                <a:latin typeface="Tahoma" panose="020B0604030504040204" pitchFamily="34" charset="0"/>
                <a:cs typeface="Tahoma" panose="020B0604030504040204" pitchFamily="34" charset="0"/>
                <a:sym typeface="Verdana" panose="020B0604030504040204" pitchFamily="34" charset="0"/>
              </a:rPr>
              <a:t>Source: Cold Spring Harbor, Micklos, The Science of Eugenics, title pg</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
        <p:nvSpPr>
          <p:cNvPr id="43015" name="Rectangle 5">
            <a:extLst>
              <a:ext uri="{FF2B5EF4-FFF2-40B4-BE49-F238E27FC236}">
                <a16:creationId xmlns:a16="http://schemas.microsoft.com/office/drawing/2014/main" id="{0DB554FD-CFD5-264C-827F-D5B8F98FA975}"/>
              </a:ext>
            </a:extLst>
          </p:cNvPr>
          <p:cNvSpPr>
            <a:spLocks noChangeArrowheads="1"/>
          </p:cNvSpPr>
          <p:nvPr/>
        </p:nvSpPr>
        <p:spPr bwMode="auto">
          <a:xfrm>
            <a:off x="2895600" y="6124575"/>
            <a:ext cx="694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ts val="1200"/>
            </a:pPr>
            <a:r>
              <a:rPr lang="en-GB" altLang="en-US">
                <a:latin typeface="Tahoma" panose="020B0604030504040204" pitchFamily="34" charset="0"/>
                <a:cs typeface="Tahoma" panose="020B0604030504040204" pitchFamily="34" charset="0"/>
                <a:sym typeface="Verdana" panose="020B0604030504040204" pitchFamily="34" charset="0"/>
              </a:rPr>
              <a:t>Image Courtesy of The Museum of disABILITY History, Buffalo, NY</a:t>
            </a:r>
            <a:endParaRPr lang="en-US" altLang="en-US" sz="2000">
              <a:solidFill>
                <a:srgbClr val="000000"/>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sld>
</file>

<file path=ppt/theme/theme1.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2553</TotalTime>
  <Words>5248</Words>
  <Application>Microsoft Macintosh PowerPoint</Application>
  <PresentationFormat>Custom</PresentationFormat>
  <Paragraphs>176</Paragraphs>
  <Slides>19</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Gill Sans</vt:lpstr>
      <vt:lpstr>Gill Sans Light</vt:lpstr>
      <vt:lpstr>Helvetica Neue Light</vt:lpstr>
      <vt:lpstr>Rockwell</vt:lpstr>
      <vt:lpstr>Tahoma</vt:lpstr>
      <vt:lpstr>Verdana</vt:lpstr>
      <vt:lpstr>White</vt:lpstr>
      <vt:lpstr>White - Title &amp; Subtitle copy</vt:lpstr>
      <vt:lpstr>Using Primary Sources to Examine the History of Eugenics</vt:lpstr>
      <vt:lpstr>PowerPoint Presentation</vt:lpstr>
      <vt:lpstr>PowerPoint Presentation</vt:lpstr>
      <vt:lpstr>PowerPoint Presentation</vt:lpstr>
      <vt:lpstr>PowerPoint Presentation</vt:lpstr>
      <vt:lpstr>PowerPoint Presentation</vt:lpstr>
      <vt:lpstr>Quotes from the Supreme Court ruling Buck v. Bell, allowing forces sterilization by the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Excerpts from the New York State Patients’ Bill of Rights: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cp:lastModifiedBy>Microsoft Office User</cp:lastModifiedBy>
  <cp:revision>168</cp:revision>
  <cp:lastPrinted>2019-04-26T15:44:15Z</cp:lastPrinted>
  <dcterms:modified xsi:type="dcterms:W3CDTF">2020-06-10T22:17:00Z</dcterms:modified>
</cp:coreProperties>
</file>