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0" r:id="rId1"/>
    <p:sldMasterId id="2147483656" r:id="rId2"/>
    <p:sldMasterId id="2147483658" r:id="rId3"/>
    <p:sldMasterId id="2147483780" r:id="rId4"/>
    <p:sldMasterId id="2147483860" r:id="rId5"/>
  </p:sldMasterIdLst>
  <p:notesMasterIdLst>
    <p:notesMasterId r:id="rId30"/>
  </p:notesMasterIdLst>
  <p:handoutMasterIdLst>
    <p:handoutMasterId r:id="rId31"/>
  </p:handoutMasterIdLst>
  <p:sldIdLst>
    <p:sldId id="351" r:id="rId6"/>
    <p:sldId id="259" r:id="rId7"/>
    <p:sldId id="352" r:id="rId8"/>
    <p:sldId id="291" r:id="rId9"/>
    <p:sldId id="292" r:id="rId10"/>
    <p:sldId id="323" r:id="rId11"/>
    <p:sldId id="327" r:id="rId12"/>
    <p:sldId id="332" r:id="rId13"/>
    <p:sldId id="333" r:id="rId14"/>
    <p:sldId id="334" r:id="rId15"/>
    <p:sldId id="335" r:id="rId16"/>
    <p:sldId id="346" r:id="rId17"/>
    <p:sldId id="339" r:id="rId18"/>
    <p:sldId id="340" r:id="rId19"/>
    <p:sldId id="354" r:id="rId20"/>
    <p:sldId id="353" r:id="rId21"/>
    <p:sldId id="348" r:id="rId22"/>
    <p:sldId id="341" r:id="rId23"/>
    <p:sldId id="343" r:id="rId24"/>
    <p:sldId id="344" r:id="rId25"/>
    <p:sldId id="338" r:id="rId26"/>
    <p:sldId id="288" r:id="rId27"/>
    <p:sldId id="355" r:id="rId28"/>
    <p:sldId id="356" r:id="rId29"/>
  </p:sldIdLst>
  <p:sldSz cx="24384000" cy="13716000"/>
  <p:notesSz cx="6858000" cy="9144000"/>
  <p:defaultTextStyle>
    <a:defPPr>
      <a:defRPr lang="en-US"/>
    </a:defPPr>
    <a:lvl1pPr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457200" indent="-2286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914400" indent="-4572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371600" indent="-6858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1828800" indent="-914400" algn="l" defTabSz="584200" rtl="0" eaLnBrk="0" fontAlgn="base" hangingPunct="0">
      <a:spcBef>
        <a:spcPct val="0"/>
      </a:spcBef>
      <a:spcAft>
        <a:spcPct val="0"/>
      </a:spcAft>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2860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7432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2004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657600" algn="l" defTabSz="914400" rtl="0" eaLnBrk="1" latinLnBrk="0" hangingPunct="1">
      <a:defRPr kern="1200">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lbart, Marnie" initials="GM" lastIdx="42" clrIdx="0">
    <p:extLst>
      <p:ext uri="{19B8F6BF-5375-455C-9EA6-DF929625EA0E}">
        <p15:presenceInfo xmlns:p15="http://schemas.microsoft.com/office/powerpoint/2012/main" userId="S::mgelbart@pged.med.harvard.edu::139506cd-5286-4c84-a9ab-53082e31299c" providerId="AD"/>
      </p:ext>
    </p:extLst>
  </p:cmAuthor>
  <p:cmAuthor id="2" name="Robin Bowman" initials="RB" lastIdx="4" clrIdx="1">
    <p:extLst>
      <p:ext uri="{19B8F6BF-5375-455C-9EA6-DF929625EA0E}">
        <p15:presenceInfo xmlns:p15="http://schemas.microsoft.com/office/powerpoint/2012/main" userId="Robin Bowman" providerId="None"/>
      </p:ext>
    </p:extLst>
  </p:cmAuthor>
  <p:cmAuthor id="3" name="Vincenten, Nadine" initials="VN" lastIdx="2" clrIdx="2">
    <p:extLst>
      <p:ext uri="{19B8F6BF-5375-455C-9EA6-DF929625EA0E}">
        <p15:presenceInfo xmlns:p15="http://schemas.microsoft.com/office/powerpoint/2012/main" userId="S::iv36@med.harvard.edu::faf3077c-3bf9-43f3-be86-dd6b4a8c05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CB199"/>
    <a:srgbClr val="1E498C"/>
    <a:srgbClr val="AB7942"/>
    <a:srgbClr val="D8D946"/>
    <a:srgbClr val="629CB2"/>
    <a:srgbClr val="0040C7"/>
    <a:srgbClr val="0B1228"/>
    <a:srgbClr val="0019FF"/>
    <a:srgbClr val="5CADC2"/>
    <a:srgbClr val="00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2"/>
    <p:restoredTop sz="72653"/>
  </p:normalViewPr>
  <p:slideViewPr>
    <p:cSldViewPr>
      <p:cViewPr varScale="1">
        <p:scale>
          <a:sx n="42" d="100"/>
          <a:sy n="42" d="100"/>
        </p:scale>
        <p:origin x="216" y="1248"/>
      </p:cViewPr>
      <p:guideLst>
        <p:guide orient="horz" pos="4320"/>
        <p:guide pos="76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6191F9-AC35-E74F-BFC0-C787BE309A09}"/>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endParaRPr lang="en-US" altLang="en-US"/>
          </a:p>
        </p:txBody>
      </p:sp>
      <p:sp>
        <p:nvSpPr>
          <p:cNvPr id="3" name="Date Placeholder 2">
            <a:extLst>
              <a:ext uri="{FF2B5EF4-FFF2-40B4-BE49-F238E27FC236}">
                <a16:creationId xmlns:a16="http://schemas.microsoft.com/office/drawing/2014/main" id="{A3F4F6CC-AEB6-7546-8F7A-1E078881DBB8}"/>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3413DE6F-50E5-3D48-B4FB-1032C4D69C19}" type="datetimeFigureOut">
              <a:rPr lang="en-US" altLang="en-US"/>
              <a:pPr>
                <a:defRPr/>
              </a:pPr>
              <a:t>5/4/20</a:t>
            </a:fld>
            <a:endParaRPr lang="en-US" altLang="en-US"/>
          </a:p>
        </p:txBody>
      </p:sp>
      <p:sp>
        <p:nvSpPr>
          <p:cNvPr id="4" name="Footer Placeholder 3">
            <a:extLst>
              <a:ext uri="{FF2B5EF4-FFF2-40B4-BE49-F238E27FC236}">
                <a16:creationId xmlns:a16="http://schemas.microsoft.com/office/drawing/2014/main" id="{C0FAB2D8-03CE-8A44-A3DC-3922A6166B3F}"/>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endParaRPr lang="en-US" altLang="en-US"/>
          </a:p>
        </p:txBody>
      </p:sp>
      <p:sp>
        <p:nvSpPr>
          <p:cNvPr id="5" name="Slide Number Placeholder 4">
            <a:extLst>
              <a:ext uri="{FF2B5EF4-FFF2-40B4-BE49-F238E27FC236}">
                <a16:creationId xmlns:a16="http://schemas.microsoft.com/office/drawing/2014/main" id="{651438B8-EBFB-2343-9F13-7413083A562C}"/>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AE892A96-9FD2-944F-A958-7A86166EC58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1">
            <a:extLst>
              <a:ext uri="{FF2B5EF4-FFF2-40B4-BE49-F238E27FC236}">
                <a16:creationId xmlns:a16="http://schemas.microsoft.com/office/drawing/2014/main" id="{DAC10050-0A0B-0545-A032-8E16076654E7}"/>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sp>
      <p:sp>
        <p:nvSpPr>
          <p:cNvPr id="2" name="Rectangle 2">
            <a:extLst>
              <a:ext uri="{FF2B5EF4-FFF2-40B4-BE49-F238E27FC236}">
                <a16:creationId xmlns:a16="http://schemas.microsoft.com/office/drawing/2014/main" id="{8784833D-D897-7F49-8A20-E247E4E414D5}"/>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sym typeface="Verdana" panose="020B0604030504040204" pitchFamily="34" charset="0"/>
              </a:rPr>
              <a:t>Click to edit Master text styles</a:t>
            </a:r>
          </a:p>
          <a:p>
            <a:pPr lvl="1"/>
            <a:r>
              <a:rPr lang="en-US" altLang="en-US" noProof="0">
                <a:sym typeface="Verdana" panose="020B0604030504040204" pitchFamily="34" charset="0"/>
              </a:rPr>
              <a:t>Second level</a:t>
            </a:r>
          </a:p>
          <a:p>
            <a:pPr lvl="2"/>
            <a:r>
              <a:rPr lang="en-US" altLang="en-US" noProof="0">
                <a:sym typeface="Verdana" panose="020B0604030504040204" pitchFamily="34" charset="0"/>
              </a:rPr>
              <a:t>Third level</a:t>
            </a:r>
          </a:p>
          <a:p>
            <a:pPr lvl="3"/>
            <a:r>
              <a:rPr lang="en-US" altLang="en-US" noProof="0">
                <a:sym typeface="Verdana" panose="020B0604030504040204" pitchFamily="34" charset="0"/>
              </a:rPr>
              <a:t>Fourth level</a:t>
            </a:r>
          </a:p>
          <a:p>
            <a:pPr lvl="4"/>
            <a:r>
              <a:rPr lang="en-US" altLang="en-US" noProof="0">
                <a:sym typeface="Verdana" panose="020B0604030504040204" pitchFamily="34"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1pPr>
    <a:lvl2pPr indent="2286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2pPr>
    <a:lvl3pPr indent="4572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3pPr>
    <a:lvl4pPr indent="6858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4pPr>
    <a:lvl5pPr indent="914400" algn="l" defTabSz="457200" rtl="0" eaLnBrk="0" fontAlgn="base" hangingPunct="0">
      <a:spcBef>
        <a:spcPct val="0"/>
      </a:spcBef>
      <a:spcAft>
        <a:spcPct val="0"/>
      </a:spcAft>
      <a:defRPr sz="1200" kern="120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pc-foundation.org/uploads/7/6/2/6/76260637/report_on_mosquito_free_workshop.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ature.com/articles/s41561-019-0387-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ience.sciencemag.org/content/350/6265/114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MPFhOcnPnc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pged.org/lesson-plans/#CRISPR"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flickr.com/photos/nihgov/41124064215/in/photolist-25DZzxV-ZZM4aG-GKPyT4-2dg5nVs-GRLDp2-jR9gc-ZZM4gJ-RdHQX8-2az1MzU-dAausS-2az1MNQ-Yoax7G-ZZM3Zm-2az1MUb-GP4zR6-YLKyN8-pgBYK3-ACo21-ybZbZ3-YJdu4y-ysEjeQ-ZZM475-R3PK5C-ysCUjh-ysCSuq-WQmDqw-2ceKuAW-YoayiQ-yrfMxq-28vLdcd-ybXr89-2fb9Cow-25a5gZa-YLKykp-2g9mKKf-2g9mmDX-2g9mkNo-yrgw1w-2g9mjjw-2g9miRT-2g9mFNn-2g9mkeH-yujLht-2g9mGXm-2g9mhPC-YLKyZF-2g9mjBk-ybZrzf-yujhna-yujwnK" TargetMode="External"/><Relationship Id="rId4" Type="http://schemas.openxmlformats.org/officeDocument/2006/relationships/hyperlink" Target="https://www.nature.com/articles/d41586-019-03919-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pr.org/sections/thesalt/2017/02/23/515819034/poverty-plus-a-poisonous-plant-blamed-for-paralysis-in-rural-afric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guardian.com/world/2018/nov/25/gm-mosquitoes-released-burkina-faso-malaria-gene-driv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dvances.sciencemag.org/content/2/9/e160002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This lesson plan explores the use of genome editing in tackling a variety of ecological problems.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Students will be given the chance to consider the application of genetic technologies in three different situations: (1) agriculture, (2) insect-borne disease, and (3) de-extinction and permafrost preservation. The lesson plan is divided into three sections, one for each case study. Each case study includes its own “Do Now” and discussion questions.</a:t>
            </a:r>
            <a:r>
              <a:rPr lang="en-GB" dirty="0">
                <a:effectLst/>
              </a:rPr>
              <a:t> </a:t>
            </a: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(top-left): </a:t>
            </a:r>
            <a:r>
              <a:rPr lang="en-US" b="0" dirty="0"/>
              <a:t>“Cassava root 2” by Neil Palmer, accessed February 05, 2020 (</a:t>
            </a:r>
            <a:r>
              <a:rPr lang="en-US" altLang="en-US" dirty="0">
                <a:latin typeface="Verdana" charset="0"/>
                <a:ea typeface="Verdana" charset="0"/>
                <a:cs typeface="Verdana" charset="0"/>
                <a:sym typeface="Verdana" charset="0"/>
              </a:rPr>
              <a:t>https://</a:t>
            </a:r>
            <a:r>
              <a:rPr lang="en-US" altLang="en-US" dirty="0" err="1">
                <a:latin typeface="Verdana" charset="0"/>
                <a:ea typeface="Verdana" charset="0"/>
                <a:cs typeface="Verdana" charset="0"/>
                <a:sym typeface="Verdana" charset="0"/>
              </a:rPr>
              <a:t>www.flickr.com</a:t>
            </a:r>
            <a:r>
              <a:rPr lang="en-US" altLang="en-US" dirty="0">
                <a:latin typeface="Verdana" charset="0"/>
                <a:ea typeface="Verdana" charset="0"/>
                <a:cs typeface="Verdana" charset="0"/>
                <a:sym typeface="Verdana" charset="0"/>
              </a:rPr>
              <a:t>/photos/</a:t>
            </a:r>
            <a:r>
              <a:rPr lang="en-US" altLang="en-US" dirty="0" err="1">
                <a:latin typeface="Verdana" charset="0"/>
                <a:ea typeface="Verdana" charset="0"/>
                <a:cs typeface="Verdana" charset="0"/>
                <a:sym typeface="Verdana" charset="0"/>
              </a:rPr>
              <a:t>ciat</a:t>
            </a:r>
            <a:r>
              <a:rPr lang="en-US" altLang="en-US" dirty="0">
                <a:latin typeface="Verdana" charset="0"/>
                <a:ea typeface="Verdana" charset="0"/>
                <a:cs typeface="Verdana" charset="0"/>
                <a:sym typeface="Verdana" charset="0"/>
              </a:rPr>
              <a:t>/4627298692/in/</a:t>
            </a:r>
            <a:r>
              <a:rPr lang="en-US" altLang="en-US" dirty="0" err="1">
                <a:latin typeface="Verdana" charset="0"/>
                <a:ea typeface="Verdana" charset="0"/>
                <a:cs typeface="Verdana" charset="0"/>
                <a:sym typeface="Verdana" charset="0"/>
              </a:rPr>
              <a:t>photostream</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p>
          <a:p>
            <a:pPr marL="0" marR="0" lvl="0" indent="0" algn="l" defTabSz="457200" rtl="0" eaLnBrk="0" fontAlgn="base" latinLnBrk="0" hangingPunct="0">
              <a:lnSpc>
                <a:spcPct val="100000"/>
              </a:lnSpc>
              <a:spcBef>
                <a:spcPct val="0"/>
              </a:spcBef>
              <a:spcAft>
                <a:spcPct val="0"/>
              </a:spcAft>
              <a:buClrTx/>
              <a:buSzTx/>
              <a:buFontTx/>
              <a:buNone/>
              <a:tabLst/>
              <a:defRPr/>
            </a:pPr>
            <a:endParaRPr lang="en-US" altLang="en-US" dirty="0">
              <a:latin typeface="Verdana" panose="020B060403050404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(top-right): </a:t>
            </a:r>
            <a:r>
              <a:rPr lang="en-US" b="0" dirty="0"/>
              <a:t>Public domain picture, accessed February 05, 2020. (</a:t>
            </a:r>
            <a:r>
              <a:rPr lang="en-US" dirty="0"/>
              <a:t>https://</a:t>
            </a:r>
            <a:r>
              <a:rPr lang="en-US" dirty="0" err="1"/>
              <a:t>www.pxfuel.com</a:t>
            </a:r>
            <a:r>
              <a:rPr lang="en-US" dirty="0"/>
              <a:t>/</a:t>
            </a:r>
            <a:r>
              <a:rPr lang="en-US" dirty="0" err="1"/>
              <a:t>en</a:t>
            </a:r>
            <a:r>
              <a:rPr lang="en-US" dirty="0"/>
              <a:t>/free-photo-</a:t>
            </a:r>
            <a:r>
              <a:rPr lang="en-US" dirty="0" err="1"/>
              <a:t>xaizx</a:t>
            </a:r>
            <a:r>
              <a:rPr lang="en-US" dirty="0"/>
              <a:t>)</a:t>
            </a:r>
          </a:p>
          <a:p>
            <a:pPr marL="0" marR="0" lvl="0" indent="0" algn="l" defTabSz="457200" rtl="0" eaLnBrk="0" fontAlgn="base" latinLnBrk="0" hangingPunct="0">
              <a:lnSpc>
                <a:spcPct val="100000"/>
              </a:lnSpc>
              <a:spcBef>
                <a:spcPct val="0"/>
              </a:spcBef>
              <a:spcAft>
                <a:spcPct val="0"/>
              </a:spcAft>
              <a:buClrTx/>
              <a:buSzTx/>
              <a:buFontTx/>
              <a:buNone/>
              <a:tabLst/>
              <a:defRPr/>
            </a:pPr>
            <a:endParaRPr lang="en-US" altLang="en-US" dirty="0">
              <a:latin typeface="Verdana" panose="020B060403050404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b="1" dirty="0">
                <a:latin typeface="Verdana" panose="020B0604030504040204" pitchFamily="34" charset="0"/>
                <a:ea typeface="ＭＳ Ｐゴシック" panose="020B0600070205080204" pitchFamily="34" charset="-128"/>
              </a:rPr>
              <a:t>Image (middle):</a:t>
            </a:r>
            <a:r>
              <a:rPr lang="en-US" altLang="en-US" b="0" dirty="0">
                <a:latin typeface="Verdana" panose="020B0604030504040204" pitchFamily="34" charset="0"/>
                <a:ea typeface="ＭＳ Ｐゴシック" panose="020B0600070205080204" pitchFamily="34" charset="-128"/>
              </a:rPr>
              <a: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I'iwi</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Vestiaria</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coccinea</a:t>
            </a:r>
            <a:r>
              <a:rPr lang="en-US" b="0" dirty="0"/>
              <a:t>” by USFWS - Pacific Region, accessed February 05, 2020 (</a:t>
            </a:r>
            <a:r>
              <a:rPr lang="en-US" dirty="0"/>
              <a:t>https://</a:t>
            </a:r>
            <a:r>
              <a:rPr lang="en-US" dirty="0" err="1"/>
              <a:t>www.flickr.com</a:t>
            </a:r>
            <a:r>
              <a:rPr lang="en-US" dirty="0"/>
              <a:t>/photos/</a:t>
            </a:r>
            <a:r>
              <a:rPr lang="en-US" dirty="0" err="1"/>
              <a:t>usfwspacific</a:t>
            </a:r>
            <a:r>
              <a:rPr lang="en-US" dirty="0"/>
              <a:t>/36474996884/in/photolist-npj4sr-agb8jE-iVSK5i-QTfSa9-bsZRZr-XzaTNC-Yymcbo-YymaNd-wUE7m-4Wh3K5-4WgVnf-dvuz71-agb8hj-4Warst-4WeEo3-4Waswx-4WgEiL-ag8n28-4WeHBL-DVaASc-4WapjV-4Wh2Wo-4WhaKN-8WFCfh-ag8m1r-9V1gHh-29L7nri-MQqdKq</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NonCommercial</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altLang="en-US" dirty="0">
                <a:latin typeface="Verdana" panose="020B0604030504040204" pitchFamily="34" charset="0"/>
                <a:ea typeface="ＭＳ Ｐゴシック" panose="020B0600070205080204" pitchFamily="34" charset="-128"/>
              </a:rPr>
              <a:t>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nc</a:t>
            </a:r>
            <a:r>
              <a:rPr lang="en-US" altLang="en-US" dirty="0">
                <a:latin typeface="Verdana" panose="020B0604030504040204" pitchFamily="34" charset="0"/>
                <a:ea typeface="ＭＳ Ｐゴシック" panose="020B0600070205080204" pitchFamily="34" charset="-128"/>
              </a:rPr>
              <a:t>/2.0/).</a:t>
            </a:r>
            <a:endParaRPr lang="en-US"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en-GB" altLang="en-US" sz="1200" b="1"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GB" altLang="en-US" sz="1200" b="1"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Image (bottom): </a:t>
            </a:r>
            <a:r>
              <a:rPr lang="en-GB" altLang="en-US"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“Woolly Mammoth” by </a:t>
            </a:r>
            <a:r>
              <a:rPr lang="en-GB" altLang="en-US"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Mammut</a:t>
            </a:r>
            <a:r>
              <a:rPr lang="en-GB" altLang="en-US"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accessed February 05, 2020 (</a:t>
            </a:r>
            <a:r>
              <a:rPr lang="en-US" altLang="en-US" dirty="0"/>
              <a:t>https://</a:t>
            </a:r>
            <a:r>
              <a:rPr lang="en-US" altLang="en-US" dirty="0" err="1"/>
              <a:t>commons.wikimedia.org</a:t>
            </a:r>
            <a:r>
              <a:rPr lang="en-US" altLang="en-US" dirty="0"/>
              <a:t>/wiki/</a:t>
            </a:r>
            <a:r>
              <a:rPr lang="en-US" altLang="en-US" dirty="0" err="1"/>
              <a:t>File:Woolly_mammoth.jpg</a:t>
            </a:r>
            <a:r>
              <a:rPr lang="en-US" altLang="en-US" b="0" dirty="0">
                <a:latin typeface="Verdana" panose="020B0604030504040204" pitchFamily="34" charset="0"/>
                <a:ea typeface="Verdana" panose="020B0604030504040204" pitchFamily="34"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endParaRPr lang="en-US" altLang="en-US" b="1" dirty="0">
              <a:latin typeface="Verdana" panose="020B060403050404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endParaRPr lang="en-US" dirty="0"/>
          </a:p>
          <a:p>
            <a:pPr eaLnBrk="1">
              <a:defRPr/>
            </a:pPr>
            <a:endParaRPr lang="en-US" altLang="en-US" dirty="0">
              <a:latin typeface="Verdana" charset="0"/>
              <a:ea typeface="Verdana" charset="0"/>
              <a:cs typeface="Verdana" charset="0"/>
              <a:sym typeface="Verdan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a:extLst>
              <a:ext uri="{FF2B5EF4-FFF2-40B4-BE49-F238E27FC236}">
                <a16:creationId xmlns:a16="http://schemas.microsoft.com/office/drawing/2014/main" id="{02A05A73-2638-6742-92E7-79A4497D24B6}"/>
              </a:ext>
            </a:extLst>
          </p:cNvPr>
          <p:cNvSpPr>
            <a:spLocks noGrp="1" noRot="1" noChangeAspect="1" noTextEdit="1"/>
          </p:cNvSpPr>
          <p:nvPr>
            <p:ph type="sldImg"/>
          </p:nvPr>
        </p:nvSpPr>
        <p:spPr>
          <a:xfrm>
            <a:off x="381000" y="685800"/>
            <a:ext cx="6096000" cy="3429000"/>
          </a:xfrm>
        </p:spPr>
      </p:sp>
      <p:sp>
        <p:nvSpPr>
          <p:cNvPr id="160770" name="Rectangle 2">
            <a:extLst>
              <a:ext uri="{FF2B5EF4-FFF2-40B4-BE49-F238E27FC236}">
                <a16:creationId xmlns:a16="http://schemas.microsoft.com/office/drawing/2014/main" id="{0C82654E-E019-4045-98B9-1BCAC4DF88CF}"/>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Environmental changes are increasing the threat of avian malaria to Hawaiian honeycreepers, driving these birds closer to extinction.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Since the introduction of mosquitoes and avian malaria to the Hawaiian islands in the 1800s, honeycreepers have been forced to live at higher altitudes where the temperatures are too low for the mosquitoes to survive. However, to gather food, the birds have to travel into the valleys, where they are at risk of malaria infection. With average annual temperatures increasing in Hawaii, mosquitoes are now able to survive at higher and higher altitudes. This is shrinking the honeycreepers’ habitat even further and bringing them to the brink of extinction.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How can Hawaiian honeycreepers be preserved? Habitat restoration is part of the solution, but other approaches may be needed as well. One of the possibilities being considered is the use of genome editing. (For more on this as well as other ideas being explored, see this summary of a meeting between scientists, policymakers and community stakeholders: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To Restore a Mosquito Free Hawaii</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How might genome editing help prevent the Hawaiian honeycreepers from going extinct?</a:t>
            </a:r>
            <a:r>
              <a:rPr lang="en-GB" dirty="0">
                <a:effectLst/>
              </a:rPr>
              <a:t> </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a:t>
            </a:r>
            <a:r>
              <a:rPr lang="en-US" b="0" dirty="0"/>
              <a:t>“</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i'iwi</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in flight</a:t>
            </a:r>
            <a:r>
              <a:rPr lang="en-US" b="0" dirty="0"/>
              <a:t>” by </a:t>
            </a:r>
            <a:r>
              <a:rPr lang="en-GB" b="0" dirty="0"/>
              <a:t>U.S. Fish and Wildlife Service Headquarters</a:t>
            </a:r>
            <a:r>
              <a:rPr lang="en-US" b="0" dirty="0"/>
              <a:t>, accessed February 05, 2020 (</a:t>
            </a:r>
            <a:r>
              <a:rPr lang="en-US" altLang="en-US" dirty="0"/>
              <a:t>https://</a:t>
            </a:r>
            <a:r>
              <a:rPr lang="en-US" altLang="en-US" dirty="0" err="1"/>
              <a:t>www.flickr.com</a:t>
            </a:r>
            <a:r>
              <a:rPr lang="en-US" altLang="en-US" dirty="0"/>
              <a:t>/photos/</a:t>
            </a:r>
            <a:r>
              <a:rPr lang="en-US" altLang="en-US" dirty="0" err="1"/>
              <a:t>usfwshq</a:t>
            </a:r>
            <a:r>
              <a:rPr lang="en-US" altLang="en-US" dirty="0"/>
              <a:t>/6867763786</a:t>
            </a:r>
            <a:r>
              <a:rPr lang="en-US" altLang="en-US"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Available under a Creative Commons Attribution 2.0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/licenses/by/2.0/).</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dirty="0">
              <a:latin typeface="Verdana" panose="020B0604030504040204" pitchFamily="34" charset="0"/>
              <a:ea typeface="ＭＳ Ｐゴシック" panose="020B0600070205080204" pitchFamily="34" charset="-128"/>
            </a:endParaRPr>
          </a:p>
          <a:p>
            <a:pPr eaLnBrk="1">
              <a:defRPr/>
            </a:pPr>
            <a:endParaRPr lang="en-US" altLang="en-US" dirty="0"/>
          </a:p>
          <a:p>
            <a:pPr eaLnBrk="1">
              <a:defRPr/>
            </a:pPr>
            <a:endParaRPr lang="en-US" altLang="en-US" dirty="0"/>
          </a:p>
          <a:p>
            <a:pPr eaLnBrk="1">
              <a:defRPr/>
            </a:pPr>
            <a:endParaRPr lang="en-US" altLang="en-US" dirty="0"/>
          </a:p>
        </p:txBody>
      </p:sp>
    </p:spTree>
    <p:extLst>
      <p:ext uri="{BB962C8B-B14F-4D97-AF65-F5344CB8AC3E}">
        <p14:creationId xmlns:p14="http://schemas.microsoft.com/office/powerpoint/2010/main" val="141825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a:extLst>
              <a:ext uri="{FF2B5EF4-FFF2-40B4-BE49-F238E27FC236}">
                <a16:creationId xmlns:a16="http://schemas.microsoft.com/office/drawing/2014/main" id="{B8AB02B4-91C0-2C45-A671-4BA743D835C7}"/>
              </a:ext>
            </a:extLst>
          </p:cNvPr>
          <p:cNvSpPr>
            <a:spLocks noGrp="1" noRot="1" noChangeAspect="1" noTextEdit="1"/>
          </p:cNvSpPr>
          <p:nvPr>
            <p:ph type="sldImg"/>
          </p:nvPr>
        </p:nvSpPr>
        <p:spPr>
          <a:xfrm>
            <a:off x="381000" y="685800"/>
            <a:ext cx="6096000" cy="3429000"/>
          </a:xfrm>
        </p:spPr>
      </p:sp>
      <p:sp>
        <p:nvSpPr>
          <p:cNvPr id="175106" name="Rectangle 2">
            <a:extLst>
              <a:ext uri="{FF2B5EF4-FFF2-40B4-BE49-F238E27FC236}">
                <a16:creationId xmlns:a16="http://schemas.microsoft.com/office/drawing/2014/main" id="{E945E49C-51CC-234E-A993-A2975046ED05}"/>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This slide is animated to introduce this concept to students in three steps.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 Editing the DNA of mosquitoes could be used to prevent them from infecting Hawaiian honeycreepers with avian malaria.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Two approaches have been suggested: (1) to introduce a genetic trait in the mosquitoes that would greatly reduce and possibly fully eliminate the mosquito population, and (2) to introduce a genetic trait in the mosquitoes that would make them unable to carry the avian malaria parasite, so they can no longer transmit the parasite to the honeycreepers.</a:t>
            </a:r>
          </a:p>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 The challenge of introducing these genetic traits into the population of mosquitoes living in the wild is that, under normal sexual reproduction, the trait will only be passed to ~50% of the next generation.</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This means that the trait would not spread very widely in the Hawaiian mosquito population.</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 To address this problem, a genetic technology known as a “gene drive” could be used to increase the likelihood that a genetic trait will be passed to the next generation.</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In this way, a gene drive allows for a specific trait to quickly spread in a population. With the advent of CRISPR, the gene drive approach has become a practical reality. For a more detailed explanation of gene drives, see slide 21.</a:t>
            </a:r>
            <a:r>
              <a:rPr lang="en-GB" dirty="0">
                <a:effectLst/>
              </a:rPr>
              <a:t> </a:t>
            </a: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solidFill>
                  <a:srgbClr val="686F76"/>
                </a:solidFill>
              </a:rPr>
              <a:t>Schematic: </a:t>
            </a:r>
            <a:r>
              <a:rPr lang="en-US" altLang="en-US" dirty="0">
                <a:solidFill>
                  <a:srgbClr val="686F76"/>
                </a:solidFill>
              </a:rPr>
              <a:t>created by </a:t>
            </a:r>
            <a:r>
              <a:rPr lang="en-US" altLang="en-US" dirty="0" err="1">
                <a:solidFill>
                  <a:srgbClr val="686F76"/>
                </a:solidFill>
              </a:rPr>
              <a:t>pgEd</a:t>
            </a:r>
            <a:r>
              <a:rPr lang="en-US" altLang="en-US" dirty="0">
                <a:solidFill>
                  <a:srgbClr val="686F76"/>
                </a:solidFill>
              </a:rPr>
              <a:t> (Nadine </a:t>
            </a:r>
            <a:r>
              <a:rPr lang="en-US" altLang="en-US" dirty="0" err="1">
                <a:solidFill>
                  <a:srgbClr val="686F76"/>
                </a:solidFill>
              </a:rPr>
              <a:t>Vincenten</a:t>
            </a:r>
            <a:r>
              <a:rPr lang="en-US" altLang="en-US" dirty="0">
                <a:solidFill>
                  <a:srgbClr val="686F76"/>
                </a:solidFill>
              </a:rPr>
              <a:t>). Using open access image on </a:t>
            </a:r>
            <a:r>
              <a:rPr lang="en-US" altLang="en-US" dirty="0" err="1">
                <a:solidFill>
                  <a:srgbClr val="686F76"/>
                </a:solidFill>
              </a:rPr>
              <a:t>svgsilh.com</a:t>
            </a:r>
            <a:r>
              <a:rPr lang="en-US" altLang="en-US" dirty="0">
                <a:solidFill>
                  <a:srgbClr val="686F76"/>
                </a:solidFill>
              </a:rPr>
              <a:t>, accessed February 05, 2020. (</a:t>
            </a:r>
            <a:r>
              <a:rPr lang="en-US" dirty="0"/>
              <a:t>https://</a:t>
            </a:r>
            <a:r>
              <a:rPr lang="en-US" dirty="0" err="1"/>
              <a:t>svgsilh.com</a:t>
            </a:r>
            <a:r>
              <a:rPr lang="en-US" dirty="0"/>
              <a:t>/image/1465064.html)</a:t>
            </a:r>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dirty="0"/>
          </a:p>
          <a:p>
            <a:pPr eaLnBrk="1">
              <a:defRPr/>
            </a:pPr>
            <a:endParaRPr lang="en-US" altLang="en-US" dirty="0"/>
          </a:p>
        </p:txBody>
      </p:sp>
    </p:spTree>
    <p:extLst>
      <p:ext uri="{BB962C8B-B14F-4D97-AF65-F5344CB8AC3E}">
        <p14:creationId xmlns:p14="http://schemas.microsoft.com/office/powerpoint/2010/main" val="2723617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Multiple viewpoints and issues need to be considered as scientists and communities weigh the risks and benefits of using genetically-engineered mosquitoes to prevent the extinction of the Hawaiian honeycreeper.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Using genome editing could help to halt the rapid decline of the Hawaiian honeycreeper population; however, there are several aspects of this approach that need further consideration.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1. Which genetic trait would be the most beneficial to introduce into the wild mosquito population: (1) one that would greatly reduce and possibly eliminate the mosquito populations, or (2) one that would prevent the mosquitoes from carrying the avian malaria parasite? Given that the mosquitoes are not native to Hawaii, wiping them out could be considered as a “reset button”. However, what if the mosquitoes have become an integral part of the ecosystem during the ~200 years that they have been present in Hawaii? What if other species are now dependent on the mosquitoes for their survival? In this light, preventing mosquitoes from carrying the avian malaria parasite instead of possibly wiping out the mosquito population might be preferable. However, these mosquitoes are known to be able to carry a number of diseases that can affect animals as well as humans (e.g., Western equine encephalitis and West Nile virus). Preventing the mosquitoes from carrying avian malaria parasites will not prevent them from transmitting these other diseases.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2. Could the use of a gene drive to rapidly spread the genetic trait of interest through the Hawaiian mosquito population have far-reaching effects (e.g., spreading the genetic trait beyond the target population)? For example, a gene drive targeted to wipe out the local mosquito population on Hawaii could end up driving this species to extinction across the globe. Scientists are trying to design built-in “safety mechanisms” to limit the effects of the gene drive to the target species or even to reverse the gene drive if unintended consequences arise.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3. As students consider the use of genome editing to combat avian malaria in Hawaii, what are other possible approaches? In urban areas, methods such as (a) limiting the sources of standing water where mosquitoes breed (called "source reduction"); (b) targeted application of insecticides; and (c) using devices that attract and kill female mosquitoes (called "lethal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ovitraps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have proven to be successful in controlling mosquito populations. However, these approaches are challenging and costly to apply in the rural and forested areas of Hawaii where the honeycreepers live. Another possible method is the Sterile Insect Technique (SIT), which involves releasing male mosquitoes into the wild that are either infertile or produce offspring that do not survive long enough to reproduce. This method can be successful in eliminating a local mosquito population, but may not work if the released males do not compete effectively with the wild male mosquitoes for breeding with wild females. SIT is considered “self-limiting” as the trait that causes the mosquitoes to be infertile (or produce offspring with limited survival) dies with them.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As described above, each approach brings risks for unintended consequences as well as potential benefits. For example, eliminating the mosquitoes could save Hawaiian honeycreepers from going extinct, but, at the same time, another species that has come to depend on these mosquitoes for food could be pushed to the brink of extinction. What are reasonable risks and worthwhile benefits? These are questions that require strong partnerships with communities to gather diverse expertise (such as knowledge of local entomology and epidemiology as well as local social structures and politics) for developing strategies to save the Hawaiian honeycreepers.  </a:t>
            </a:r>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AKIAPOLA'AU (8-30-2017)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hakalau</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forest national wildlife refuge,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hawaii</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co,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hawaii</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-08 male</a:t>
            </a:r>
            <a:r>
              <a:rPr lang="en-US" b="0" dirty="0"/>
              <a:t>” by Alan </a:t>
            </a:r>
            <a:r>
              <a:rPr lang="en-US" b="0" dirty="0" err="1"/>
              <a:t>Schmierer</a:t>
            </a:r>
            <a:r>
              <a:rPr lang="en-US" b="0" dirty="0"/>
              <a:t>, accessed February 05, 2020 (</a:t>
            </a:r>
            <a:r>
              <a:rPr lang="en-US" altLang="en-US" dirty="0">
                <a:latin typeface="Verdana" charset="0"/>
                <a:ea typeface="Verdana" charset="0"/>
                <a:cs typeface="Verdana" charset="0"/>
                <a:sym typeface="Verdana" charset="0"/>
              </a:rPr>
              <a:t>https://</a:t>
            </a:r>
            <a:r>
              <a:rPr lang="en-US" altLang="en-US" dirty="0" err="1">
                <a:latin typeface="Verdana" charset="0"/>
                <a:ea typeface="Verdana" charset="0"/>
                <a:cs typeface="Verdana" charset="0"/>
                <a:sym typeface="Verdana" charset="0"/>
              </a:rPr>
              <a:t>flickr.com</a:t>
            </a:r>
            <a:r>
              <a:rPr lang="en-US" altLang="en-US" dirty="0">
                <a:latin typeface="Verdana" charset="0"/>
                <a:ea typeface="Verdana" charset="0"/>
                <a:cs typeface="Verdana" charset="0"/>
                <a:sym typeface="Verdana" charset="0"/>
              </a:rPr>
              <a:t>/photos/</a:t>
            </a:r>
            <a:r>
              <a:rPr lang="en-US" altLang="en-US" dirty="0" err="1">
                <a:latin typeface="Verdana" charset="0"/>
                <a:ea typeface="Verdana" charset="0"/>
                <a:cs typeface="Verdana" charset="0"/>
                <a:sym typeface="Verdana" charset="0"/>
              </a:rPr>
              <a:t>sloalan</a:t>
            </a:r>
            <a:r>
              <a:rPr lang="en-US" altLang="en-US" dirty="0">
                <a:latin typeface="Verdana" charset="0"/>
                <a:ea typeface="Verdana" charset="0"/>
                <a:cs typeface="Verdana" charset="0"/>
                <a:sym typeface="Verdana" charset="0"/>
              </a:rPr>
              <a:t>/36977826146/in/</a:t>
            </a:r>
            <a:r>
              <a:rPr lang="en-US" altLang="en-US" dirty="0" err="1">
                <a:latin typeface="Verdana" charset="0"/>
                <a:ea typeface="Verdana" charset="0"/>
                <a:cs typeface="Verdana" charset="0"/>
                <a:sym typeface="Verdana" charset="0"/>
              </a:rPr>
              <a:t>photostream</a:t>
            </a:r>
            <a:r>
              <a:rPr lang="en-US" altLang="en-US"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Public Domain.</a:t>
            </a:r>
            <a:endParaRPr lang="en-US" b="1" dirty="0"/>
          </a:p>
          <a:p>
            <a:endParaRPr lang="en-US" altLang="en-US" dirty="0">
              <a:latin typeface="Verdana" charset="0"/>
              <a:ea typeface="Verdana" charset="0"/>
              <a:cs typeface="Verdana" charset="0"/>
              <a:sym typeface="Verdana" charset="0"/>
            </a:endParaRPr>
          </a:p>
        </p:txBody>
      </p:sp>
    </p:spTree>
    <p:extLst>
      <p:ext uri="{BB962C8B-B14F-4D97-AF65-F5344CB8AC3E}">
        <p14:creationId xmlns:p14="http://schemas.microsoft.com/office/powerpoint/2010/main" val="2595591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 Now.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Students are asked to discuss the scenario about the use of genome editing to bring back extinct species.</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When students are asked to imagine this project from the perspective of people living on the land that the revived animals would occupy, students are likely to express skepticism or excitement. Some might express concern about the possibility that Indigenous people living in areas of the world where woolly mammoths used to roam (e.g., Siberia, Alaska, Canada, and Greenland) are not part of the decision-making process and stand to lose more and more of their land.</a:t>
            </a:r>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eaLnBrk="1">
              <a:defRPr/>
            </a:pPr>
            <a:endParaRPr lang="en-US" altLang="en-US" dirty="0"/>
          </a:p>
        </p:txBody>
      </p:sp>
    </p:spTree>
    <p:extLst>
      <p:ext uri="{BB962C8B-B14F-4D97-AF65-F5344CB8AC3E}">
        <p14:creationId xmlns:p14="http://schemas.microsoft.com/office/powerpoint/2010/main" val="574263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What is de-extinction?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De-extinction is the process of reviving an extinct species or creating an organism that resembles an extinct species. Genome editing tools have made this a possibility that some people are interested to consider. The woolly mammoth is often cited as one of the most compelling candidates for de-extinction. In natural history museums, displays of woolly mammoths, with their unique features that symbolize the Ice Age (Pleistocene), have long sparked the imagination. One of the reasons mammoths are being considered for de-extinction is the potential role they could play in slowing the thawing of permafrost. The project to bring them back would require a mix of high-tech and low-tech solutions, and highlights some of the moral and ecological dilemmas in the field. We will explore this idea in the next couple of slides.</a:t>
            </a:r>
            <a:endParaRPr lang="en-US" alt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t>Image (Passenger Pigeon):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passenger pigeon - Cleveland Museum of Natural History</a:t>
            </a:r>
            <a:r>
              <a:rPr lang="en-US" b="0" dirty="0"/>
              <a:t>” by Tim </a:t>
            </a:r>
            <a:r>
              <a:rPr lang="en-US" b="0" dirty="0" err="1"/>
              <a:t>Evanson</a:t>
            </a:r>
            <a:r>
              <a:rPr lang="en-US" b="0" dirty="0"/>
              <a:t>, accessed February 05, 2020 (</a:t>
            </a:r>
            <a:r>
              <a:rPr lang="en-US" altLang="en-US" dirty="0">
                <a:latin typeface="Verdana" charset="0"/>
                <a:ea typeface="Verdana" charset="0"/>
                <a:cs typeface="Verdana" charset="0"/>
                <a:sym typeface="Verdana" charset="0"/>
              </a:rPr>
              <a:t>https://</a:t>
            </a:r>
            <a:r>
              <a:rPr lang="en-US" altLang="en-US" dirty="0" err="1">
                <a:latin typeface="Verdana" charset="0"/>
                <a:ea typeface="Verdana" charset="0"/>
                <a:cs typeface="Verdana" charset="0"/>
                <a:sym typeface="Verdana" charset="0"/>
              </a:rPr>
              <a:t>www.flickr.com</a:t>
            </a:r>
            <a:r>
              <a:rPr lang="en-US" altLang="en-US" dirty="0">
                <a:latin typeface="Verdana" charset="0"/>
                <a:ea typeface="Verdana" charset="0"/>
                <a:cs typeface="Verdana" charset="0"/>
                <a:sym typeface="Verdana" charset="0"/>
              </a:rPr>
              <a:t>/photos/</a:t>
            </a:r>
            <a:r>
              <a:rPr lang="en-US" altLang="en-US" dirty="0" err="1">
                <a:latin typeface="Verdana" charset="0"/>
                <a:ea typeface="Verdana" charset="0"/>
                <a:cs typeface="Verdana" charset="0"/>
                <a:sym typeface="Verdana" charset="0"/>
              </a:rPr>
              <a:t>timevanson</a:t>
            </a:r>
            <a:r>
              <a:rPr lang="en-US" altLang="en-US" dirty="0">
                <a:latin typeface="Verdana" charset="0"/>
                <a:ea typeface="Verdana" charset="0"/>
                <a:cs typeface="Verdana" charset="0"/>
                <a:sym typeface="Verdana" charset="0"/>
              </a:rPr>
              <a:t>/34800477455).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endParaRPr lang="en-US" altLang="en-US" b="1" dirty="0"/>
          </a:p>
          <a:p>
            <a:pPr eaLnBrk="1">
              <a:defRPr/>
            </a:pPr>
            <a:endParaRPr lang="en-US" alt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t>Image (Moa):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South Island Giant Moa, </a:t>
            </a:r>
            <a:r>
              <a:rPr lang="en-GB" sz="1200" b="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Dinornis</a:t>
            </a:r>
            <a:r>
              <a:rPr lang="en-GB" sz="1200" b="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robustus</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forground</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and </a:t>
            </a:r>
            <a:r>
              <a:rPr lang="en-GB" sz="1200" b="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Pachyornis</a:t>
            </a:r>
            <a:r>
              <a:rPr lang="en-GB" sz="1200" b="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GB" sz="1200" b="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elephantopus</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(background)</a:t>
            </a:r>
            <a:r>
              <a:rPr lang="en-US" b="0" dirty="0"/>
              <a:t>” by Joseph Smith, accessed February 05, 2020 (</a:t>
            </a:r>
            <a:r>
              <a:rPr lang="en-US" altLang="en-US" dirty="0">
                <a:latin typeface="Verdana" charset="0"/>
                <a:ea typeface="Verdana" charset="0"/>
                <a:cs typeface="Verdana" charset="0"/>
                <a:sym typeface="Verdana" charset="0"/>
              </a:rPr>
              <a:t>https://</a:t>
            </a:r>
            <a:r>
              <a:rPr lang="en-US" altLang="en-US" dirty="0" err="1">
                <a:latin typeface="Verdana" charset="0"/>
                <a:ea typeface="Verdana" charset="0"/>
                <a:cs typeface="Verdana" charset="0"/>
                <a:sym typeface="Verdana" charset="0"/>
              </a:rPr>
              <a:t>en.m.wikipedia.org</a:t>
            </a:r>
            <a:r>
              <a:rPr lang="en-US" altLang="en-US" dirty="0">
                <a:latin typeface="Verdana" charset="0"/>
                <a:ea typeface="Verdana" charset="0"/>
                <a:cs typeface="Verdana" charset="0"/>
                <a:sym typeface="Verdana" charset="0"/>
              </a:rPr>
              <a:t>/wiki/</a:t>
            </a:r>
            <a:r>
              <a:rPr lang="en-US" altLang="en-US" dirty="0" err="1">
                <a:latin typeface="Verdana" charset="0"/>
                <a:ea typeface="Verdana" charset="0"/>
                <a:cs typeface="Verdana" charset="0"/>
                <a:sym typeface="Verdana" charset="0"/>
              </a:rPr>
              <a:t>File:Giant_moa.jpg</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Public Domain.</a:t>
            </a:r>
            <a:endParaRPr lang="en-US" altLang="en-US" b="1" dirty="0"/>
          </a:p>
          <a:p>
            <a:pPr eaLnBrk="1">
              <a:defRPr/>
            </a:pPr>
            <a:endParaRPr lang="en-US" alt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t>Image (Tasmanian Tiger):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Tasmanian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tiger.jpg</a:t>
            </a:r>
            <a:r>
              <a:rPr lang="en-US" b="0" dirty="0"/>
              <a:t>”, artist unknown, accessed February 05, 2020 (</a:t>
            </a:r>
            <a:r>
              <a:rPr lang="en-US" altLang="en-US" dirty="0"/>
              <a:t>https://</a:t>
            </a:r>
            <a:r>
              <a:rPr lang="en-US" altLang="en-US" dirty="0" err="1"/>
              <a:t>commons.wikimedia.org</a:t>
            </a:r>
            <a:r>
              <a:rPr lang="en-US" altLang="en-US" dirty="0"/>
              <a:t>/wiki/</a:t>
            </a:r>
            <a:r>
              <a:rPr lang="en-US" altLang="en-US" dirty="0" err="1"/>
              <a:t>File:Tasmanian_tiger.jpg</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Public Domain.</a:t>
            </a:r>
            <a:endParaRPr lang="en-US" altLang="en-US" b="1" dirty="0"/>
          </a:p>
          <a:p>
            <a:pPr eaLnBrk="1">
              <a:defRPr/>
            </a:pPr>
            <a:endParaRPr lang="en-US" alt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b="1" dirty="0"/>
              <a:t>Image (Woolly Mammoth): </a:t>
            </a:r>
            <a:r>
              <a:rPr lang="en-GB" altLang="en-US"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“Woolly Mammoth” by </a:t>
            </a:r>
            <a:r>
              <a:rPr lang="en-GB" altLang="en-US"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Mammut</a:t>
            </a:r>
            <a:r>
              <a:rPr lang="en-GB" altLang="en-US"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accessed February 05, 2020 (</a:t>
            </a:r>
            <a:r>
              <a:rPr lang="en-US" altLang="en-US" dirty="0"/>
              <a:t>https://</a:t>
            </a:r>
            <a:r>
              <a:rPr lang="en-US" altLang="en-US" dirty="0" err="1"/>
              <a:t>commons.wikimedia.org</a:t>
            </a:r>
            <a:r>
              <a:rPr lang="en-US" altLang="en-US" dirty="0"/>
              <a:t>/wiki/</a:t>
            </a:r>
            <a:r>
              <a:rPr lang="en-US" altLang="en-US" dirty="0" err="1"/>
              <a:t>File:Woolly_mammoth.jpg</a:t>
            </a:r>
            <a:r>
              <a:rPr lang="en-US" altLang="en-US" b="0" dirty="0">
                <a:latin typeface="Verdana" panose="020B0604030504040204" pitchFamily="34" charset="0"/>
                <a:ea typeface="Verdana" panose="020B0604030504040204" pitchFamily="34"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endParaRPr lang="en-US" altLang="en-US" b="1" dirty="0">
              <a:latin typeface="Verdana" panose="020B0604030504040204" pitchFamily="34" charset="0"/>
              <a:ea typeface="ＭＳ Ｐゴシック" panose="020B0600070205080204" pitchFamily="34" charset="-128"/>
            </a:endParaRPr>
          </a:p>
          <a:p>
            <a:pPr eaLnBrk="1">
              <a:defRPr/>
            </a:pPr>
            <a:endParaRPr lang="en-US" altLang="en-US" b="1" dirty="0"/>
          </a:p>
          <a:p>
            <a:pPr eaLnBrk="1">
              <a:defRPr/>
            </a:pPr>
            <a:endParaRPr lang="en-US" altLang="en-US" dirty="0"/>
          </a:p>
        </p:txBody>
      </p:sp>
    </p:spTree>
    <p:extLst>
      <p:ext uri="{BB962C8B-B14F-4D97-AF65-F5344CB8AC3E}">
        <p14:creationId xmlns:p14="http://schemas.microsoft.com/office/powerpoint/2010/main" val="3775676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thawing of permafrost has a big impact on our environment.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permafrost is a layer in the ground that remains below 32ºF (0ºC) for at least two years in a row. Permafrost is found in areas where the average temperature rarely gets above freezing - on land as well as below the ocean floor. Approximately 20% of the earth’s land surface is permafrost, which is mainly found in tundra and taiga landscapes of the Northern Hemisphere (e.g., in Siberia, Alaska, Canada, and Greenland). As average global temperatures rise, the total area of permafrost is shrinking. Thawing of the permafrost is a particular concern because the frozen soil stores significant</a:t>
            </a:r>
            <a:r>
              <a:rPr lang="en-GB" dirty="0">
                <a:effectLst/>
              </a:rPr>
              <a:t>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amounts of carbon that, if released into the Earth’s atmosphere, could have significant global impact. It is estimated that the permafrost contains twice as much carbon as is found in the Earth’s atmosphere today. According to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current models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as much as 5-15% of the carbon stored in permafrost soils will be released into the atmosphere by the end of this century. This carbon is released in the environment in the form of carbon dioxide and methane, two greenhouse gases that trap infrared radiation near the Earth’s surface and therefore could accelerate the rise of average temperatures around the globe. In regions such as Alaska (where 85% of the land has permafrost), the infrastructure is increasingly affected as the solid frozen foundations disappear. Furthermore, permafrost is thought to contain frozen and preserved bacteria and viruses. The concern is that these pathogens might revive when the permafrost melts and could (re-)introduce diseases into the world for which we have no natural defenses or treatments.</a:t>
            </a:r>
            <a:r>
              <a:rPr lang="en-GB" dirty="0">
                <a:effectLst/>
              </a:rPr>
              <a:t> </a:t>
            </a: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(left):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Permafrost extent in the Northern Hemisphere</a:t>
            </a:r>
            <a:r>
              <a:rPr lang="en-US" b="0" dirty="0"/>
              <a:t>” by GRID </a:t>
            </a:r>
            <a:r>
              <a:rPr lang="en-US" b="0" dirty="0" err="1"/>
              <a:t>Arendal</a:t>
            </a:r>
            <a:r>
              <a:rPr lang="en-US" b="0" dirty="0"/>
              <a:t>, accessed February 05, 2020 (</a:t>
            </a:r>
            <a:r>
              <a:rPr lang="en-US" altLang="en-US" dirty="0"/>
              <a:t>https://</a:t>
            </a:r>
            <a:r>
              <a:rPr lang="en-US" altLang="en-US" dirty="0" err="1"/>
              <a:t>www.flickr.com</a:t>
            </a:r>
            <a:r>
              <a:rPr lang="en-US" altLang="en-US" dirty="0"/>
              <a:t>/photos/</a:t>
            </a:r>
            <a:r>
              <a:rPr lang="en-US" altLang="en-US" dirty="0" err="1"/>
              <a:t>gridarendal</a:t>
            </a:r>
            <a:r>
              <a:rPr lang="en-US" altLang="en-US" dirty="0"/>
              <a:t>/31551866533</a:t>
            </a:r>
            <a:r>
              <a:rPr lang="en-US" altLang="en-US"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Available under a Creative Commons Attribution-</a:t>
            </a:r>
            <a:r>
              <a:rPr lang="en-US" altLang="en-US" b="0" dirty="0" err="1">
                <a:latin typeface="Verdana" panose="020B0604030504040204" pitchFamily="34" charset="0"/>
                <a:ea typeface="ＭＳ Ｐゴシック" panose="020B0600070205080204" pitchFamily="34" charset="-128"/>
              </a:rPr>
              <a:t>NonCommercial</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ShareAlike</a:t>
            </a:r>
            <a:r>
              <a:rPr lang="en-US" altLang="en-US" b="0" dirty="0">
                <a:latin typeface="Verdana" panose="020B0604030504040204" pitchFamily="34" charset="0"/>
                <a:ea typeface="ＭＳ Ｐゴシック" panose="020B0600070205080204" pitchFamily="34" charset="-128"/>
              </a:rPr>
              <a:t> 2.0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a:t>
            </a:r>
            <a:r>
              <a:rPr lang="en-US" altLang="en-US" b="0" dirty="0" err="1">
                <a:latin typeface="Verdana" panose="020B0604030504040204" pitchFamily="34" charset="0"/>
                <a:ea typeface="ＭＳ Ｐゴシック" panose="020B0600070205080204" pitchFamily="34" charset="-128"/>
              </a:rPr>
              <a:t>nc</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sa</a:t>
            </a:r>
            <a:r>
              <a:rPr lang="en-US" altLang="en-US" b="0" dirty="0">
                <a:latin typeface="Verdana" panose="020B0604030504040204" pitchFamily="34" charset="0"/>
                <a:ea typeface="ＭＳ Ｐゴシック" panose="020B0600070205080204" pitchFamily="34" charset="-128"/>
              </a:rPr>
              <a:t>/2.0/).</a:t>
            </a:r>
            <a:endParaRPr lang="en-US" altLang="en-US" dirty="0">
              <a:latin typeface="Verdana" panose="020B060403050404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lang="en-US" altLang="en-US" dirty="0">
              <a:latin typeface="Verdana" panose="020B060403050404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(top-right):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Gold Rush Buildings, Dawson City,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YukonTerritory</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Canada, 2005</a:t>
            </a:r>
            <a:r>
              <a:rPr lang="en-US" b="0" dirty="0"/>
              <a:t>” by Terry </a:t>
            </a:r>
            <a:r>
              <a:rPr lang="en-US" b="0" dirty="0" err="1"/>
              <a:t>Feuerborn</a:t>
            </a:r>
            <a:r>
              <a:rPr lang="en-US" b="0" dirty="0"/>
              <a:t>, accessed February 05, 2020 (</a:t>
            </a:r>
            <a:r>
              <a:rPr lang="en-US" altLang="en-US" dirty="0"/>
              <a:t>https://</a:t>
            </a:r>
            <a:r>
              <a:rPr lang="en-US" altLang="en-US" dirty="0" err="1"/>
              <a:t>www.flickr.com</a:t>
            </a:r>
            <a:r>
              <a:rPr lang="en-US" altLang="en-US" dirty="0"/>
              <a:t>/photos/</a:t>
            </a:r>
            <a:r>
              <a:rPr lang="en-US" altLang="en-US" dirty="0" err="1"/>
              <a:t>travfotos</a:t>
            </a:r>
            <a:r>
              <a:rPr lang="en-US" altLang="en-US" dirty="0"/>
              <a:t>/249343703/</a:t>
            </a:r>
            <a:r>
              <a:rPr lang="en-US" altLang="en-US" b="0"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Available under a Creative Commons Attribution-</a:t>
            </a:r>
            <a:r>
              <a:rPr lang="en-US" altLang="en-US" b="0" dirty="0" err="1">
                <a:latin typeface="Verdana" panose="020B0604030504040204" pitchFamily="34" charset="0"/>
                <a:ea typeface="ＭＳ Ｐゴシック" panose="020B0600070205080204" pitchFamily="34" charset="-128"/>
              </a:rPr>
              <a:t>NonCommercial</a:t>
            </a:r>
            <a:r>
              <a:rPr lang="en-US" altLang="en-US" b="0" dirty="0">
                <a:latin typeface="Verdana" panose="020B0604030504040204" pitchFamily="34" charset="0"/>
                <a:ea typeface="ＭＳ Ｐゴシック" panose="020B0600070205080204" pitchFamily="34" charset="-128"/>
              </a:rPr>
              <a:t> 2.0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a:t>
            </a:r>
            <a:r>
              <a:rPr lang="en-US" altLang="en-US" b="0" dirty="0" err="1">
                <a:latin typeface="Verdana" panose="020B0604030504040204" pitchFamily="34" charset="0"/>
                <a:ea typeface="ＭＳ Ｐゴシック" panose="020B0600070205080204" pitchFamily="34" charset="-128"/>
              </a:rPr>
              <a:t>nc</a:t>
            </a:r>
            <a:r>
              <a:rPr lang="en-US" altLang="en-US" b="0" dirty="0">
                <a:latin typeface="Verdana" panose="020B0604030504040204" pitchFamily="34" charset="0"/>
                <a:ea typeface="ＭＳ Ｐゴシック" panose="020B0600070205080204" pitchFamily="34" charset="-128"/>
              </a:rPr>
              <a:t>/2.0/).</a:t>
            </a: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(bottom-right):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Climate Impacts to Arctic Coasts</a:t>
            </a:r>
            <a:r>
              <a:rPr lang="en-US" b="0" dirty="0"/>
              <a:t>” by USGS, accessed February 05, 2020 (</a:t>
            </a:r>
            <a:r>
              <a:rPr lang="en-US" altLang="en-US" dirty="0"/>
              <a:t>https://</a:t>
            </a:r>
            <a:r>
              <a:rPr lang="en-US" altLang="en-US" dirty="0" err="1"/>
              <a:t>www.flickr.com</a:t>
            </a:r>
            <a:r>
              <a:rPr lang="en-US" altLang="en-US" dirty="0"/>
              <a:t>/photos/</a:t>
            </a:r>
            <a:r>
              <a:rPr lang="en-US" altLang="en-US" dirty="0" err="1"/>
              <a:t>usgeologicalsurvey</a:t>
            </a:r>
            <a:r>
              <a:rPr lang="en-US" altLang="en-US" dirty="0"/>
              <a:t>/32682616471). </a:t>
            </a:r>
            <a:r>
              <a:rPr lang="en-US" altLang="en-US" dirty="0">
                <a:latin typeface="Verdana" panose="020B0604030504040204" pitchFamily="34" charset="0"/>
                <a:ea typeface="ＭＳ Ｐゴシック" panose="020B0600070205080204" pitchFamily="34" charset="-128"/>
              </a:rPr>
              <a:t>Public Domain.</a:t>
            </a:r>
            <a:endParaRPr lang="en-US" altLang="en-US" dirty="0"/>
          </a:p>
          <a:p>
            <a:pPr eaLnBrk="1">
              <a:defRPr/>
            </a:pPr>
            <a:endParaRPr lang="en-US" altLang="en-US" dirty="0"/>
          </a:p>
          <a:p>
            <a:pPr eaLnBrk="1">
              <a:defRPr/>
            </a:pPr>
            <a:endParaRPr lang="en-US" altLang="en-US" dirty="0"/>
          </a:p>
        </p:txBody>
      </p:sp>
    </p:spTree>
    <p:extLst>
      <p:ext uri="{BB962C8B-B14F-4D97-AF65-F5344CB8AC3E}">
        <p14:creationId xmlns:p14="http://schemas.microsoft.com/office/powerpoint/2010/main" val="1344124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a:extLst>
              <a:ext uri="{FF2B5EF4-FFF2-40B4-BE49-F238E27FC236}">
                <a16:creationId xmlns:a16="http://schemas.microsoft.com/office/drawing/2014/main" id="{02A05A73-2638-6742-92E7-79A4497D24B6}"/>
              </a:ext>
            </a:extLst>
          </p:cNvPr>
          <p:cNvSpPr>
            <a:spLocks noGrp="1" noRot="1" noChangeAspect="1" noTextEdit="1"/>
          </p:cNvSpPr>
          <p:nvPr>
            <p:ph type="sldImg"/>
          </p:nvPr>
        </p:nvSpPr>
        <p:spPr>
          <a:xfrm>
            <a:off x="381000" y="685800"/>
            <a:ext cx="6096000" cy="3429000"/>
          </a:xfrm>
        </p:spPr>
      </p:sp>
      <p:sp>
        <p:nvSpPr>
          <p:cNvPr id="160770" name="Rectangle 2">
            <a:extLst>
              <a:ext uri="{FF2B5EF4-FFF2-40B4-BE49-F238E27FC236}">
                <a16:creationId xmlns:a16="http://schemas.microsoft.com/office/drawing/2014/main" id="{0C82654E-E019-4045-98B9-1BCAC4DF88CF}"/>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How might thawing permafrost be slowed or even reversed?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One idea to protect the thawing permafrost is to undertake a massive effort to return the current tundra and taiga landscapes to grassland biome that covered this region thousands of years ago. This would entail large herds of grazers (such as deer, horses, and bison) roaming the landscape to help establish and maintain the grasslands. During the short summer, grasslands keep the ground cooler as their light color reflects sunlight more effectively than the dark-colored shrubs and trees of the tundra and taiga, respectively. During winters, when snow covers the ground, the grazers in the grassland biome keep the ground cooler. In tundra and taiga biomes, the snow acts as a “blanket” that protects the ground below from the bitterly cold winter temperatures. By contrast, in grassy landscapes, grazing herds of herbivores disrupt this snow blanket by tamping down the snow and disturbing the snow cover as they look for food underneath. This compaction and removal of snow exposes the ground below to the cold winter air, which prevents the permafrost from thawing and may even expand this frozen layer, allowing for more carbon to be contained.</a:t>
            </a: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solidFill>
                  <a:srgbClr val="686F76"/>
                </a:solidFill>
              </a:rPr>
              <a:t>Schematic: </a:t>
            </a:r>
            <a:r>
              <a:rPr lang="en-US" altLang="en-US" dirty="0">
                <a:solidFill>
                  <a:srgbClr val="686F76"/>
                </a:solidFill>
              </a:rPr>
              <a:t>created by </a:t>
            </a:r>
            <a:r>
              <a:rPr lang="en-US" altLang="en-US" dirty="0" err="1">
                <a:solidFill>
                  <a:srgbClr val="686F76"/>
                </a:solidFill>
              </a:rPr>
              <a:t>pgEd</a:t>
            </a:r>
            <a:r>
              <a:rPr lang="en-US" altLang="en-US" dirty="0">
                <a:solidFill>
                  <a:srgbClr val="686F76"/>
                </a:solidFill>
              </a:rPr>
              <a:t> (Nadine </a:t>
            </a:r>
            <a:r>
              <a:rPr lang="en-US" altLang="en-US" dirty="0" err="1">
                <a:solidFill>
                  <a:srgbClr val="686F76"/>
                </a:solidFill>
              </a:rPr>
              <a:t>Vincenten</a:t>
            </a:r>
            <a:r>
              <a:rPr lang="en-US" altLang="en-US" dirty="0">
                <a:solidFill>
                  <a:srgbClr val="686F76"/>
                </a:solidFill>
              </a:rPr>
              <a:t>). Using open access images on </a:t>
            </a:r>
            <a:r>
              <a:rPr lang="en-US" altLang="en-US" dirty="0" err="1">
                <a:solidFill>
                  <a:srgbClr val="686F76"/>
                </a:solidFill>
              </a:rPr>
              <a:t>PublicDomainPictures.net</a:t>
            </a:r>
            <a:r>
              <a:rPr lang="en-US" altLang="en-US" dirty="0">
                <a:solidFill>
                  <a:srgbClr val="686F76"/>
                </a:solidFill>
              </a:rPr>
              <a:t> (grass) and </a:t>
            </a:r>
            <a:r>
              <a:rPr lang="en-US" altLang="en-US" dirty="0" err="1">
                <a:solidFill>
                  <a:srgbClr val="686F76"/>
                </a:solidFill>
              </a:rPr>
              <a:t>Needpix.com</a:t>
            </a:r>
            <a:r>
              <a:rPr lang="en-US" altLang="en-US" dirty="0">
                <a:solidFill>
                  <a:srgbClr val="686F76"/>
                </a:solidFill>
              </a:rPr>
              <a:t> (bush), accessed February 05, 2020. (</a:t>
            </a:r>
            <a:r>
              <a:rPr lang="en-US" altLang="en-US" dirty="0"/>
              <a:t>https://</a:t>
            </a:r>
            <a:r>
              <a:rPr lang="en-US" altLang="en-US" dirty="0" err="1"/>
              <a:t>www.publicdomainpictures.net</a:t>
            </a:r>
            <a:r>
              <a:rPr lang="en-US" altLang="en-US" dirty="0"/>
              <a:t>/</a:t>
            </a:r>
            <a:r>
              <a:rPr lang="en-US" altLang="en-US" dirty="0" err="1"/>
              <a:t>en</a:t>
            </a:r>
            <a:r>
              <a:rPr lang="en-US" altLang="en-US" dirty="0"/>
              <a:t>/</a:t>
            </a:r>
            <a:r>
              <a:rPr lang="en-US" altLang="en-US" dirty="0" err="1"/>
              <a:t>view-image.php?image</a:t>
            </a:r>
            <a:r>
              <a:rPr lang="en-US" altLang="en-US" dirty="0"/>
              <a:t>=36593&amp;picture=green-grass-clipart and https://</a:t>
            </a:r>
            <a:r>
              <a:rPr lang="en-US" altLang="en-US" dirty="0" err="1"/>
              <a:t>www.needpix.com</a:t>
            </a:r>
            <a:r>
              <a:rPr lang="en-US" altLang="en-US" dirty="0"/>
              <a:t>/photo/286734/bush-shrub-green-nature-plant-lush-landscape-botany-growth</a:t>
            </a:r>
            <a:r>
              <a:rPr lang="en-US" dirty="0"/>
              <a:t>).</a:t>
            </a:r>
          </a:p>
          <a:p>
            <a:pPr eaLnBrk="1">
              <a:defRPr/>
            </a:pPr>
            <a:endParaRPr lang="en-US" altLang="en-US" dirty="0"/>
          </a:p>
          <a:p>
            <a:pPr eaLnBrk="1">
              <a:defRPr/>
            </a:pPr>
            <a:endParaRPr lang="en-US" altLang="en-US" dirty="0"/>
          </a:p>
          <a:p>
            <a:pPr eaLnBrk="1">
              <a:defRPr/>
            </a:pPr>
            <a:endParaRPr lang="en-US" altLang="en-US" dirty="0"/>
          </a:p>
        </p:txBody>
      </p:sp>
    </p:spTree>
    <p:extLst>
      <p:ext uri="{BB962C8B-B14F-4D97-AF65-F5344CB8AC3E}">
        <p14:creationId xmlns:p14="http://schemas.microsoft.com/office/powerpoint/2010/main" val="3902368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Pleistocene Park: a test case for restoring grasslands in Siberia.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To test the idea that recreation of a grassland biome could prevent thawing of permafrost, researchers have gathered a number of grazing animals (such as elk, musk oxen, and reindeer) in a 5,000-acre reserve called the Pleistocene Park in Siberia. Preliminary data suggest that this effort lowers the ground’s temperature and slows the thawing of the permafrost, keeping more of the greenhouse gases trapped in the frozen soil (more on these data at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Born to rewild</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by Eli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Kintisch</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sz="120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Science</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While encouraging, this effect would need to be translated on a larger scale to combat the thawing of permafrost globally. Large herds of big grazers would be needed to disrupt the mossy tundra and forested taiga landscapes and recreate the grassland biome of the past. A key animal in this landscape was the woolly mammoth, which was largely extinct by the end of the Pleistocene epoch (roughly 10,000 years ago).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Could de-extinction of large woolly mammoth herds recreate the vast grassland biome and help to preserve the permafrost?</a:t>
            </a:r>
            <a:r>
              <a:rPr lang="en-GB" dirty="0">
                <a:effectLst/>
              </a:rPr>
              <a:t> </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Ice age fauna of northern Spain - Mauricio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Antón.jpg</a:t>
            </a:r>
            <a:r>
              <a:rPr lang="en-US" b="0" dirty="0"/>
              <a:t>” by </a:t>
            </a:r>
            <a:r>
              <a:rPr lang="en-GB" dirty="0"/>
              <a:t>Mauricio Antón</a:t>
            </a:r>
            <a:r>
              <a:rPr lang="en-US" b="0" dirty="0"/>
              <a:t>, accessed February 05, 2020 (</a:t>
            </a:r>
            <a:r>
              <a:rPr lang="en-US" altLang="en-US" dirty="0"/>
              <a:t>https://</a:t>
            </a:r>
            <a:r>
              <a:rPr lang="en-US" altLang="en-US" dirty="0" err="1"/>
              <a:t>commons.wikimedia.org</a:t>
            </a:r>
            <a:r>
              <a:rPr lang="en-US" altLang="en-US" dirty="0"/>
              <a:t>/wiki/File:Ice_age_fauna_of_northern_Spain_-_Mauricio_Ant%C3%B3n.jpg). </a:t>
            </a:r>
            <a:r>
              <a:rPr lang="en-US" altLang="en-US" b="0" dirty="0">
                <a:latin typeface="Verdana" panose="020B0604030504040204" pitchFamily="34" charset="0"/>
                <a:ea typeface="ＭＳ Ｐゴシック" panose="020B0600070205080204" pitchFamily="34" charset="-128"/>
              </a:rPr>
              <a:t>Available under a Creative Commons Attribution 2.5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/licenses/by/2.5/</a:t>
            </a:r>
            <a:r>
              <a:rPr lang="en-US" altLang="en-US" b="0" dirty="0" err="1">
                <a:latin typeface="Verdana" panose="020B0604030504040204" pitchFamily="34" charset="0"/>
                <a:ea typeface="ＭＳ Ｐゴシック" panose="020B0600070205080204" pitchFamily="34" charset="-128"/>
              </a:rPr>
              <a:t>deed.en</a:t>
            </a:r>
            <a:r>
              <a:rPr lang="en-US" altLang="en-US" b="0" dirty="0">
                <a:latin typeface="Verdana" panose="020B0604030504040204" pitchFamily="34" charset="0"/>
                <a:ea typeface="ＭＳ Ｐゴシック" panose="020B0600070205080204" pitchFamily="34" charset="-128"/>
              </a:rPr>
              <a:t>).</a:t>
            </a:r>
            <a:endParaRPr lang="en-US" b="1" dirty="0"/>
          </a:p>
          <a:p>
            <a:pPr eaLnBrk="1">
              <a:defRPr/>
            </a:pPr>
            <a:endParaRPr lang="en-US" altLang="en-US" dirty="0"/>
          </a:p>
          <a:p>
            <a:pPr eaLnBrk="1">
              <a:defRPr/>
            </a:pPr>
            <a:endParaRPr lang="en-US" altLang="en-US" dirty="0"/>
          </a:p>
          <a:p>
            <a:pPr eaLnBrk="1">
              <a:defRPr/>
            </a:pPr>
            <a:endParaRPr lang="en-US" altLang="en-US" dirty="0"/>
          </a:p>
        </p:txBody>
      </p:sp>
    </p:spTree>
    <p:extLst>
      <p:ext uri="{BB962C8B-B14F-4D97-AF65-F5344CB8AC3E}">
        <p14:creationId xmlns:p14="http://schemas.microsoft.com/office/powerpoint/2010/main" val="997491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a:extLst>
              <a:ext uri="{FF2B5EF4-FFF2-40B4-BE49-F238E27FC236}">
                <a16:creationId xmlns:a16="http://schemas.microsoft.com/office/drawing/2014/main" id="{B8AB02B4-91C0-2C45-A671-4BA743D835C7}"/>
              </a:ext>
            </a:extLst>
          </p:cNvPr>
          <p:cNvSpPr>
            <a:spLocks noGrp="1" noRot="1" noChangeAspect="1" noTextEdit="1"/>
          </p:cNvSpPr>
          <p:nvPr>
            <p:ph type="sldImg"/>
          </p:nvPr>
        </p:nvSpPr>
        <p:spPr>
          <a:xfrm>
            <a:off x="381000" y="685800"/>
            <a:ext cx="6096000" cy="3429000"/>
          </a:xfrm>
        </p:spPr>
      </p:sp>
      <p:sp>
        <p:nvSpPr>
          <p:cNvPr id="175106" name="Rectangle 2">
            <a:extLst>
              <a:ext uri="{FF2B5EF4-FFF2-40B4-BE49-F238E27FC236}">
                <a16:creationId xmlns:a16="http://schemas.microsoft.com/office/drawing/2014/main" id="{E945E49C-51CC-234E-A993-A2975046ED05}"/>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 leading strategy is using CRISPR to introduce some genetic traits from woolly mammoths into the DNA of its close relative, the Asian Elephant.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In other words, the goal of the woolly mammoth de-extinction project is to create a cold-resistant “woolly” elephant, sometimes called a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Though a number of technical hurdles remain, this project was able to get underway because of (1) the discovery of preserved mammoth DNA; (2) the existence of a close living relative of the mammoth, the Asian elephant; and (3) the availability of genome editing tools, such as CRISPR. By analyzing preserved (though highly degraded) mammoth DNA, scientists have been able to identify genes responsible for key traits that helped the mammoth to survive in cold climates. These traits include longer hair, more fat under the skin, and a circulatory system adapted to cold temperatures. Using CRISPR, researchers are introducing these traits into Asian elephant cells in a laboratory setting. This is possible because Asian elephants and woolly mammoths are closely related, sharing 99.96% of their DNA. To make a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hundreds or maybe thousands of genome edits are likely needed. As of 2020, CRISPR has been used to introduce some woolly mammoth traits in the DNA of Asian elephant cells, and this work is on-going.</a:t>
            </a:r>
            <a:r>
              <a:rPr lang="en-GB" dirty="0">
                <a:effectLst/>
              </a:rPr>
              <a:t> </a:t>
            </a:r>
          </a:p>
          <a:p>
            <a:pPr marL="0" marR="0" lvl="0" indent="0" algn="l" defTabSz="457200" rtl="0" eaLnBrk="1" fontAlgn="base" latinLnBrk="0" hangingPunct="0">
              <a:lnSpc>
                <a:spcPct val="100000"/>
              </a:lnSpc>
              <a:spcBef>
                <a:spcPct val="0"/>
              </a:spcBef>
              <a:spcAft>
                <a:spcPct val="0"/>
              </a:spcAft>
              <a:buClrTx/>
              <a:buSzTx/>
              <a:buFontTx/>
              <a:buNone/>
              <a:tabLst/>
              <a:defRPr/>
            </a:pPr>
            <a:endParaRPr lang="en-GB" b="1" dirty="0">
              <a:effectLst/>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Still, if this project is to go forward, several steps and challenges lie ahead. Once the Asian elephant cells have been edited (thus creating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cells), these cells could then be used to generate a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embryo. That embryo could then be transferred into the uterus of an Asian elephant, with the goal of starting a pregnancy that would give rise to a baby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t>
            </a:r>
            <a:r>
              <a:rPr lang="en-GB" dirty="0">
                <a:effectLst/>
              </a:rPr>
              <a:t> </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a:t>
            </a:r>
            <a:r>
              <a:rPr lang="en-US" b="0" dirty="0"/>
              <a:t>By </a:t>
            </a:r>
            <a:r>
              <a:rPr lang="en-US"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Ben Novak, Revive &amp; Restore</a:t>
            </a:r>
            <a:r>
              <a:rPr lang="en-US" b="0" dirty="0"/>
              <a:t>, accessed February 05, 2020 (</a:t>
            </a:r>
            <a:r>
              <a:rPr lang="en-US" altLang="en-US" dirty="0"/>
              <a:t>https://</a:t>
            </a:r>
            <a:r>
              <a:rPr lang="en-US" altLang="en-US" dirty="0" err="1"/>
              <a:t>reviverestore.org</a:t>
            </a:r>
            <a:r>
              <a:rPr lang="en-US" altLang="en-US" dirty="0"/>
              <a:t>/projects/woolly-mammoth/progress-to-date/). Permission for use granted by Ryan Phelan.</a:t>
            </a:r>
            <a:endParaRPr lang="en-US" altLang="en-US" b="1" dirty="0">
              <a:solidFill>
                <a:srgbClr val="FF0000"/>
              </a:solidFill>
            </a:endParaRPr>
          </a:p>
          <a:p>
            <a:pPr eaLnBrk="1">
              <a:defRPr/>
            </a:pPr>
            <a:endParaRPr lang="en-US" altLang="en-US" b="1" dirty="0">
              <a:solidFill>
                <a:srgbClr val="FF0000"/>
              </a:solidFill>
            </a:endParaRPr>
          </a:p>
        </p:txBody>
      </p:sp>
    </p:spTree>
    <p:extLst>
      <p:ext uri="{BB962C8B-B14F-4D97-AF65-F5344CB8AC3E}">
        <p14:creationId xmlns:p14="http://schemas.microsoft.com/office/powerpoint/2010/main" val="3583814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Multiple viewpoints and issues need to be considered as scientists and communities weigh the risks and benefits of using genome editing to make a cold-resistant Asian elephant.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Beyond the technical challenges of creating a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described in slide 19, there are a number of ecological and ethical questions as well.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1. Is it acceptable to use the Asian elephant, an endangered species, in this project? There could be risks to an animal used as a surrogate to carry a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pregnancy. Researchers working on this project have suggested the use of an artificial womb to eliminate the surrogacy issue; however, this technology is still in its infancy and could not yet support the development of a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to term. Further concerns exist around the use of Asian elephants in raising the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after they are born. Elephants are very social animals, and the social effects of this project on both the Asian elephants and the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present many unknowns. For example, how would we ensure appropriate rearing and socialization of the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that will provide them with the necessary skills to live in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herds and survive cold climates, when the Asian elephants cannot continuously live there? How would the Asian elephant herd be affected when baby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are introduced? Or when those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are subsequently removed from the herd to inhabit tundra and taiga landscapes?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However, this project may also yield unexpected benefits for preserving the Asian elephant. When scientists working on the mammoth de-extinction project heard about a strain of herpes virus that is deadly for Asian elephant calves, both in captivity and in the wild, they began an effort that may lead to a cure for this disease.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2. Where would the newly de-</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extincted</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animals live? There are people currently living in the tundra and taiga landscapes where the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are suggested to be introduced. How will their voices be weighed in this discussion – specifically, the voices of Indigenous peoples in these regions who, throughout history, have seen their claims to land being stripped away?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3. If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are introduced, how would they impact the local ecosystems? There are some examples of success when an animal is reintroduced to its habitat (see National Science Foundation's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Understanding the ecological role of wolves in Yellowstone National Park</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However, given that mammoths have been extinct for several thousands of years, it is hard to know what impact they might have. Should we proceed when the consequences of introducing newly revived species into wild ecosystems might have outcomes that are hard to predict?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4. Do we have an obligation to try any and all efforts to prevent thawing of the permafrost even if those efforts are expensive, have a high risk of failure, could disrupt existing ecosystems and biomes, or require the use of endangered animals? How do we balance the risks of proceeding with this project with the risks of not proceeding, if there is a chance, however small, that the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mammophants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could play a role in preventing the release of carbon from the permafrost?</a:t>
            </a:r>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solidFill>
                  <a:srgbClr val="686F76"/>
                </a:solidFill>
              </a:rPr>
              <a:t>Illustration: </a:t>
            </a:r>
            <a:r>
              <a:rPr lang="en-US" altLang="en-US" dirty="0">
                <a:solidFill>
                  <a:srgbClr val="686F76"/>
                </a:solidFill>
              </a:rPr>
              <a:t>created by </a:t>
            </a:r>
            <a:r>
              <a:rPr lang="en-US" altLang="en-US" dirty="0" err="1">
                <a:solidFill>
                  <a:srgbClr val="686F76"/>
                </a:solidFill>
              </a:rPr>
              <a:t>pgEd</a:t>
            </a:r>
            <a:r>
              <a:rPr lang="en-US" altLang="en-US" dirty="0">
                <a:solidFill>
                  <a:srgbClr val="686F76"/>
                </a:solidFill>
              </a:rPr>
              <a:t> (Dana Waring ). </a:t>
            </a:r>
            <a:endParaRPr lang="en-US" dirty="0"/>
          </a:p>
        </p:txBody>
      </p:sp>
    </p:spTree>
    <p:extLst>
      <p:ext uri="{BB962C8B-B14F-4D97-AF65-F5344CB8AC3E}">
        <p14:creationId xmlns:p14="http://schemas.microsoft.com/office/powerpoint/2010/main" val="122233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What is genome editing?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In the past decades, scientists have developed a range of genetic technologies that can change the characteristics of an organism by deliberately modifying its genetic material. These approaches are collectively known as “genetic engineering”. One type of genetic engineering is the introduction of a gene into an organism to give it a new trait - for example, making bacteria that produce human insulin that can then be used as medicine.</a:t>
            </a:r>
            <a:r>
              <a:rPr lang="en-GB" dirty="0">
                <a:effectLst/>
              </a:rPr>
              <a:t> </a:t>
            </a:r>
          </a:p>
          <a:p>
            <a:pPr marL="0" marR="0" lvl="0" indent="0" algn="l" defTabSz="457200" rtl="0" eaLnBrk="1" fontAlgn="base" latinLnBrk="0" hangingPunct="0">
              <a:lnSpc>
                <a:spcPct val="100000"/>
              </a:lnSpc>
              <a:spcBef>
                <a:spcPct val="0"/>
              </a:spcBef>
              <a:spcAft>
                <a:spcPct val="0"/>
              </a:spcAft>
              <a:buClrTx/>
              <a:buSzTx/>
              <a:buFontTx/>
              <a:buNone/>
              <a:tabLst/>
              <a:defRPr/>
            </a:pPr>
            <a:endParaRPr lang="en-GB" b="1" dirty="0">
              <a:effectLst/>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This lesson plan focuses on “genome editing”, a type of genetic engineering, used for making specific, targeted changes to an organism’s own DNA. One of the genome editing techniques that has generated the most excitement, due to its efficiency and ease of use, is called “CRISPR” (“clustered regularly interspaced short palindromic repeats”). Originally discovered in bacteria (see sidebar), CRISPR is now being used as a tool with applications in many areas, including medicine, agriculture, and the environment. For example, scientists are investigating the use of CRISPR to “correct” genetic variants that cause diseases, with the goal of curing genetic diseases such as hemophilia, cystic fibrosis, and sickle cell disease. (For more on the use of CRISPR and related genome editing tools, please see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pgEd’s</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lesson plan on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Genome editing and CRISPR</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and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4"/>
              </a:rPr>
              <a:t>this article</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on recent developments in research and clinical trials.) CRISPR might also be used in other organisms (not humans) to address ecological issues impacting human health and safety.</a:t>
            </a:r>
            <a:r>
              <a:rPr lang="en-GB" dirty="0">
                <a:effectLst/>
              </a:rPr>
              <a:t> </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a:t>
            </a:r>
            <a:r>
              <a:rPr lang="en-US" b="0" dirty="0"/>
              <a:t>“CRISPR Cas9” by </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Ernesto del Aguila III</a:t>
            </a:r>
            <a:r>
              <a:rPr lang="en-US" b="0" dirty="0"/>
              <a:t>, accessed February 05, 2020 (https://</a:t>
            </a:r>
            <a:r>
              <a:rPr lang="en-US" b="0" dirty="0" err="1"/>
              <a:t>www.flickr.com</a:t>
            </a:r>
            <a:r>
              <a:rPr lang="en-US" b="0" dirty="0"/>
              <a:t>/photos/</a:t>
            </a:r>
            <a:r>
              <a:rPr lang="en-US" b="0" dirty="0" err="1"/>
              <a:t>nihgov</a:t>
            </a:r>
            <a:r>
              <a:rPr lang="en-US" b="0" dirty="0"/>
              <a:t>/41124064215/in/photolist-25DZzxV-ZZM4aG-GKPyT4-2dg5nVs-GRLDp2-jR9gc-ZZM4gJ-RdHQX8-2az1MzU-dAausS-2az1MNQ-Yoax7G-ZZM3Zm-2az1MUb-GP4zR6-YLKyN8-pgBYK3-ACo21-ybZbZ3-YJdu4y-ysEjeQ-ZZM475-R3PK5C-ysCUjh-ysCSuq-WQmDqw-2ceKuAW-YoayiQ-yrfMxq-28vLdcd-ybXr89-2fb9Cow-25a5gZa-YLKykp-2g9mKKf-2g9mmDX-2g9mkNo-yrgw1w-2g9mjjw-2g9miRT-2g9mFNn-2g9mkeH-yujLht-2g9mGXm-2g9mhPC-YLKyZF-2g9mjBk-ybZrzf-yujhna-yujwnK</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Public domain.</a:t>
            </a:r>
          </a:p>
          <a:p>
            <a:pPr eaLnBrk="1">
              <a:defRPr/>
            </a:pPr>
            <a:endParaRPr lang="en-US" dirty="0">
              <a:hlinkClick r:id="rId5"/>
            </a:endParaRPr>
          </a:p>
        </p:txBody>
      </p:sp>
    </p:spTree>
    <p:extLst>
      <p:ext uri="{BB962C8B-B14F-4D97-AF65-F5344CB8AC3E}">
        <p14:creationId xmlns:p14="http://schemas.microsoft.com/office/powerpoint/2010/main" val="3238389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a:extLst>
              <a:ext uri="{FF2B5EF4-FFF2-40B4-BE49-F238E27FC236}">
                <a16:creationId xmlns:a16="http://schemas.microsoft.com/office/drawing/2014/main" id="{B8AB02B4-91C0-2C45-A671-4BA743D835C7}"/>
              </a:ext>
            </a:extLst>
          </p:cNvPr>
          <p:cNvSpPr>
            <a:spLocks noGrp="1" noRot="1" noChangeAspect="1" noTextEdit="1"/>
          </p:cNvSpPr>
          <p:nvPr>
            <p:ph type="sldImg"/>
          </p:nvPr>
        </p:nvSpPr>
        <p:spPr>
          <a:xfrm>
            <a:off x="381000" y="685800"/>
            <a:ext cx="6096000" cy="3429000"/>
          </a:xfrm>
        </p:spPr>
      </p:sp>
      <p:sp>
        <p:nvSpPr>
          <p:cNvPr id="175106" name="Rectangle 2">
            <a:extLst>
              <a:ext uri="{FF2B5EF4-FFF2-40B4-BE49-F238E27FC236}">
                <a16:creationId xmlns:a16="http://schemas.microsoft.com/office/drawing/2014/main" id="{E945E49C-51CC-234E-A993-A2975046ED05}"/>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Science supplement - Gene Drives.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Mosquitoes carry two sets of chromosomes, one inherited from each of their biological parents. This means that, for each gene, there are two copies (or alleles) present. These alleles do not necessarily have the same sequence, though it is possible that they do. When a mosquito reproduces, it will pass one copy of each of its genes to its offspring. In other words, there is a 50% chance that a certain allele will be passed on to the next generation. Under these conditions (left panel), spreading a specific genetic trait of interest (left panel: red) through the entire mosquito population is inefficient.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Gene drive mechanisms increase the likelihood that a specific genetic trait will be passed to the next generation (right panel). Rather than a 50% chance, the trait (right panel: red) could be inherited by most, if not all, of the offspring, thus allowing it to spread through a population at a much faster rate. The way this is achieved is by introducing the genetic sequence that codes for a DNA-cutting enzyme (right panel: blue) together with the genetic trait of interest (right panel: red). When the DNA-cutting enzyme is produced (right panel: scissors), it will cut the chromosome that does not carry the trait of interest. The cell’s repair mechanism will fix this break by using the corresponding sequence from the intact chromosome (which includes the genetic trait of interest and the sequence of the DNA-cutting enzyme; right panel: red + blue) as a template. In other words, the DNA-cutting enzyme (right panel: blue) “drives” the inheritance of the genetic trait of interest (right panel: red) as well as itself (right panel: blue) so that, in the ideal case, 100% of the offspring receive the genetic trait of interest.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In the honeycreeper case study, two genome editing approaches were proposed to combat avian malaria: (1) one that would prevent the mosquitoes from carrying the avian malaria parasite and (2) one that would greatly reduce or possibly eliminate the mosquito populations. The first approach can be achieved by introducing genes that encode antibodies that attack the malaria parasite. By introducing these genes (represented by red in right panel) together with a DNA-cutting enzyme (represented by blue in right panel), this genetic trait can efficiently be spread through the wild mosquito population in Hawaii. This would result in mosquitoes that, when infected with malaria, have an immune system that attacks the parasite so they can no longer transmit the parasite to the honeycreepers.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second approach involves using a gene drive (represented by blue in right panel) to spread an edited version of a gene called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doublesex</a:t>
            </a:r>
            <a:r>
              <a:rPr lang="en-US" sz="120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through the mosquito population (represented by red in right panel). Female mosquitoes that receive two copies of the altered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doublesex</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gene from their biological parents are unable to reproduce. When the altered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doublesex</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gene drive is initially introduced in the population, most mosquitoes will have at least one parent that does not carry the altered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doublesex</a:t>
            </a:r>
            <a:r>
              <a:rPr lang="en-US" sz="120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gene. As the gene drive spreads further through the population, the number of mosquitoes that receive an altered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doublesex</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gene from both biological parents increases. This also means an increase in the number of females that cannot reproduce, causing the mosquito population to collapse and possibly be wiped out.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With advances in genome editing researchers have been working on generating gene drive tools that can have widespread application beyond the mosquito example discussed here. In particular, CRISPR provides a DNA-cutting enzyme called Cas9 that is very specific and efficient and can be applied in a wide variety of organisms.</a:t>
            </a:r>
            <a:r>
              <a:rPr lang="en-GB" dirty="0">
                <a:effectLst/>
              </a:rPr>
              <a:t> </a:t>
            </a:r>
          </a:p>
          <a:p>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solidFill>
                  <a:srgbClr val="686F76"/>
                </a:solidFill>
              </a:rPr>
              <a:t>Schematic: </a:t>
            </a:r>
            <a:r>
              <a:rPr lang="en-US" altLang="en-US" dirty="0">
                <a:solidFill>
                  <a:srgbClr val="686F76"/>
                </a:solidFill>
              </a:rPr>
              <a:t>created by </a:t>
            </a:r>
            <a:r>
              <a:rPr lang="en-US" altLang="en-US" dirty="0" err="1">
                <a:solidFill>
                  <a:srgbClr val="686F76"/>
                </a:solidFill>
              </a:rPr>
              <a:t>pgEd</a:t>
            </a:r>
            <a:r>
              <a:rPr lang="en-US" altLang="en-US" dirty="0">
                <a:solidFill>
                  <a:srgbClr val="686F76"/>
                </a:solidFill>
              </a:rPr>
              <a:t> (Nadine </a:t>
            </a:r>
            <a:r>
              <a:rPr lang="en-US" altLang="en-US" dirty="0" err="1">
                <a:solidFill>
                  <a:srgbClr val="686F76"/>
                </a:solidFill>
              </a:rPr>
              <a:t>Vincenten</a:t>
            </a:r>
            <a:r>
              <a:rPr lang="en-US" altLang="en-US" dirty="0">
                <a:solidFill>
                  <a:srgbClr val="686F76"/>
                </a:solidFill>
              </a:rPr>
              <a:t>). Using open access image on </a:t>
            </a:r>
            <a:r>
              <a:rPr lang="en-US" altLang="en-US" dirty="0" err="1">
                <a:solidFill>
                  <a:srgbClr val="686F76"/>
                </a:solidFill>
              </a:rPr>
              <a:t>svgsilh.com</a:t>
            </a:r>
            <a:r>
              <a:rPr lang="en-US" altLang="en-US" dirty="0">
                <a:solidFill>
                  <a:srgbClr val="686F76"/>
                </a:solidFill>
              </a:rPr>
              <a:t>, accessed February 05, 2020. (</a:t>
            </a:r>
            <a:r>
              <a:rPr lang="en-US" dirty="0"/>
              <a:t>https://</a:t>
            </a:r>
            <a:r>
              <a:rPr lang="en-US" dirty="0" err="1"/>
              <a:t>svgsilh.com</a:t>
            </a:r>
            <a:r>
              <a:rPr lang="en-US" dirty="0"/>
              <a:t>/image/1465064.html)</a:t>
            </a:r>
          </a:p>
          <a:p>
            <a:pPr eaLnBrk="1">
              <a:defRPr/>
            </a:pPr>
            <a:endParaRPr lang="en-US" altLang="en-US" dirty="0"/>
          </a:p>
        </p:txBody>
      </p:sp>
    </p:spTree>
    <p:extLst>
      <p:ext uri="{BB962C8B-B14F-4D97-AF65-F5344CB8AC3E}">
        <p14:creationId xmlns:p14="http://schemas.microsoft.com/office/powerpoint/2010/main" val="2453074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B8749-2321-F347-A815-FFA857524319}"/>
              </a:ext>
            </a:extLst>
          </p:cNvPr>
          <p:cNvSpPr>
            <a:spLocks noGrp="1" noRot="1" noChangeAspect="1"/>
          </p:cNvSpPr>
          <p:nvPr>
            <p:ph type="sldImg"/>
          </p:nvPr>
        </p:nvSpPr>
        <p:spPr>
          <a:xfrm>
            <a:off x="381000" y="685800"/>
            <a:ext cx="6096000" cy="3429000"/>
          </a:xfrm>
        </p:spPr>
      </p:sp>
      <p:sp>
        <p:nvSpPr>
          <p:cNvPr id="107522" name="Notes Placeholder 2">
            <a:extLst>
              <a:ext uri="{FF2B5EF4-FFF2-40B4-BE49-F238E27FC236}">
                <a16:creationId xmlns:a16="http://schemas.microsoft.com/office/drawing/2014/main" id="{B5C29811-6C1F-8D46-ACF2-9BE5385DEBFC}"/>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ltLang="en-US"/>
          </a:p>
        </p:txBody>
      </p:sp>
    </p:spTree>
    <p:extLst>
      <p:ext uri="{BB962C8B-B14F-4D97-AF65-F5344CB8AC3E}">
        <p14:creationId xmlns:p14="http://schemas.microsoft.com/office/powerpoint/2010/main" val="930263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B8749-2321-F347-A815-FFA857524319}"/>
              </a:ext>
            </a:extLst>
          </p:cNvPr>
          <p:cNvSpPr>
            <a:spLocks noGrp="1" noRot="1" noChangeAspect="1"/>
          </p:cNvSpPr>
          <p:nvPr>
            <p:ph type="sldImg"/>
          </p:nvPr>
        </p:nvSpPr>
        <p:spPr>
          <a:xfrm>
            <a:off x="381000" y="685800"/>
            <a:ext cx="6096000" cy="3429000"/>
          </a:xfrm>
        </p:spPr>
      </p:sp>
      <p:sp>
        <p:nvSpPr>
          <p:cNvPr id="107522" name="Notes Placeholder 2">
            <a:extLst>
              <a:ext uri="{FF2B5EF4-FFF2-40B4-BE49-F238E27FC236}">
                <a16:creationId xmlns:a16="http://schemas.microsoft.com/office/drawing/2014/main" id="{B5C29811-6C1F-8D46-ACF2-9BE5385DEBFC}"/>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ltLang="en-US"/>
          </a:p>
        </p:txBody>
      </p:sp>
    </p:spTree>
    <p:extLst>
      <p:ext uri="{BB962C8B-B14F-4D97-AF65-F5344CB8AC3E}">
        <p14:creationId xmlns:p14="http://schemas.microsoft.com/office/powerpoint/2010/main" val="3386424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B8749-2321-F347-A815-FFA857524319}"/>
              </a:ext>
            </a:extLst>
          </p:cNvPr>
          <p:cNvSpPr>
            <a:spLocks noGrp="1" noRot="1" noChangeAspect="1"/>
          </p:cNvSpPr>
          <p:nvPr>
            <p:ph type="sldImg"/>
          </p:nvPr>
        </p:nvSpPr>
        <p:spPr>
          <a:xfrm>
            <a:off x="381000" y="685800"/>
            <a:ext cx="6096000" cy="3429000"/>
          </a:xfrm>
        </p:spPr>
      </p:sp>
      <p:sp>
        <p:nvSpPr>
          <p:cNvPr id="107522" name="Notes Placeholder 2">
            <a:extLst>
              <a:ext uri="{FF2B5EF4-FFF2-40B4-BE49-F238E27FC236}">
                <a16:creationId xmlns:a16="http://schemas.microsoft.com/office/drawing/2014/main" id="{B5C29811-6C1F-8D46-ACF2-9BE5385DEBFC}"/>
              </a:ext>
            </a:extLst>
          </p:cNvPr>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en-US" altLang="en-US"/>
          </a:p>
        </p:txBody>
      </p:sp>
    </p:spTree>
    <p:extLst>
      <p:ext uri="{BB962C8B-B14F-4D97-AF65-F5344CB8AC3E}">
        <p14:creationId xmlns:p14="http://schemas.microsoft.com/office/powerpoint/2010/main" val="92573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 Now.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Students will discuss the scenario, which asks them to consider the application of genome editing to an urgent health issue.  The aim of the discussion is to highlight some of the complex environmental and economic issues, as well as the role that scientists might/should play in collaborating with the people that are impacted by their work.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Student answers will vary. For example, students may ask: “What if the genetic alteration makes cassava less safe?”, “Will the alteration of the cassava plant truly fix all the Konzo-related problems that the villagers are facing?”, and “Will people who are already poor be asked to pay for the altered cassava plant seeds?”. </a:t>
            </a:r>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eaLnBrk="1">
              <a:defRPr/>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Cassava is an important crop for over 800 million people worldwide.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Cassava is a high-calorie food that can grow in nutrient-poor soil and tolerate drought. It is invaluable for populations in Asia and South America, as well as Africa, where it is eaten regularly by up to 40% of the population. Increasingly, the use of cassava is gaining popularity across the world - for example to make the “bubbles” in bubble tea.</a:t>
            </a:r>
            <a:r>
              <a:rPr lang="en-GB" dirty="0">
                <a:effectLst/>
              </a:rPr>
              <a:t> </a:t>
            </a: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(left):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NP Cassava processing 6</a:t>
            </a:r>
            <a:r>
              <a:rPr lang="en-US" b="0" dirty="0"/>
              <a:t>” by Neil Palmer, accessed February 05, 2020 (</a:t>
            </a:r>
            <a:r>
              <a:rPr lang="en-US" altLang="en-US" dirty="0">
                <a:latin typeface="Verdana" charset="0"/>
                <a:ea typeface="Verdana" charset="0"/>
                <a:cs typeface="Verdana" charset="0"/>
                <a:sym typeface="Verdana" charset="0"/>
              </a:rPr>
              <a:t>https://</a:t>
            </a:r>
            <a:r>
              <a:rPr lang="en-US" altLang="en-US" dirty="0" err="1">
                <a:latin typeface="Verdana" charset="0"/>
                <a:ea typeface="Verdana" charset="0"/>
                <a:cs typeface="Verdana" charset="0"/>
                <a:sym typeface="Verdana" charset="0"/>
              </a:rPr>
              <a:t>www.flickr.com</a:t>
            </a:r>
            <a:r>
              <a:rPr lang="en-US" altLang="en-US" dirty="0">
                <a:latin typeface="Verdana" charset="0"/>
                <a:ea typeface="Verdana" charset="0"/>
                <a:cs typeface="Verdana" charset="0"/>
                <a:sym typeface="Verdana" charset="0"/>
              </a:rPr>
              <a:t>/photos/</a:t>
            </a:r>
            <a:r>
              <a:rPr lang="en-US" altLang="en-US" dirty="0" err="1">
                <a:latin typeface="Verdana" charset="0"/>
                <a:ea typeface="Verdana" charset="0"/>
                <a:cs typeface="Verdana" charset="0"/>
                <a:sym typeface="Verdana" charset="0"/>
              </a:rPr>
              <a:t>ciat</a:t>
            </a:r>
            <a:r>
              <a:rPr lang="en-US" altLang="en-US" dirty="0">
                <a:latin typeface="Verdana" charset="0"/>
                <a:ea typeface="Verdana" charset="0"/>
                <a:cs typeface="Verdana" charset="0"/>
                <a:sym typeface="Verdana" charset="0"/>
              </a:rPr>
              <a:t>/5867707606).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p>
          <a:p>
            <a:pPr marL="0" marR="0" lvl="0" indent="0" algn="l" defTabSz="457200" rtl="0" eaLnBrk="0" fontAlgn="base" latinLnBrk="0" hangingPunct="0">
              <a:lnSpc>
                <a:spcPct val="100000"/>
              </a:lnSpc>
              <a:spcBef>
                <a:spcPct val="0"/>
              </a:spcBef>
              <a:spcAft>
                <a:spcPct val="0"/>
              </a:spcAft>
              <a:buClrTx/>
              <a:buSzTx/>
              <a:buFontTx/>
              <a:buNone/>
              <a:tabLst/>
              <a:defRPr/>
            </a:pPr>
            <a:endParaRPr lang="en-US" altLang="en-US" dirty="0">
              <a:latin typeface="Verdana" panose="020B0604030504040204" pitchFamily="34" charset="0"/>
              <a:ea typeface="ＭＳ Ｐゴシック" panose="020B0600070205080204" pitchFamily="34"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(middle):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 group work to peel the cassava for processing</a:t>
            </a:r>
            <a:r>
              <a:rPr lang="en-US" b="0" dirty="0"/>
              <a:t>” by IFPRI -IMAGES, accessed February 05, 2020 (</a:t>
            </a:r>
            <a:r>
              <a:rPr lang="en-US" baseline="0" dirty="0"/>
              <a:t>https://</a:t>
            </a:r>
            <a:r>
              <a:rPr lang="en-US" baseline="0" dirty="0" err="1"/>
              <a:t>www.flickr.com</a:t>
            </a:r>
            <a:r>
              <a:rPr lang="en-US" baseline="0" dirty="0"/>
              <a:t>/photos/</a:t>
            </a:r>
            <a:r>
              <a:rPr lang="en-US" baseline="0" dirty="0" err="1"/>
              <a:t>ifpri</a:t>
            </a:r>
            <a:r>
              <a:rPr lang="en-US" baseline="0" dirty="0"/>
              <a:t>/14664017485</a:t>
            </a:r>
            <a:r>
              <a:rPr lang="en-US" altLang="en-US" b="0"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Available under a Creative Commons Attribution-</a:t>
            </a:r>
            <a:r>
              <a:rPr lang="en-US" altLang="en-US" b="0" dirty="0" err="1">
                <a:latin typeface="Verdana" panose="020B0604030504040204" pitchFamily="34" charset="0"/>
                <a:ea typeface="ＭＳ Ｐゴシック" panose="020B0600070205080204" pitchFamily="34" charset="-128"/>
              </a:rPr>
              <a:t>NonCommercial</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NoDerivs</a:t>
            </a:r>
            <a:r>
              <a:rPr lang="en-US" altLang="en-US" b="0" dirty="0">
                <a:latin typeface="Verdana" panose="020B0604030504040204" pitchFamily="34" charset="0"/>
                <a:ea typeface="ＭＳ Ｐゴシック" panose="020B0600070205080204" pitchFamily="34" charset="-128"/>
              </a:rPr>
              <a:t> 2.0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a:t>
            </a:r>
            <a:r>
              <a:rPr lang="en-US" altLang="en-US" b="0" dirty="0" err="1">
                <a:latin typeface="Verdana" panose="020B0604030504040204" pitchFamily="34" charset="0"/>
                <a:ea typeface="ＭＳ Ｐゴシック" panose="020B0600070205080204" pitchFamily="34" charset="-128"/>
              </a:rPr>
              <a:t>nc</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nd</a:t>
            </a:r>
            <a:r>
              <a:rPr lang="en-US" altLang="en-US" b="0" dirty="0">
                <a:latin typeface="Verdana" panose="020B0604030504040204" pitchFamily="34" charset="0"/>
                <a:ea typeface="ＭＳ Ｐゴシック" panose="020B0600070205080204" pitchFamily="34" charset="-128"/>
              </a:rPr>
              <a:t>/2.0/).</a:t>
            </a: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b="1" dirty="0"/>
              <a:t>Image (right):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Vietnam cassava processing 16</a:t>
            </a:r>
            <a:r>
              <a:rPr lang="en-US" b="0" dirty="0"/>
              <a:t>” by Neil Palmer, accessed February 05, 2020 (</a:t>
            </a:r>
            <a:r>
              <a:rPr lang="en-US" dirty="0"/>
              <a:t>https://</a:t>
            </a:r>
            <a:r>
              <a:rPr lang="en-US" dirty="0" err="1"/>
              <a:t>www.flickr.com</a:t>
            </a:r>
            <a:r>
              <a:rPr lang="en-US" dirty="0"/>
              <a:t>/photos/</a:t>
            </a:r>
            <a:r>
              <a:rPr lang="en-US" dirty="0" err="1"/>
              <a:t>ciat</a:t>
            </a:r>
            <a:r>
              <a:rPr lang="en-US" dirty="0"/>
              <a:t>/4071072936/in/</a:t>
            </a:r>
            <a:r>
              <a:rPr lang="en-US" dirty="0" err="1"/>
              <a:t>photostream</a:t>
            </a:r>
            <a:r>
              <a:rPr lang="en-US" dirty="0"/>
              <a:t>/</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p>
          <a:p>
            <a:pPr marL="0" marR="0" lvl="0" indent="0" algn="l" defTabSz="457200" rtl="0" eaLnBrk="1" fontAlgn="base" latinLnBrk="0" hangingPunct="0">
              <a:lnSpc>
                <a:spcPct val="100000"/>
              </a:lnSpc>
              <a:spcBef>
                <a:spcPct val="0"/>
              </a:spcBef>
              <a:spcAft>
                <a:spcPct val="0"/>
              </a:spcAft>
              <a:buClrTx/>
              <a:buSzTx/>
              <a:buFontTx/>
              <a:buNone/>
              <a:tabLst/>
              <a:defRPr/>
            </a:pPr>
            <a:endParaRPr lang="en-US"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a:extLst>
              <a:ext uri="{FF2B5EF4-FFF2-40B4-BE49-F238E27FC236}">
                <a16:creationId xmlns:a16="http://schemas.microsoft.com/office/drawing/2014/main" id="{02A05A73-2638-6742-92E7-79A4497D24B6}"/>
              </a:ext>
            </a:extLst>
          </p:cNvPr>
          <p:cNvSpPr>
            <a:spLocks noGrp="1" noRot="1" noChangeAspect="1" noTextEdit="1"/>
          </p:cNvSpPr>
          <p:nvPr>
            <p:ph type="sldImg"/>
          </p:nvPr>
        </p:nvSpPr>
        <p:spPr>
          <a:xfrm>
            <a:off x="381000" y="685800"/>
            <a:ext cx="6096000" cy="3429000"/>
          </a:xfrm>
        </p:spPr>
      </p:sp>
      <p:sp>
        <p:nvSpPr>
          <p:cNvPr id="160770" name="Rectangle 2">
            <a:extLst>
              <a:ext uri="{FF2B5EF4-FFF2-40B4-BE49-F238E27FC236}">
                <a16:creationId xmlns:a16="http://schemas.microsoft.com/office/drawing/2014/main" id="{0C82654E-E019-4045-98B9-1BCAC4DF88CF}"/>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Depending on how it is grown and prepared, cassava can cause a disease called Konzo.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Cassava plants naturally produce a toxin that can cause Konzo, a disease that leads to paralysis and can potentially be deadly (see sidebar). This is particularly problematic when cassava is grown in arid conditions. Still, there are different approaches for avoiding Konzo. First, soaking cassava in water for several days reduces the plant’s toxicity. Second, eating a protein-rich diet can help the body to break down the toxin more effectively. While these solutions may appear to be relatively simple, their implementation can be difficult due to systemic and historical barriers. In parts of Africa where Konzo is prevalent, European colonialism has left behind extreme poverty. Access to water and protein-rich foods is scarce, and people who are affected by paralysis are often not able to make the trip to the nearest river or well to collect the water needed for soaking the cassava. Moreover, waiting several days to soak cassava is not possible for people who are urgently hungry. This is why Konzo is considered a disease of poverty. Furthermore, Konzo maintains the cycle of poverty, as people with the disease lose the ability to work and collect water. We recommend teachers read: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Poverty Plus a Poisonous Plant Blamed for Paralysis in Rural Africa</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by Amy </a:t>
            </a:r>
            <a:r>
              <a:rPr lang="en-US" sz="12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Maxmen</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sz="1200" i="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National Public Radio.</a:t>
            </a:r>
            <a:r>
              <a:rPr lang="en-GB" dirty="0">
                <a:effectLst/>
              </a:rPr>
              <a:t> </a:t>
            </a:r>
          </a:p>
          <a:p>
            <a:pPr marL="0" marR="0" lvl="0" indent="0" algn="l" defTabSz="457200" rtl="0" eaLnBrk="1" fontAlgn="base" latinLnBrk="0" hangingPunct="0">
              <a:lnSpc>
                <a:spcPct val="100000"/>
              </a:lnSpc>
              <a:spcBef>
                <a:spcPct val="0"/>
              </a:spcBef>
              <a:spcAft>
                <a:spcPct val="0"/>
              </a:spcAft>
              <a:buClrTx/>
              <a:buSzTx/>
              <a:buFontTx/>
              <a:buNone/>
              <a:tabLst/>
              <a:defRPr/>
            </a:pPr>
            <a:endParaRPr lang="en-GB" b="1" dirty="0">
              <a:effectLst/>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How might genome editing help improve health and reduce disease for the people who rely on cassava?</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Peeled cassava soaked in a tub for fermentation</a:t>
            </a:r>
            <a:r>
              <a:rPr lang="en-US" b="0" dirty="0"/>
              <a:t>” by IITA, accessed February 05, 2020 (</a:t>
            </a:r>
            <a:r>
              <a:rPr lang="en-US" baseline="0" dirty="0"/>
              <a:t>https://</a:t>
            </a:r>
            <a:r>
              <a:rPr lang="en-US" baseline="0" dirty="0" err="1"/>
              <a:t>www.flickr.com</a:t>
            </a:r>
            <a:r>
              <a:rPr lang="en-US" baseline="0" dirty="0"/>
              <a:t>/photos/</a:t>
            </a:r>
            <a:r>
              <a:rPr lang="en-US" baseline="0" dirty="0" err="1"/>
              <a:t>iita</a:t>
            </a:r>
            <a:r>
              <a:rPr lang="en-US" baseline="0" dirty="0"/>
              <a:t>-media-library/4535105072/in/photolist-qQQiDy-6W2ghP-2dtKUFA-2cseyvw-PN3p7H-2ejmsZY-28TApDd-ZAvhkT-DP5tJQ-24vtKGg-7UKAJL-2aXhHqx-qtAA6u-cKbhwY-mUj5QZ-mUm62q-mUj5vk-mUj5ka-rpnyA6-bQaEP8-mUm5uJ-mUm423-pRZGJ-71WUAa-qtAtnj-SfQqju-RmEqek-SYQEnY-23Mvrvz-7gH4B1-HWUtWG-8r2Lq7-PawwES-t7EXys-9z7Fxn</a:t>
            </a:r>
            <a:r>
              <a:rPr lang="en-US" altLang="en-US" b="0"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Available under a Creative Commons Attribution-</a:t>
            </a:r>
            <a:r>
              <a:rPr lang="en-US" altLang="en-US" b="0" dirty="0" err="1">
                <a:latin typeface="Verdana" panose="020B0604030504040204" pitchFamily="34" charset="0"/>
                <a:ea typeface="ＭＳ Ｐゴシック" panose="020B0600070205080204" pitchFamily="34" charset="-128"/>
              </a:rPr>
              <a:t>NonCommercial</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ShareAlike</a:t>
            </a:r>
            <a:r>
              <a:rPr lang="en-US" altLang="en-US" b="0" dirty="0">
                <a:latin typeface="Verdana" panose="020B0604030504040204" pitchFamily="34" charset="0"/>
                <a:ea typeface="ＭＳ Ｐゴシック" panose="020B0600070205080204" pitchFamily="34" charset="-128"/>
              </a:rPr>
              <a:t> 2.0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a:t>
            </a:r>
            <a:r>
              <a:rPr lang="en-US" altLang="en-US" b="0" dirty="0" err="1">
                <a:latin typeface="Verdana" panose="020B0604030504040204" pitchFamily="34" charset="0"/>
                <a:ea typeface="ＭＳ Ｐゴシック" panose="020B0600070205080204" pitchFamily="34" charset="-128"/>
              </a:rPr>
              <a:t>nc</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sa</a:t>
            </a:r>
            <a:r>
              <a:rPr lang="en-US" altLang="en-US" b="0" dirty="0">
                <a:latin typeface="Verdana" panose="020B0604030504040204" pitchFamily="34" charset="0"/>
                <a:ea typeface="ＭＳ Ｐゴシック" panose="020B0600070205080204" pitchFamily="34" charset="-128"/>
              </a:rPr>
              <a:t>/2.0/).</a:t>
            </a:r>
          </a:p>
          <a:p>
            <a:pPr marL="0" marR="0" lvl="0" indent="0" algn="l" defTabSz="457200" rtl="0" eaLnBrk="1" fontAlgn="base" latinLnBrk="0" hangingPunct="0">
              <a:lnSpc>
                <a:spcPct val="100000"/>
              </a:lnSpc>
              <a:spcBef>
                <a:spcPct val="0"/>
              </a:spcBef>
              <a:spcAft>
                <a:spcPct val="0"/>
              </a:spcAft>
              <a:buClrTx/>
              <a:buSzTx/>
              <a:buFontTx/>
              <a:buNone/>
              <a:tabLst/>
              <a:defRPr/>
            </a:pPr>
            <a:endParaRPr lang="en-US"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a:extLst>
              <a:ext uri="{FF2B5EF4-FFF2-40B4-BE49-F238E27FC236}">
                <a16:creationId xmlns:a16="http://schemas.microsoft.com/office/drawing/2014/main" id="{B8AB02B4-91C0-2C45-A671-4BA743D835C7}"/>
              </a:ext>
            </a:extLst>
          </p:cNvPr>
          <p:cNvSpPr>
            <a:spLocks noGrp="1" noRot="1" noChangeAspect="1" noTextEdit="1"/>
          </p:cNvSpPr>
          <p:nvPr>
            <p:ph type="sldImg"/>
          </p:nvPr>
        </p:nvSpPr>
        <p:spPr>
          <a:xfrm>
            <a:off x="381000" y="685800"/>
            <a:ext cx="6096000" cy="3429000"/>
          </a:xfrm>
        </p:spPr>
      </p:sp>
      <p:sp>
        <p:nvSpPr>
          <p:cNvPr id="175106" name="Rectangle 2">
            <a:extLst>
              <a:ext uri="{FF2B5EF4-FFF2-40B4-BE49-F238E27FC236}">
                <a16:creationId xmlns:a16="http://schemas.microsoft.com/office/drawing/2014/main" id="{E945E49C-51CC-234E-A993-A2975046ED05}"/>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l" defTabSz="457200" rtl="0" eaLnBrk="1" fontAlgn="base" latinLnBrk="0" hangingPunct="0">
              <a:lnSpc>
                <a:spcPct val="100000"/>
              </a:lnSpc>
              <a:spcBef>
                <a:spcPct val="0"/>
              </a:spcBef>
              <a:spcAft>
                <a:spcPct val="0"/>
              </a:spcAft>
              <a:buClrTx/>
              <a:buSzTx/>
              <a:buFontTx/>
              <a:buNone/>
              <a:tabLst/>
              <a:defRPr/>
            </a:pPr>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Editing the cassava’s DNA could lower the plant’s toxicity.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Two genes are responsible for the toxicity of cassava. Scientists have proposed using a genome editing technique called CRISPR to make specific changes to these genes with the goal of reducing the plant’s toxicity. One major advantage of using CRISPR to introduce genetic changes is that it is much faster than traditional breeding methods. Furthermore, CRISPR technologies can be applied to local varieties of the cassava plant, thus maintaining characteristics of the plant that make it well-suited to the region where it will be grown. The researchers are hoping to improve on current CRISPR methods, which introduce some foreign DNA into the target organism, so they are developing a new approach called ‘DNA-free CRISPR’. Using the DNA-free CRISPR method, the cassava would only carry its own DNA, which would sidestep regulatory hurdles surrounding GMOs in certain countries (see sidebar) and allow the product to become available for use much faster. This project is in the early stages in 2020.</a:t>
            </a:r>
            <a:r>
              <a:rPr lang="en-GB" dirty="0">
                <a:effectLst/>
              </a:rPr>
              <a:t> </a:t>
            </a: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endParaRPr lang="en-US" altLang="en-US" b="1" dirty="0">
              <a:solidFill>
                <a:srgbClr val="686F76"/>
              </a:solidFill>
            </a:endParaRPr>
          </a:p>
          <a:p>
            <a:pPr marL="0" marR="0" lvl="0" indent="0" algn="l" defTabSz="457200" rtl="0" eaLnBrk="1" fontAlgn="base" latinLnBrk="0" hangingPunct="0">
              <a:lnSpc>
                <a:spcPct val="100000"/>
              </a:lnSpc>
              <a:spcBef>
                <a:spcPct val="0"/>
              </a:spcBef>
              <a:spcAft>
                <a:spcPct val="0"/>
              </a:spcAft>
              <a:buClrTx/>
              <a:buSzTx/>
              <a:buFontTx/>
              <a:buNone/>
              <a:tabLst/>
              <a:defRPr/>
            </a:pPr>
            <a:r>
              <a:rPr lang="en-US" altLang="en-US" b="1" dirty="0">
                <a:solidFill>
                  <a:srgbClr val="686F76"/>
                </a:solidFill>
              </a:rPr>
              <a:t>Schematic: </a:t>
            </a:r>
            <a:r>
              <a:rPr lang="en-US" altLang="en-US" dirty="0">
                <a:solidFill>
                  <a:srgbClr val="686F76"/>
                </a:solidFill>
              </a:rPr>
              <a:t>created by </a:t>
            </a:r>
            <a:r>
              <a:rPr lang="en-US" altLang="en-US" dirty="0" err="1">
                <a:solidFill>
                  <a:srgbClr val="686F76"/>
                </a:solidFill>
              </a:rPr>
              <a:t>pgEd</a:t>
            </a:r>
            <a:r>
              <a:rPr lang="en-US" altLang="en-US" dirty="0">
                <a:solidFill>
                  <a:srgbClr val="686F76"/>
                </a:solidFill>
              </a:rPr>
              <a:t> (Nadine </a:t>
            </a:r>
            <a:r>
              <a:rPr lang="en-US" altLang="en-US" dirty="0" err="1">
                <a:solidFill>
                  <a:srgbClr val="686F76"/>
                </a:solidFill>
              </a:rPr>
              <a:t>Vincenten</a:t>
            </a:r>
            <a:r>
              <a:rPr lang="en-US" altLang="en-US" dirty="0">
                <a:solidFill>
                  <a:srgbClr val="686F76"/>
                </a:solidFill>
              </a:rPr>
              <a:t>). Using open access illustration on </a:t>
            </a:r>
            <a:r>
              <a:rPr lang="en-US" altLang="en-US" dirty="0" err="1">
                <a:solidFill>
                  <a:srgbClr val="686F76"/>
                </a:solidFill>
              </a:rPr>
              <a:t>Pixabay.com</a:t>
            </a:r>
            <a:r>
              <a:rPr lang="en-US" altLang="en-US" dirty="0">
                <a:solidFill>
                  <a:srgbClr val="686F76"/>
                </a:solidFill>
              </a:rPr>
              <a:t>, accessed February 05, 2020. (https://</a:t>
            </a:r>
            <a:r>
              <a:rPr lang="en-US" altLang="en-US" dirty="0" err="1">
                <a:solidFill>
                  <a:srgbClr val="686F76"/>
                </a:solidFill>
              </a:rPr>
              <a:t>pixabay.com</a:t>
            </a:r>
            <a:r>
              <a:rPr lang="en-US" altLang="en-US" dirty="0">
                <a:solidFill>
                  <a:srgbClr val="686F76"/>
                </a:solidFill>
              </a:rPr>
              <a:t>/vectors/america-cassava-edible-food-manioc-1299770/)</a:t>
            </a: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a:extLst>
              <a:ext uri="{FF2B5EF4-FFF2-40B4-BE49-F238E27FC236}">
                <a16:creationId xmlns:a16="http://schemas.microsoft.com/office/drawing/2014/main" id="{6E05B123-315F-534F-8921-D1170FEA7C0C}"/>
              </a:ext>
            </a:extLst>
          </p:cNvPr>
          <p:cNvSpPr>
            <a:spLocks noGrp="1" noRot="1" noChangeAspect="1" noTextEdit="1"/>
          </p:cNvSpPr>
          <p:nvPr>
            <p:ph type="sldImg"/>
          </p:nvPr>
        </p:nvSpPr>
        <p:spPr>
          <a:xfrm>
            <a:off x="381000" y="685800"/>
            <a:ext cx="6096000" cy="3429000"/>
          </a:xfrm>
        </p:spPr>
      </p:sp>
      <p:sp>
        <p:nvSpPr>
          <p:cNvPr id="143362" name="Rectangle 2">
            <a:extLst>
              <a:ext uri="{FF2B5EF4-FFF2-40B4-BE49-F238E27FC236}">
                <a16:creationId xmlns:a16="http://schemas.microsoft.com/office/drawing/2014/main" id="{7D2FC91A-4BCB-924B-A65A-0B496B76E529}"/>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Scientists and communities are considering the risks and benefits of using genome editing to lower cassava toxicity.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Using genome editing to lower the cassava’s toxicity could have unintended consequences. For example, the cassava’s toxicity appears to be correlated with its ability to tolerate drought, as the drier the circumstances are, the more toxin the plant produces. Could the edits negatively affect the plant’s drought-tolerance, a beneficial trait for growing in many regions across the globe? Furthermore, cassava’s toxicity is thought to provide a defense against insects. Could the edited cassava plants require farmers to use pesticides in order to grow their crop? Lastly, what will the economic implications be? Who will own the plants as well as the seeds of the edited cassava? Will farmers be able to afford this new crop?</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As students consider the use of genome editing to make cassava safer and more sustainable, what are other possible approaches? The DNA sequence of the cassava plant, published in 2016, allows scientists to better understand the genes involved in toxicity. Could this provide a roadmap for using conventional breeding methods to choose cassava varieties with specific beneficial genetic traits? Stepping back further, Konzo is a disease of poverty with lack of access to water and protein-rich food being the main contributors. Should disease prevention efforts focus on a genetic solution? Or should the focus be on breaking the cycle of poverty that is at the root? Might a combination of approaches be the best way forward?</a:t>
            </a:r>
            <a:r>
              <a:rPr lang="en-GB" dirty="0">
                <a:effectLst/>
              </a:rPr>
              <a:t> </a:t>
            </a: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a:t>
            </a:r>
            <a:r>
              <a:rPr lang="en-US" b="0" dirty="0"/>
              <a:t>“Cassava root 2” by Neil Palmer, accessed February 05, 2020 (</a:t>
            </a:r>
            <a:r>
              <a:rPr lang="en-US" altLang="en-US" dirty="0">
                <a:latin typeface="Verdana" charset="0"/>
                <a:ea typeface="Verdana" charset="0"/>
                <a:cs typeface="Verdana" charset="0"/>
                <a:sym typeface="Verdana" charset="0"/>
              </a:rPr>
              <a:t>https://</a:t>
            </a:r>
            <a:r>
              <a:rPr lang="en-US" altLang="en-US" dirty="0" err="1">
                <a:latin typeface="Verdana" charset="0"/>
                <a:ea typeface="Verdana" charset="0"/>
                <a:cs typeface="Verdana" charset="0"/>
                <a:sym typeface="Verdana" charset="0"/>
              </a:rPr>
              <a:t>www.flickr.com</a:t>
            </a:r>
            <a:r>
              <a:rPr lang="en-US" altLang="en-US" dirty="0">
                <a:latin typeface="Verdana" charset="0"/>
                <a:ea typeface="Verdana" charset="0"/>
                <a:cs typeface="Verdana" charset="0"/>
                <a:sym typeface="Verdana" charset="0"/>
              </a:rPr>
              <a:t>/photos/</a:t>
            </a:r>
            <a:r>
              <a:rPr lang="en-US" altLang="en-US" dirty="0" err="1">
                <a:latin typeface="Verdana" charset="0"/>
                <a:ea typeface="Verdana" charset="0"/>
                <a:cs typeface="Verdana" charset="0"/>
                <a:sym typeface="Verdana" charset="0"/>
              </a:rPr>
              <a:t>ciat</a:t>
            </a:r>
            <a:r>
              <a:rPr lang="en-US" altLang="en-US" dirty="0">
                <a:latin typeface="Verdana" charset="0"/>
                <a:ea typeface="Verdana" charset="0"/>
                <a:cs typeface="Verdana" charset="0"/>
                <a:sym typeface="Verdana" charset="0"/>
              </a:rPr>
              <a:t>/4627298692/in/</a:t>
            </a:r>
            <a:r>
              <a:rPr lang="en-US" altLang="en-US" dirty="0" err="1">
                <a:latin typeface="Verdana" charset="0"/>
                <a:ea typeface="Verdana" charset="0"/>
                <a:cs typeface="Verdana" charset="0"/>
                <a:sym typeface="Verdana" charset="0"/>
              </a:rPr>
              <a:t>photostream</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US" altLang="en-US" dirty="0" err="1">
                <a:latin typeface="Verdana" panose="020B0604030504040204" pitchFamily="34" charset="0"/>
                <a:ea typeface="ＭＳ Ｐゴシック" panose="020B0600070205080204" pitchFamily="34" charset="-128"/>
              </a:rPr>
              <a:t>Sharealike</a:t>
            </a:r>
            <a:r>
              <a:rPr lang="en-US" altLang="en-US" dirty="0">
                <a:latin typeface="Verdana" panose="020B0604030504040204" pitchFamily="34" charset="0"/>
                <a:ea typeface="ＭＳ Ｐゴシック" panose="020B0600070205080204" pitchFamily="34" charset="-128"/>
              </a:rPr>
              <a:t> 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sa</a:t>
            </a:r>
            <a:r>
              <a:rPr lang="en-US" altLang="en-US" dirty="0">
                <a:latin typeface="Verdana" panose="020B0604030504040204" pitchFamily="34" charset="0"/>
                <a:ea typeface="ＭＳ Ｐゴシック" panose="020B0600070205080204" pitchFamily="34" charset="-128"/>
              </a:rPr>
              <a:t>/2.0/). </a:t>
            </a:r>
          </a:p>
          <a:p>
            <a:pPr eaLnBrk="1">
              <a:defRPr/>
            </a:pPr>
            <a:endParaRPr lang="en-US" altLang="en-US" dirty="0">
              <a:latin typeface="Verdana" charset="0"/>
              <a:ea typeface="Verdana" charset="0"/>
              <a:cs typeface="Verdana" charset="0"/>
              <a:sym typeface="Verdana" charset="0"/>
            </a:endParaRPr>
          </a:p>
          <a:p>
            <a:pPr eaLnBrk="1">
              <a:defRPr/>
            </a:pPr>
            <a:endParaRPr lang="en-US" altLang="en-US" dirty="0">
              <a:latin typeface="Verdana" charset="0"/>
              <a:ea typeface="Verdana" charset="0"/>
              <a:cs typeface="Verdana" charset="0"/>
              <a:sym typeface="Verdana" charset="0"/>
            </a:endParaRPr>
          </a:p>
        </p:txBody>
      </p:sp>
    </p:spTree>
    <p:extLst>
      <p:ext uri="{BB962C8B-B14F-4D97-AF65-F5344CB8AC3E}">
        <p14:creationId xmlns:p14="http://schemas.microsoft.com/office/powerpoint/2010/main" val="221414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 Now.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Students will discuss the scenario in which they imagine themselves as a scientist consulting with a community to explore a controversial idea: using genetically modified mosquitoes to combat malaria infections.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Student answers will vary. For example, ideas to establish a partnership may include: (1) setting up a lab in the affected area, (2) hiring staff from the island who can provide local expertise, and (3) hosting a series of meetings to have dialogue with the general public. Engaging local communities is important from an ethical point of view to build trust between scientists and the public and to ensure informed consent for projects going forward in their environment. Furthermore, community partnerships can bring to the table diverse types of knowledge [e.g., local entomology (study of insects) and epidemiology as well as local social structures and politics], which can lead to the development of better strategies for addressing the problem. Examples of on-going gene drive (see slide 12) projects - how they have interacted with and impacted local communities - can be found in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this article</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t>
            </a:r>
            <a:r>
              <a:rPr lang="en-GB" dirty="0">
                <a:effectLst/>
              </a:rPr>
              <a:t> </a:t>
            </a:r>
            <a:endParaRPr lang="en-US" altLang="en-US" dirty="0"/>
          </a:p>
        </p:txBody>
      </p:sp>
    </p:spTree>
    <p:extLst>
      <p:ext uri="{BB962C8B-B14F-4D97-AF65-F5344CB8AC3E}">
        <p14:creationId xmlns:p14="http://schemas.microsoft.com/office/powerpoint/2010/main" val="52326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a:extLst>
              <a:ext uri="{FF2B5EF4-FFF2-40B4-BE49-F238E27FC236}">
                <a16:creationId xmlns:a16="http://schemas.microsoft.com/office/drawing/2014/main" id="{C223129D-F261-334F-A6A6-EEC3D19FAE10}"/>
              </a:ext>
            </a:extLst>
          </p:cNvPr>
          <p:cNvSpPr>
            <a:spLocks noGrp="1" noRot="1" noChangeAspect="1" noTextEdit="1"/>
          </p:cNvSpPr>
          <p:nvPr>
            <p:ph type="sldImg"/>
          </p:nvPr>
        </p:nvSpPr>
        <p:spPr>
          <a:xfrm>
            <a:off x="381000" y="685800"/>
            <a:ext cx="6096000" cy="3429000"/>
          </a:xfrm>
        </p:spPr>
      </p:sp>
      <p:sp>
        <p:nvSpPr>
          <p:cNvPr id="141314" name="Rectangle 2">
            <a:extLst>
              <a:ext uri="{FF2B5EF4-FFF2-40B4-BE49-F238E27FC236}">
                <a16:creationId xmlns:a16="http://schemas.microsoft.com/office/drawing/2014/main" id="{9CEDC6DB-EE27-6841-B772-72363EE34874}"/>
              </a:ext>
            </a:extLst>
          </p:cNvPr>
          <p:cNvSpPr>
            <a:spLocks noGrp="1" noChangeArrowheads="1"/>
          </p:cNvSpPr>
          <p:nvPr>
            <p:ph type="body" sz="quarter" idx="1"/>
          </p:nvPr>
        </p:nvSpPr>
        <p:spPr>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sz="1200" b="1"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Hawaiian honeycreepers - colorful birds that are culturally important to the Indigenous people of Hawaii and beloved by many people all over the world - are at risk of extinction. </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people of Hawaii and others are seeking a solution to protect Hawaiian honeycreepers from going extinct. Honeycreepers are an important part of the ecosystem on the Hawaiian islands and hold historical and cultural importance as well. The Indigenous peoples of Hawaii have used feathers from honeycreepers to make ceremonial cloaks called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ahu’ula</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and helmets known as </a:t>
            </a:r>
            <a:r>
              <a:rPr lang="en-US" sz="1200" i="1"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mahiole</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p>
          <a:p>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However, the population of Hawaiian honeycreepers is dwindling, in part because their habitat is being destroyed by human activity. Another threat to the survival of these birds are mosquitoes that carry an avian form of malaria. Avian malaria is a bird disease caused by parasites that spread to the honeycreepers through mosquito bites. Hawaiian honeycreepers are specifically adapted for life in Hawaii, where mosquitoes did not exist until the 1800s. As such, these species of honeycreepers have no natural defense against avian malaria. Since the early 2000s, the </a:t>
            </a:r>
            <a:r>
              <a:rPr lang="en-US" sz="1200" b="0" i="0" u="sng"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hlinkClick r:id="rId3"/>
              </a:rPr>
              <a:t>population</a:t>
            </a:r>
            <a:r>
              <a:rPr lang="en-US"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of Hawaiian honeycreepers has fallen an average of 68% (in their main living area) to 94% (at the outer edges of their habitat).</a:t>
            </a:r>
            <a:endParaRPr lang="en-GB" sz="12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marL="0" marR="0" lvl="0" indent="0" algn="l" defTabSz="457200" rtl="0" eaLnBrk="1" fontAlgn="base" latinLnBrk="0" hangingPunct="0">
              <a:lnSpc>
                <a:spcPct val="100000"/>
              </a:lnSpc>
              <a:spcBef>
                <a:spcPct val="0"/>
              </a:spcBef>
              <a:spcAft>
                <a:spcPct val="0"/>
              </a:spcAft>
              <a:buClrTx/>
              <a:buSzTx/>
              <a:buFontTx/>
              <a:buNone/>
              <a:tabLst/>
              <a:defRPr/>
            </a:pPr>
            <a:endParaRPr lang="en-US" b="1"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(left): </a:t>
            </a:r>
            <a:r>
              <a:rPr lang="en-US" b="0" dirty="0"/>
              <a:t>“</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I'iwi</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Vestiaria</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coccinea</a:t>
            </a:r>
            <a:r>
              <a:rPr lang="en-US" b="0" dirty="0"/>
              <a:t>” by USFWS - Pacific Region, accessed February 05, 2020 (</a:t>
            </a:r>
            <a:r>
              <a:rPr lang="en-US" dirty="0"/>
              <a:t>https://</a:t>
            </a:r>
            <a:r>
              <a:rPr lang="en-US" dirty="0" err="1"/>
              <a:t>www.flickr.com</a:t>
            </a:r>
            <a:r>
              <a:rPr lang="en-US" dirty="0"/>
              <a:t>/photos/</a:t>
            </a:r>
            <a:r>
              <a:rPr lang="en-US" dirty="0" err="1"/>
              <a:t>usfwspacific</a:t>
            </a:r>
            <a:r>
              <a:rPr lang="en-US" dirty="0"/>
              <a:t>/36474996884/in/photolist-npj4sr-agb8jE-iVSK5i-QTfSa9-bsZRZr-XzaTNC-Yymcbo-YymaNd-wUE7m-4Wh3K5-4WgVnf-dvuz71-agb8hj-4Warst-4WeEo3-4Waswx-4WgEiL-ag8n28-4WeHBL-DVaASc-4WapjV-4Wh2Wo-4WhaKN-8WFCfh-ag8m1r-9V1gHh-29L7nri-MQqdKq</a:t>
            </a:r>
            <a:r>
              <a:rPr lang="en-US" altLang="en-US" dirty="0">
                <a:latin typeface="Verdana" charset="0"/>
                <a:ea typeface="Verdana" charset="0"/>
                <a:cs typeface="Verdana" charset="0"/>
                <a:sym typeface="Verdana" charset="0"/>
              </a:rPr>
              <a:t>). </a:t>
            </a:r>
            <a:r>
              <a:rPr lang="en-US" altLang="en-US" dirty="0">
                <a:latin typeface="Verdana" panose="020B0604030504040204" pitchFamily="34" charset="0"/>
                <a:ea typeface="ＭＳ Ｐゴシック" panose="020B0600070205080204" pitchFamily="34" charset="-128"/>
              </a:rPr>
              <a:t>Available under a Creative Commons Attribution-</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NonCommercial</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altLang="en-US" dirty="0">
                <a:latin typeface="Verdana" panose="020B0604030504040204" pitchFamily="34" charset="0"/>
                <a:ea typeface="ＭＳ Ｐゴシック" panose="020B0600070205080204" pitchFamily="34" charset="-128"/>
              </a:rPr>
              <a:t>2.0 Generic license (https://</a:t>
            </a:r>
            <a:r>
              <a:rPr lang="en-US" altLang="en-US" dirty="0" err="1">
                <a:latin typeface="Verdana" panose="020B0604030504040204" pitchFamily="34" charset="0"/>
                <a:ea typeface="ＭＳ Ｐゴシック" panose="020B0600070205080204" pitchFamily="34" charset="-128"/>
              </a:rPr>
              <a:t>creativecommons.org</a:t>
            </a:r>
            <a:r>
              <a:rPr lang="en-US" altLang="en-US" dirty="0">
                <a:latin typeface="Verdana" panose="020B0604030504040204" pitchFamily="34" charset="0"/>
                <a:ea typeface="ＭＳ Ｐゴシック" panose="020B0600070205080204" pitchFamily="34" charset="-128"/>
              </a:rPr>
              <a:t>/licenses/by-</a:t>
            </a:r>
            <a:r>
              <a:rPr lang="en-US" altLang="en-US" dirty="0" err="1">
                <a:latin typeface="Verdana" panose="020B0604030504040204" pitchFamily="34" charset="0"/>
                <a:ea typeface="ＭＳ Ｐゴシック" panose="020B0600070205080204" pitchFamily="34" charset="-128"/>
              </a:rPr>
              <a:t>nc</a:t>
            </a:r>
            <a:r>
              <a:rPr lang="en-US" altLang="en-US" dirty="0">
                <a:latin typeface="Verdana" panose="020B0604030504040204" pitchFamily="34" charset="0"/>
                <a:ea typeface="ＭＳ Ｐゴシック" panose="020B0600070205080204" pitchFamily="34" charset="-128"/>
              </a:rPr>
              <a:t>/2.0/).</a:t>
            </a:r>
          </a:p>
          <a:p>
            <a:pPr eaLnBrk="1">
              <a:defRPr/>
            </a:pPr>
            <a:endParaRPr lang="en-US" dirty="0"/>
          </a:p>
          <a:p>
            <a:pPr marL="0" marR="0" lvl="0" indent="0" algn="l" defTabSz="457200" rtl="0" eaLnBrk="1" fontAlgn="base" latinLnBrk="0" hangingPunct="0">
              <a:lnSpc>
                <a:spcPct val="100000"/>
              </a:lnSpc>
              <a:spcBef>
                <a:spcPct val="0"/>
              </a:spcBef>
              <a:spcAft>
                <a:spcPct val="0"/>
              </a:spcAft>
              <a:buClrTx/>
              <a:buSzTx/>
              <a:buFontTx/>
              <a:buNone/>
              <a:tabLst/>
              <a:defRPr/>
            </a:pPr>
            <a:r>
              <a:rPr lang="en-US" b="1" dirty="0"/>
              <a:t>Image (right): </a:t>
            </a:r>
            <a:r>
              <a:rPr lang="en-US" b="0" dirty="0"/>
              <a:t>“</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O'ahu</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 Honolulu: Bishop Museum - Hawaiian Hall -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Kalani'ōpu'u's</a:t>
            </a:r>
            <a:r>
              <a:rPr lang="en-GB" sz="1200" b="0" i="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GB" sz="1200" b="0" i="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ahu'ula</a:t>
            </a:r>
            <a:r>
              <a:rPr lang="en-US" b="0" dirty="0"/>
              <a:t>” by Wally </a:t>
            </a:r>
            <a:r>
              <a:rPr lang="en-US" b="0" dirty="0" err="1"/>
              <a:t>Gobetz</a:t>
            </a:r>
            <a:r>
              <a:rPr lang="en-US" b="0" dirty="0"/>
              <a:t>, accessed February 05, 2020 (</a:t>
            </a:r>
            <a:r>
              <a:rPr lang="en-US" dirty="0"/>
              <a:t>https://</a:t>
            </a:r>
            <a:r>
              <a:rPr lang="en-US" dirty="0" err="1"/>
              <a:t>www.flickr.com</a:t>
            </a:r>
            <a:r>
              <a:rPr lang="en-US" dirty="0"/>
              <a:t>/photos/</a:t>
            </a:r>
            <a:r>
              <a:rPr lang="en-US" dirty="0" err="1"/>
              <a:t>wallyg</a:t>
            </a:r>
            <a:r>
              <a:rPr lang="en-US" dirty="0"/>
              <a:t>/4827161644</a:t>
            </a:r>
            <a:r>
              <a:rPr lang="en-US" altLang="en-US" dirty="0">
                <a:latin typeface="Verdana" charset="0"/>
                <a:ea typeface="Verdana" charset="0"/>
                <a:cs typeface="Verdana" charset="0"/>
                <a:sym typeface="Verdana" charset="0"/>
              </a:rPr>
              <a:t>). </a:t>
            </a:r>
            <a:r>
              <a:rPr lang="en-US" altLang="en-US" b="0" dirty="0">
                <a:latin typeface="Verdana" panose="020B0604030504040204" pitchFamily="34" charset="0"/>
                <a:ea typeface="ＭＳ Ｐゴシック" panose="020B0600070205080204" pitchFamily="34" charset="-128"/>
              </a:rPr>
              <a:t>Available under a Creative Commons Attribution-</a:t>
            </a:r>
            <a:r>
              <a:rPr lang="en-US" altLang="en-US" b="0" dirty="0" err="1">
                <a:latin typeface="Verdana" panose="020B0604030504040204" pitchFamily="34" charset="0"/>
                <a:ea typeface="ＭＳ Ｐゴシック" panose="020B0600070205080204" pitchFamily="34" charset="-128"/>
              </a:rPr>
              <a:t>NonCommercial</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NoDerivs</a:t>
            </a:r>
            <a:r>
              <a:rPr lang="en-US" altLang="en-US" b="0" dirty="0">
                <a:latin typeface="Verdana" panose="020B0604030504040204" pitchFamily="34" charset="0"/>
                <a:ea typeface="ＭＳ Ｐゴシック" panose="020B0600070205080204" pitchFamily="34" charset="-128"/>
              </a:rPr>
              <a:t> 2.0 Generic license (https://</a:t>
            </a:r>
            <a:r>
              <a:rPr lang="en-US" altLang="en-US" b="0" dirty="0" err="1">
                <a:latin typeface="Verdana" panose="020B0604030504040204" pitchFamily="34" charset="0"/>
                <a:ea typeface="ＭＳ Ｐゴシック" panose="020B0600070205080204" pitchFamily="34" charset="-128"/>
              </a:rPr>
              <a:t>creativecommons.org</a:t>
            </a:r>
            <a:r>
              <a:rPr lang="en-US" altLang="en-US" b="0" dirty="0">
                <a:latin typeface="Verdana" panose="020B0604030504040204" pitchFamily="34" charset="0"/>
                <a:ea typeface="ＭＳ Ｐゴシック" panose="020B0600070205080204" pitchFamily="34" charset="-128"/>
              </a:rPr>
              <a:t>/licenses/by-</a:t>
            </a:r>
            <a:r>
              <a:rPr lang="en-US" altLang="en-US" b="0" dirty="0" err="1">
                <a:latin typeface="Verdana" panose="020B0604030504040204" pitchFamily="34" charset="0"/>
                <a:ea typeface="ＭＳ Ｐゴシック" panose="020B0600070205080204" pitchFamily="34" charset="-128"/>
              </a:rPr>
              <a:t>nc</a:t>
            </a:r>
            <a:r>
              <a:rPr lang="en-US" altLang="en-US" b="0" dirty="0">
                <a:latin typeface="Verdana" panose="020B0604030504040204" pitchFamily="34" charset="0"/>
                <a:ea typeface="ＭＳ Ｐゴシック" panose="020B0600070205080204" pitchFamily="34" charset="-128"/>
              </a:rPr>
              <a:t>-</a:t>
            </a:r>
            <a:r>
              <a:rPr lang="en-US" altLang="en-US" b="0" dirty="0" err="1">
                <a:latin typeface="Verdana" panose="020B0604030504040204" pitchFamily="34" charset="0"/>
                <a:ea typeface="ＭＳ Ｐゴシック" panose="020B0600070205080204" pitchFamily="34" charset="-128"/>
              </a:rPr>
              <a:t>nd</a:t>
            </a:r>
            <a:r>
              <a:rPr lang="en-US" altLang="en-US" b="0" dirty="0">
                <a:latin typeface="Verdana" panose="020B0604030504040204" pitchFamily="34" charset="0"/>
                <a:ea typeface="ＭＳ Ｐゴシック" panose="020B0600070205080204" pitchFamily="34" charset="-128"/>
              </a:rPr>
              <a:t>/2.0/).</a:t>
            </a:r>
            <a:endParaRPr lang="en-US" b="1" dirty="0"/>
          </a:p>
        </p:txBody>
      </p:sp>
    </p:spTree>
    <p:extLst>
      <p:ext uri="{BB962C8B-B14F-4D97-AF65-F5344CB8AC3E}">
        <p14:creationId xmlns:p14="http://schemas.microsoft.com/office/powerpoint/2010/main" val="263545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8">
            <a:extLst>
              <a:ext uri="{FF2B5EF4-FFF2-40B4-BE49-F238E27FC236}">
                <a16:creationId xmlns:a16="http://schemas.microsoft.com/office/drawing/2014/main" id="{040D6764-829A-B44B-AFDC-2D58486B41A6}"/>
              </a:ext>
            </a:extLst>
          </p:cNvPr>
          <p:cNvSpPr>
            <a:spLocks noGrp="1"/>
          </p:cNvSpPr>
          <p:nvPr>
            <p:ph type="sldNum" sz="quarter" idx="10"/>
          </p:nvPr>
        </p:nvSpPr>
        <p:spPr>
          <a:ln/>
        </p:spPr>
        <p:txBody>
          <a:bodyPr/>
          <a:lstStyle>
            <a:lvl1pPr>
              <a:defRPr/>
            </a:lvl1pPr>
          </a:lstStyle>
          <a:p>
            <a:pPr>
              <a:defRPr/>
            </a:pPr>
            <a:fld id="{DB089CC3-EC6E-974E-B746-2D7D39400103}" type="slidenum">
              <a:rPr lang="en-US" altLang="en-US"/>
              <a:pPr>
                <a:defRPr/>
              </a:pPr>
              <a:t>‹#›</a:t>
            </a:fld>
            <a:endParaRPr lang="en-US" altLang="en-US"/>
          </a:p>
        </p:txBody>
      </p:sp>
    </p:spTree>
    <p:extLst>
      <p:ext uri="{BB962C8B-B14F-4D97-AF65-F5344CB8AC3E}">
        <p14:creationId xmlns:p14="http://schemas.microsoft.com/office/powerpoint/2010/main" val="1347329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FDD0BBC3-4D95-BA46-9506-7F2017ED3268}"/>
              </a:ext>
            </a:extLst>
          </p:cNvPr>
          <p:cNvSpPr>
            <a:spLocks noGrp="1"/>
          </p:cNvSpPr>
          <p:nvPr>
            <p:ph type="sldNum" sz="quarter" idx="10"/>
          </p:nvPr>
        </p:nvSpPr>
        <p:spPr>
          <a:ln/>
        </p:spPr>
        <p:txBody>
          <a:bodyPr/>
          <a:lstStyle>
            <a:lvl1pPr>
              <a:defRPr/>
            </a:lvl1pPr>
          </a:lstStyle>
          <a:p>
            <a:pPr>
              <a:defRPr/>
            </a:pPr>
            <a:fld id="{A4F558B2-E5C2-7A4E-97F3-E4E54BE3A92B}" type="slidenum">
              <a:rPr lang="en-US" altLang="en-US"/>
              <a:pPr>
                <a:defRPr/>
              </a:pPr>
              <a:t>‹#›</a:t>
            </a:fld>
            <a:endParaRPr lang="en-US" altLang="en-US"/>
          </a:p>
        </p:txBody>
      </p:sp>
    </p:spTree>
    <p:extLst>
      <p:ext uri="{BB962C8B-B14F-4D97-AF65-F5344CB8AC3E}">
        <p14:creationId xmlns:p14="http://schemas.microsoft.com/office/powerpoint/2010/main" val="120925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28900" y="8535988"/>
            <a:ext cx="3136900" cy="4340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16613" y="8535988"/>
            <a:ext cx="9259887" cy="4340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A5E80BC2-FEDF-D34E-BDF0-1C9E7959F7E7}"/>
              </a:ext>
            </a:extLst>
          </p:cNvPr>
          <p:cNvSpPr>
            <a:spLocks noGrp="1"/>
          </p:cNvSpPr>
          <p:nvPr>
            <p:ph type="sldNum" sz="quarter" idx="10"/>
          </p:nvPr>
        </p:nvSpPr>
        <p:spPr>
          <a:ln/>
        </p:spPr>
        <p:txBody>
          <a:bodyPr/>
          <a:lstStyle>
            <a:lvl1pPr>
              <a:defRPr/>
            </a:lvl1pPr>
          </a:lstStyle>
          <a:p>
            <a:pPr>
              <a:defRPr/>
            </a:pPr>
            <a:fld id="{FA26FE8D-B152-FC47-9AD4-429E168A6E11}" type="slidenum">
              <a:rPr lang="en-US" altLang="en-US"/>
              <a:pPr>
                <a:defRPr/>
              </a:pPr>
              <a:t>‹#›</a:t>
            </a:fld>
            <a:endParaRPr lang="en-US" altLang="en-US"/>
          </a:p>
        </p:txBody>
      </p:sp>
    </p:spTree>
    <p:extLst>
      <p:ext uri="{BB962C8B-B14F-4D97-AF65-F5344CB8AC3E}">
        <p14:creationId xmlns:p14="http://schemas.microsoft.com/office/powerpoint/2010/main" val="2936530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4">
            <a:extLst>
              <a:ext uri="{FF2B5EF4-FFF2-40B4-BE49-F238E27FC236}">
                <a16:creationId xmlns:a16="http://schemas.microsoft.com/office/drawing/2014/main" id="{78FFEF63-F04B-4F42-B09C-CD974AC84860}"/>
              </a:ext>
            </a:extLst>
          </p:cNvPr>
          <p:cNvSpPr>
            <a:spLocks noGrp="1"/>
          </p:cNvSpPr>
          <p:nvPr>
            <p:ph type="sldNum" sz="quarter" idx="10"/>
          </p:nvPr>
        </p:nvSpPr>
        <p:spPr>
          <a:ln/>
        </p:spPr>
        <p:txBody>
          <a:bodyPr/>
          <a:lstStyle>
            <a:lvl1pPr>
              <a:defRPr/>
            </a:lvl1pPr>
          </a:lstStyle>
          <a:p>
            <a:pPr>
              <a:defRPr/>
            </a:pPr>
            <a:fld id="{A89C41E0-7107-3943-88C2-099F822DB440}" type="slidenum">
              <a:rPr lang="en-US" altLang="en-US"/>
              <a:pPr>
                <a:defRPr/>
              </a:pPr>
              <a:t>‹#›</a:t>
            </a:fld>
            <a:endParaRPr lang="en-US" altLang="en-US"/>
          </a:p>
        </p:txBody>
      </p:sp>
    </p:spTree>
    <p:extLst>
      <p:ext uri="{BB962C8B-B14F-4D97-AF65-F5344CB8AC3E}">
        <p14:creationId xmlns:p14="http://schemas.microsoft.com/office/powerpoint/2010/main" val="1700033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a:extLst>
              <a:ext uri="{FF2B5EF4-FFF2-40B4-BE49-F238E27FC236}">
                <a16:creationId xmlns:a16="http://schemas.microsoft.com/office/drawing/2014/main" id="{BBEA390B-199B-A94D-A65E-54DBB9F08D02}"/>
              </a:ext>
            </a:extLst>
          </p:cNvPr>
          <p:cNvSpPr>
            <a:spLocks noGrp="1"/>
          </p:cNvSpPr>
          <p:nvPr>
            <p:ph type="sldNum" sz="quarter" idx="10"/>
          </p:nvPr>
        </p:nvSpPr>
        <p:spPr>
          <a:ln/>
        </p:spPr>
        <p:txBody>
          <a:bodyPr/>
          <a:lstStyle>
            <a:lvl1pPr>
              <a:defRPr/>
            </a:lvl1pPr>
          </a:lstStyle>
          <a:p>
            <a:pPr>
              <a:defRPr/>
            </a:pPr>
            <a:fld id="{8C3D9D5B-B2E1-0B4A-AFC9-2D11EFCC6255}" type="slidenum">
              <a:rPr lang="en-US" altLang="en-US"/>
              <a:pPr>
                <a:defRPr/>
              </a:pPr>
              <a:t>‹#›</a:t>
            </a:fld>
            <a:endParaRPr lang="en-US" altLang="en-US"/>
          </a:p>
        </p:txBody>
      </p:sp>
    </p:spTree>
    <p:extLst>
      <p:ext uri="{BB962C8B-B14F-4D97-AF65-F5344CB8AC3E}">
        <p14:creationId xmlns:p14="http://schemas.microsoft.com/office/powerpoint/2010/main" val="2401814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4">
            <a:extLst>
              <a:ext uri="{FF2B5EF4-FFF2-40B4-BE49-F238E27FC236}">
                <a16:creationId xmlns:a16="http://schemas.microsoft.com/office/drawing/2014/main" id="{3CE01B15-B371-864F-917E-80D51CBE09C2}"/>
              </a:ext>
            </a:extLst>
          </p:cNvPr>
          <p:cNvSpPr>
            <a:spLocks noGrp="1"/>
          </p:cNvSpPr>
          <p:nvPr>
            <p:ph type="sldNum" sz="quarter" idx="10"/>
          </p:nvPr>
        </p:nvSpPr>
        <p:spPr>
          <a:ln/>
        </p:spPr>
        <p:txBody>
          <a:bodyPr/>
          <a:lstStyle>
            <a:lvl1pPr>
              <a:defRPr/>
            </a:lvl1pPr>
          </a:lstStyle>
          <a:p>
            <a:pPr>
              <a:defRPr/>
            </a:pPr>
            <a:fld id="{AB714AD3-D2B9-7949-B9EC-FC30033DF7A7}" type="slidenum">
              <a:rPr lang="en-US" altLang="en-US"/>
              <a:pPr>
                <a:defRPr/>
              </a:pPr>
              <a:t>‹#›</a:t>
            </a:fld>
            <a:endParaRPr lang="en-US" altLang="en-US"/>
          </a:p>
        </p:txBody>
      </p:sp>
    </p:spTree>
    <p:extLst>
      <p:ext uri="{BB962C8B-B14F-4D97-AF65-F5344CB8AC3E}">
        <p14:creationId xmlns:p14="http://schemas.microsoft.com/office/powerpoint/2010/main" val="1298632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33938" y="4446588"/>
            <a:ext cx="7164387"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150725" y="4446588"/>
            <a:ext cx="7165975"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85FE61DE-3070-704F-916C-9B8152AC5816}"/>
              </a:ext>
            </a:extLst>
          </p:cNvPr>
          <p:cNvSpPr>
            <a:spLocks noGrp="1"/>
          </p:cNvSpPr>
          <p:nvPr>
            <p:ph type="sldNum" sz="quarter" idx="10"/>
          </p:nvPr>
        </p:nvSpPr>
        <p:spPr>
          <a:ln/>
        </p:spPr>
        <p:txBody>
          <a:bodyPr/>
          <a:lstStyle>
            <a:lvl1pPr>
              <a:defRPr/>
            </a:lvl1pPr>
          </a:lstStyle>
          <a:p>
            <a:pPr>
              <a:defRPr/>
            </a:pPr>
            <a:fld id="{B9C14F2F-81DD-844B-B390-8BAC111F0C75}" type="slidenum">
              <a:rPr lang="en-US" altLang="en-US"/>
              <a:pPr>
                <a:defRPr/>
              </a:pPr>
              <a:t>‹#›</a:t>
            </a:fld>
            <a:endParaRPr lang="en-US" altLang="en-US"/>
          </a:p>
        </p:txBody>
      </p:sp>
    </p:spTree>
    <p:extLst>
      <p:ext uri="{BB962C8B-B14F-4D97-AF65-F5344CB8AC3E}">
        <p14:creationId xmlns:p14="http://schemas.microsoft.com/office/powerpoint/2010/main" val="100525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76098753-0E3B-EB42-B6EB-17A28E966EBA}"/>
              </a:ext>
            </a:extLst>
          </p:cNvPr>
          <p:cNvSpPr>
            <a:spLocks noGrp="1"/>
          </p:cNvSpPr>
          <p:nvPr>
            <p:ph type="sldNum" sz="quarter" idx="10"/>
          </p:nvPr>
        </p:nvSpPr>
        <p:spPr>
          <a:ln/>
        </p:spPr>
        <p:txBody>
          <a:bodyPr/>
          <a:lstStyle>
            <a:lvl1pPr>
              <a:defRPr/>
            </a:lvl1pPr>
          </a:lstStyle>
          <a:p>
            <a:pPr>
              <a:defRPr/>
            </a:pPr>
            <a:fld id="{DFA3A7EA-32C8-454C-B25B-134E2B9789F7}" type="slidenum">
              <a:rPr lang="en-US" altLang="en-US"/>
              <a:pPr>
                <a:defRPr/>
              </a:pPr>
              <a:t>‹#›</a:t>
            </a:fld>
            <a:endParaRPr lang="en-US" altLang="en-US"/>
          </a:p>
        </p:txBody>
      </p:sp>
    </p:spTree>
    <p:extLst>
      <p:ext uri="{BB962C8B-B14F-4D97-AF65-F5344CB8AC3E}">
        <p14:creationId xmlns:p14="http://schemas.microsoft.com/office/powerpoint/2010/main" val="232528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CF4875F2-4B31-D242-B321-7182D90CA9D9}"/>
              </a:ext>
            </a:extLst>
          </p:cNvPr>
          <p:cNvSpPr>
            <a:spLocks noGrp="1"/>
          </p:cNvSpPr>
          <p:nvPr>
            <p:ph type="sldNum" sz="quarter" idx="10"/>
          </p:nvPr>
        </p:nvSpPr>
        <p:spPr>
          <a:ln/>
        </p:spPr>
        <p:txBody>
          <a:bodyPr/>
          <a:lstStyle>
            <a:lvl1pPr>
              <a:defRPr/>
            </a:lvl1pPr>
          </a:lstStyle>
          <a:p>
            <a:pPr>
              <a:defRPr/>
            </a:pPr>
            <a:fld id="{EBA65F7A-D69C-CC43-9856-6D1BB3DF8B06}" type="slidenum">
              <a:rPr lang="en-US" altLang="en-US"/>
              <a:pPr>
                <a:defRPr/>
              </a:pPr>
              <a:t>‹#›</a:t>
            </a:fld>
            <a:endParaRPr lang="en-US" altLang="en-US"/>
          </a:p>
        </p:txBody>
      </p:sp>
    </p:spTree>
    <p:extLst>
      <p:ext uri="{BB962C8B-B14F-4D97-AF65-F5344CB8AC3E}">
        <p14:creationId xmlns:p14="http://schemas.microsoft.com/office/powerpoint/2010/main" val="2301015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8405D188-B509-CA41-B32A-B5311ED7DBF3}"/>
              </a:ext>
            </a:extLst>
          </p:cNvPr>
          <p:cNvSpPr>
            <a:spLocks noGrp="1"/>
          </p:cNvSpPr>
          <p:nvPr>
            <p:ph type="sldNum" sz="quarter" idx="10"/>
          </p:nvPr>
        </p:nvSpPr>
        <p:spPr>
          <a:ln/>
        </p:spPr>
        <p:txBody>
          <a:bodyPr/>
          <a:lstStyle>
            <a:lvl1pPr>
              <a:defRPr/>
            </a:lvl1pPr>
          </a:lstStyle>
          <a:p>
            <a:pPr>
              <a:defRPr/>
            </a:pPr>
            <a:fld id="{DB1C99EE-3FAB-B549-BD0F-5370820C616A}" type="slidenum">
              <a:rPr lang="en-US" altLang="en-US"/>
              <a:pPr>
                <a:defRPr/>
              </a:pPr>
              <a:t>‹#›</a:t>
            </a:fld>
            <a:endParaRPr lang="en-US" altLang="en-US"/>
          </a:p>
        </p:txBody>
      </p:sp>
    </p:spTree>
    <p:extLst>
      <p:ext uri="{BB962C8B-B14F-4D97-AF65-F5344CB8AC3E}">
        <p14:creationId xmlns:p14="http://schemas.microsoft.com/office/powerpoint/2010/main" val="3824080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EE792451-9802-F549-9307-E42EFE15A6C4}"/>
              </a:ext>
            </a:extLst>
          </p:cNvPr>
          <p:cNvSpPr>
            <a:spLocks noGrp="1"/>
          </p:cNvSpPr>
          <p:nvPr>
            <p:ph type="sldNum" sz="quarter" idx="10"/>
          </p:nvPr>
        </p:nvSpPr>
        <p:spPr>
          <a:ln/>
        </p:spPr>
        <p:txBody>
          <a:bodyPr/>
          <a:lstStyle>
            <a:lvl1pPr>
              <a:defRPr/>
            </a:lvl1pPr>
          </a:lstStyle>
          <a:p>
            <a:pPr>
              <a:defRPr/>
            </a:pPr>
            <a:fld id="{53B94756-817A-9542-B2BC-C4C4C1E540C9}" type="slidenum">
              <a:rPr lang="en-US" altLang="en-US"/>
              <a:pPr>
                <a:defRPr/>
              </a:pPr>
              <a:t>‹#›</a:t>
            </a:fld>
            <a:endParaRPr lang="en-US" altLang="en-US"/>
          </a:p>
        </p:txBody>
      </p:sp>
    </p:spTree>
    <p:extLst>
      <p:ext uri="{BB962C8B-B14F-4D97-AF65-F5344CB8AC3E}">
        <p14:creationId xmlns:p14="http://schemas.microsoft.com/office/powerpoint/2010/main" val="2201024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79687A3B-76EE-8F4C-B028-89EACF44B07C}"/>
              </a:ext>
            </a:extLst>
          </p:cNvPr>
          <p:cNvSpPr>
            <a:spLocks noGrp="1"/>
          </p:cNvSpPr>
          <p:nvPr>
            <p:ph type="sldNum" sz="quarter" idx="10"/>
          </p:nvPr>
        </p:nvSpPr>
        <p:spPr>
          <a:ln/>
        </p:spPr>
        <p:txBody>
          <a:bodyPr/>
          <a:lstStyle>
            <a:lvl1pPr>
              <a:defRPr/>
            </a:lvl1pPr>
          </a:lstStyle>
          <a:p>
            <a:pPr>
              <a:defRPr/>
            </a:pPr>
            <a:fld id="{0A66884B-F6C8-354B-85D9-D73D70D2F117}" type="slidenum">
              <a:rPr lang="en-US" altLang="en-US"/>
              <a:pPr>
                <a:defRPr/>
              </a:pPr>
              <a:t>‹#›</a:t>
            </a:fld>
            <a:endParaRPr lang="en-US" altLang="en-US"/>
          </a:p>
        </p:txBody>
      </p:sp>
    </p:spTree>
    <p:extLst>
      <p:ext uri="{BB962C8B-B14F-4D97-AF65-F5344CB8AC3E}">
        <p14:creationId xmlns:p14="http://schemas.microsoft.com/office/powerpoint/2010/main" val="4233993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887C2E9C-9AB2-C54A-A1B2-B31705DCBD20}"/>
              </a:ext>
            </a:extLst>
          </p:cNvPr>
          <p:cNvSpPr>
            <a:spLocks noGrp="1"/>
          </p:cNvSpPr>
          <p:nvPr>
            <p:ph type="sldNum" sz="quarter" idx="10"/>
          </p:nvPr>
        </p:nvSpPr>
        <p:spPr>
          <a:ln/>
        </p:spPr>
        <p:txBody>
          <a:bodyPr/>
          <a:lstStyle>
            <a:lvl1pPr>
              <a:defRPr/>
            </a:lvl1pPr>
          </a:lstStyle>
          <a:p>
            <a:pPr>
              <a:defRPr/>
            </a:pPr>
            <a:fld id="{AFE17A47-DB78-EC4C-BEDD-A97E2167FAB8}" type="slidenum">
              <a:rPr lang="en-US" altLang="en-US"/>
              <a:pPr>
                <a:defRPr/>
              </a:pPr>
              <a:t>‹#›</a:t>
            </a:fld>
            <a:endParaRPr lang="en-US" altLang="en-US"/>
          </a:p>
        </p:txBody>
      </p:sp>
    </p:spTree>
    <p:extLst>
      <p:ext uri="{BB962C8B-B14F-4D97-AF65-F5344CB8AC3E}">
        <p14:creationId xmlns:p14="http://schemas.microsoft.com/office/powerpoint/2010/main" val="4086890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D8BF1A55-6D18-0649-9420-5F102AD56129}"/>
              </a:ext>
            </a:extLst>
          </p:cNvPr>
          <p:cNvSpPr>
            <a:spLocks noGrp="1"/>
          </p:cNvSpPr>
          <p:nvPr>
            <p:ph type="sldNum" sz="quarter" idx="10"/>
          </p:nvPr>
        </p:nvSpPr>
        <p:spPr>
          <a:ln/>
        </p:spPr>
        <p:txBody>
          <a:bodyPr/>
          <a:lstStyle>
            <a:lvl1pPr>
              <a:defRPr/>
            </a:lvl1pPr>
          </a:lstStyle>
          <a:p>
            <a:pPr>
              <a:defRPr/>
            </a:pPr>
            <a:fld id="{A8AB0473-2D30-564B-A8E8-F00D3782BF48}" type="slidenum">
              <a:rPr lang="en-US" altLang="en-US"/>
              <a:pPr>
                <a:defRPr/>
              </a:pPr>
              <a:t>‹#›</a:t>
            </a:fld>
            <a:endParaRPr lang="en-US" altLang="en-US"/>
          </a:p>
        </p:txBody>
      </p:sp>
    </p:spTree>
    <p:extLst>
      <p:ext uri="{BB962C8B-B14F-4D97-AF65-F5344CB8AC3E}">
        <p14:creationId xmlns:p14="http://schemas.microsoft.com/office/powerpoint/2010/main" val="39784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697200" y="446088"/>
            <a:ext cx="3619500" cy="10607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33938" y="446088"/>
            <a:ext cx="10710862" cy="10607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0134A84D-9A69-8A4B-AAA3-C24AA2ACC453}"/>
              </a:ext>
            </a:extLst>
          </p:cNvPr>
          <p:cNvSpPr>
            <a:spLocks noGrp="1"/>
          </p:cNvSpPr>
          <p:nvPr>
            <p:ph type="sldNum" sz="quarter" idx="10"/>
          </p:nvPr>
        </p:nvSpPr>
        <p:spPr>
          <a:ln/>
        </p:spPr>
        <p:txBody>
          <a:bodyPr/>
          <a:lstStyle>
            <a:lvl1pPr>
              <a:defRPr/>
            </a:lvl1pPr>
          </a:lstStyle>
          <a:p>
            <a:pPr>
              <a:defRPr/>
            </a:pPr>
            <a:fld id="{05FCABD0-4244-AD42-8E5A-0F54F260BAED}" type="slidenum">
              <a:rPr lang="en-US" altLang="en-US"/>
              <a:pPr>
                <a:defRPr/>
              </a:pPr>
              <a:t>‹#›</a:t>
            </a:fld>
            <a:endParaRPr lang="en-US" altLang="en-US"/>
          </a:p>
        </p:txBody>
      </p:sp>
    </p:spTree>
    <p:extLst>
      <p:ext uri="{BB962C8B-B14F-4D97-AF65-F5344CB8AC3E}">
        <p14:creationId xmlns:p14="http://schemas.microsoft.com/office/powerpoint/2010/main" val="1198224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A9080024-E313-4246-9573-2FCDF2CC5C87}"/>
              </a:ext>
            </a:extLst>
          </p:cNvPr>
          <p:cNvSpPr>
            <a:spLocks noGrp="1"/>
          </p:cNvSpPr>
          <p:nvPr>
            <p:ph type="sldNum" sz="quarter" idx="10"/>
          </p:nvPr>
        </p:nvSpPr>
        <p:spPr>
          <a:ln/>
        </p:spPr>
        <p:txBody>
          <a:bodyPr/>
          <a:lstStyle>
            <a:lvl1pPr>
              <a:defRPr/>
            </a:lvl1pPr>
          </a:lstStyle>
          <a:p>
            <a:pPr>
              <a:defRPr/>
            </a:pPr>
            <a:fld id="{B6418E30-842C-AD4F-A3D7-109DC6F64E0E}" type="slidenum">
              <a:rPr lang="en-US" altLang="en-US"/>
              <a:pPr>
                <a:defRPr/>
              </a:pPr>
              <a:t>‹#›</a:t>
            </a:fld>
            <a:endParaRPr lang="en-US" altLang="en-US"/>
          </a:p>
        </p:txBody>
      </p:sp>
    </p:spTree>
    <p:extLst>
      <p:ext uri="{BB962C8B-B14F-4D97-AF65-F5344CB8AC3E}">
        <p14:creationId xmlns:p14="http://schemas.microsoft.com/office/powerpoint/2010/main" val="180982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676400" y="3651250"/>
            <a:ext cx="210312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4D032434-968F-AE46-856C-26E09AC7C2B7}"/>
              </a:ext>
            </a:extLst>
          </p:cNvPr>
          <p:cNvSpPr>
            <a:spLocks noGrp="1"/>
          </p:cNvSpPr>
          <p:nvPr>
            <p:ph type="sldNum" sz="quarter" idx="10"/>
          </p:nvPr>
        </p:nvSpPr>
        <p:spPr>
          <a:ln/>
        </p:spPr>
        <p:txBody>
          <a:bodyPr/>
          <a:lstStyle>
            <a:lvl1pPr>
              <a:defRPr/>
            </a:lvl1pPr>
          </a:lstStyle>
          <a:p>
            <a:pPr>
              <a:defRPr/>
            </a:pPr>
            <a:fld id="{3281690E-55D7-6E4D-8A57-1BEAF8369184}" type="slidenum">
              <a:rPr lang="en-US" altLang="en-US"/>
              <a:pPr>
                <a:defRPr/>
              </a:pPr>
              <a:t>‹#›</a:t>
            </a:fld>
            <a:endParaRPr lang="en-US" altLang="en-US"/>
          </a:p>
        </p:txBody>
      </p:sp>
    </p:spTree>
    <p:extLst>
      <p:ext uri="{BB962C8B-B14F-4D97-AF65-F5344CB8AC3E}">
        <p14:creationId xmlns:p14="http://schemas.microsoft.com/office/powerpoint/2010/main" val="954489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B09649E4-1C4B-F445-8FA2-08B887A9BA29}"/>
              </a:ext>
            </a:extLst>
          </p:cNvPr>
          <p:cNvSpPr>
            <a:spLocks noGrp="1"/>
          </p:cNvSpPr>
          <p:nvPr>
            <p:ph type="sldNum" sz="quarter" idx="10"/>
          </p:nvPr>
        </p:nvSpPr>
        <p:spPr>
          <a:ln/>
        </p:spPr>
        <p:txBody>
          <a:bodyPr/>
          <a:lstStyle>
            <a:lvl1pPr>
              <a:defRPr/>
            </a:lvl1pPr>
          </a:lstStyle>
          <a:p>
            <a:pPr>
              <a:defRPr/>
            </a:pPr>
            <a:fld id="{C4B9CF4D-D8C5-AD40-B141-2D01C57902D8}" type="slidenum">
              <a:rPr lang="en-US" altLang="en-US"/>
              <a:pPr>
                <a:defRPr/>
              </a:pPr>
              <a:t>‹#›</a:t>
            </a:fld>
            <a:endParaRPr lang="en-US" altLang="en-US"/>
          </a:p>
        </p:txBody>
      </p:sp>
    </p:spTree>
    <p:extLst>
      <p:ext uri="{BB962C8B-B14F-4D97-AF65-F5344CB8AC3E}">
        <p14:creationId xmlns:p14="http://schemas.microsoft.com/office/powerpoint/2010/main" val="2636060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D61C3637-DDC9-934D-93FE-88AF51A04D04}"/>
              </a:ext>
            </a:extLst>
          </p:cNvPr>
          <p:cNvSpPr>
            <a:spLocks noGrp="1"/>
          </p:cNvSpPr>
          <p:nvPr>
            <p:ph type="sldNum" sz="quarter" idx="10"/>
          </p:nvPr>
        </p:nvSpPr>
        <p:spPr>
          <a:ln/>
        </p:spPr>
        <p:txBody>
          <a:bodyPr/>
          <a:lstStyle>
            <a:lvl1pPr>
              <a:defRPr/>
            </a:lvl1pPr>
          </a:lstStyle>
          <a:p>
            <a:pPr>
              <a:defRPr/>
            </a:pPr>
            <a:fld id="{EF7B8D03-8088-584F-BC8F-8CC250A6B212}" type="slidenum">
              <a:rPr lang="en-US" altLang="en-US"/>
              <a:pPr>
                <a:defRPr/>
              </a:pPr>
              <a:t>‹#›</a:t>
            </a:fld>
            <a:endParaRPr lang="en-US" altLang="en-US"/>
          </a:p>
        </p:txBody>
      </p:sp>
    </p:spTree>
    <p:extLst>
      <p:ext uri="{BB962C8B-B14F-4D97-AF65-F5344CB8AC3E}">
        <p14:creationId xmlns:p14="http://schemas.microsoft.com/office/powerpoint/2010/main" val="2653249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3D1944D4-C5DB-3E43-98CA-017A0ABEFEF3}"/>
              </a:ext>
            </a:extLst>
          </p:cNvPr>
          <p:cNvSpPr>
            <a:spLocks noGrp="1"/>
          </p:cNvSpPr>
          <p:nvPr>
            <p:ph type="sldNum" sz="quarter" idx="10"/>
          </p:nvPr>
        </p:nvSpPr>
        <p:spPr>
          <a:ln/>
        </p:spPr>
        <p:txBody>
          <a:bodyPr/>
          <a:lstStyle>
            <a:lvl1pPr>
              <a:defRPr/>
            </a:lvl1pPr>
          </a:lstStyle>
          <a:p>
            <a:pPr>
              <a:defRPr/>
            </a:pPr>
            <a:fld id="{4BD539DC-C18D-864D-8D7F-095E5F100B8E}" type="slidenum">
              <a:rPr lang="en-US" altLang="en-US"/>
              <a:pPr>
                <a:defRPr/>
              </a:pPr>
              <a:t>‹#›</a:t>
            </a:fld>
            <a:endParaRPr lang="en-US" altLang="en-US"/>
          </a:p>
        </p:txBody>
      </p:sp>
    </p:spTree>
    <p:extLst>
      <p:ext uri="{BB962C8B-B14F-4D97-AF65-F5344CB8AC3E}">
        <p14:creationId xmlns:p14="http://schemas.microsoft.com/office/powerpoint/2010/main" val="20622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80432EFB-2C31-5844-852C-100250555F94}"/>
              </a:ext>
            </a:extLst>
          </p:cNvPr>
          <p:cNvSpPr>
            <a:spLocks noGrp="1"/>
          </p:cNvSpPr>
          <p:nvPr>
            <p:ph type="sldNum" sz="quarter" idx="10"/>
          </p:nvPr>
        </p:nvSpPr>
        <p:spPr>
          <a:ln/>
        </p:spPr>
        <p:txBody>
          <a:bodyPr/>
          <a:lstStyle>
            <a:lvl1pPr>
              <a:defRPr/>
            </a:lvl1pPr>
          </a:lstStyle>
          <a:p>
            <a:pPr>
              <a:defRPr/>
            </a:pPr>
            <a:fld id="{BEB3740F-6EA8-D944-AD8B-A49E9D9919CF}" type="slidenum">
              <a:rPr lang="en-US" altLang="en-US"/>
              <a:pPr>
                <a:defRPr/>
              </a:pPr>
              <a:t>‹#›</a:t>
            </a:fld>
            <a:endParaRPr lang="en-US" altLang="en-US"/>
          </a:p>
        </p:txBody>
      </p:sp>
    </p:spTree>
    <p:extLst>
      <p:ext uri="{BB962C8B-B14F-4D97-AF65-F5344CB8AC3E}">
        <p14:creationId xmlns:p14="http://schemas.microsoft.com/office/powerpoint/2010/main" val="2190620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D7230D9F-26A5-7943-B275-ED3E3FEC4617}"/>
              </a:ext>
            </a:extLst>
          </p:cNvPr>
          <p:cNvSpPr>
            <a:spLocks noGrp="1"/>
          </p:cNvSpPr>
          <p:nvPr>
            <p:ph type="sldNum" sz="quarter" idx="10"/>
          </p:nvPr>
        </p:nvSpPr>
        <p:spPr>
          <a:ln/>
        </p:spPr>
        <p:txBody>
          <a:bodyPr/>
          <a:lstStyle>
            <a:lvl1pPr>
              <a:defRPr/>
            </a:lvl1pPr>
          </a:lstStyle>
          <a:p>
            <a:pPr>
              <a:defRPr/>
            </a:pPr>
            <a:fld id="{3C14BEEE-B085-7048-955D-2AF9A9F08EE1}" type="slidenum">
              <a:rPr lang="en-US" altLang="en-US"/>
              <a:pPr>
                <a:defRPr/>
              </a:pPr>
              <a:t>‹#›</a:t>
            </a:fld>
            <a:endParaRPr lang="en-US" altLang="en-US"/>
          </a:p>
        </p:txBody>
      </p:sp>
    </p:spTree>
    <p:extLst>
      <p:ext uri="{BB962C8B-B14F-4D97-AF65-F5344CB8AC3E}">
        <p14:creationId xmlns:p14="http://schemas.microsoft.com/office/powerpoint/2010/main" val="176000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B9CBF3E7-1B5E-144F-BDF3-E2B55B64086E}"/>
              </a:ext>
            </a:extLst>
          </p:cNvPr>
          <p:cNvSpPr>
            <a:spLocks noGrp="1"/>
          </p:cNvSpPr>
          <p:nvPr>
            <p:ph type="sldNum" sz="quarter" idx="10"/>
          </p:nvPr>
        </p:nvSpPr>
        <p:spPr>
          <a:ln/>
        </p:spPr>
        <p:txBody>
          <a:bodyPr/>
          <a:lstStyle>
            <a:lvl1pPr>
              <a:defRPr/>
            </a:lvl1pPr>
          </a:lstStyle>
          <a:p>
            <a:pPr>
              <a:defRPr/>
            </a:pPr>
            <a:fld id="{C14A6C08-FB3D-BF41-B063-76B4818D2024}" type="slidenum">
              <a:rPr lang="en-US" altLang="en-US"/>
              <a:pPr>
                <a:defRPr/>
              </a:pPr>
              <a:t>‹#›</a:t>
            </a:fld>
            <a:endParaRPr lang="en-US" altLang="en-US"/>
          </a:p>
        </p:txBody>
      </p:sp>
    </p:spTree>
    <p:extLst>
      <p:ext uri="{BB962C8B-B14F-4D97-AF65-F5344CB8AC3E}">
        <p14:creationId xmlns:p14="http://schemas.microsoft.com/office/powerpoint/2010/main" val="4039158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7B077CC4-4310-FB4B-BDE7-06B41F2DE0AE}"/>
              </a:ext>
            </a:extLst>
          </p:cNvPr>
          <p:cNvSpPr>
            <a:spLocks noGrp="1"/>
          </p:cNvSpPr>
          <p:nvPr>
            <p:ph type="sldNum" sz="quarter" idx="10"/>
          </p:nvPr>
        </p:nvSpPr>
        <p:spPr>
          <a:ln/>
        </p:spPr>
        <p:txBody>
          <a:bodyPr/>
          <a:lstStyle>
            <a:lvl1pPr>
              <a:defRPr/>
            </a:lvl1pPr>
          </a:lstStyle>
          <a:p>
            <a:pPr>
              <a:defRPr/>
            </a:pPr>
            <a:fld id="{DCCF275E-20CF-8D4C-9092-30E6DC38C54D}" type="slidenum">
              <a:rPr lang="en-US" altLang="en-US"/>
              <a:pPr>
                <a:defRPr/>
              </a:pPr>
              <a:t>‹#›</a:t>
            </a:fld>
            <a:endParaRPr lang="en-US" altLang="en-US"/>
          </a:p>
        </p:txBody>
      </p:sp>
    </p:spTree>
    <p:extLst>
      <p:ext uri="{BB962C8B-B14F-4D97-AF65-F5344CB8AC3E}">
        <p14:creationId xmlns:p14="http://schemas.microsoft.com/office/powerpoint/2010/main" val="2209594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6B638AC7-30BB-C947-9B20-DF89B999FB30}"/>
              </a:ext>
            </a:extLst>
          </p:cNvPr>
          <p:cNvSpPr>
            <a:spLocks noGrp="1"/>
          </p:cNvSpPr>
          <p:nvPr>
            <p:ph type="sldNum" sz="quarter" idx="10"/>
          </p:nvPr>
        </p:nvSpPr>
        <p:spPr>
          <a:ln/>
        </p:spPr>
        <p:txBody>
          <a:bodyPr/>
          <a:lstStyle>
            <a:lvl1pPr>
              <a:defRPr/>
            </a:lvl1pPr>
          </a:lstStyle>
          <a:p>
            <a:pPr>
              <a:defRPr/>
            </a:pPr>
            <a:fld id="{7A39AEE3-3498-E44B-ABA3-4F9ABD06B19E}" type="slidenum">
              <a:rPr lang="en-US" altLang="en-US"/>
              <a:pPr>
                <a:defRPr/>
              </a:pPr>
              <a:t>‹#›</a:t>
            </a:fld>
            <a:endParaRPr lang="en-US" altLang="en-US"/>
          </a:p>
        </p:txBody>
      </p:sp>
    </p:spTree>
    <p:extLst>
      <p:ext uri="{BB962C8B-B14F-4D97-AF65-F5344CB8AC3E}">
        <p14:creationId xmlns:p14="http://schemas.microsoft.com/office/powerpoint/2010/main" val="3201940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676400" y="3651250"/>
            <a:ext cx="21031200" cy="8702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56643492-D2C2-304F-8980-BE361632046F}"/>
              </a:ext>
            </a:extLst>
          </p:cNvPr>
          <p:cNvSpPr>
            <a:spLocks noGrp="1"/>
          </p:cNvSpPr>
          <p:nvPr>
            <p:ph type="sldNum" sz="quarter" idx="10"/>
          </p:nvPr>
        </p:nvSpPr>
        <p:spPr>
          <a:ln/>
        </p:spPr>
        <p:txBody>
          <a:bodyPr/>
          <a:lstStyle>
            <a:lvl1pPr>
              <a:defRPr/>
            </a:lvl1pPr>
          </a:lstStyle>
          <a:p>
            <a:pPr>
              <a:defRPr/>
            </a:pPr>
            <a:fld id="{B2E9E1F9-E269-9C46-92C6-523F51093AB1}" type="slidenum">
              <a:rPr lang="en-US" altLang="en-US"/>
              <a:pPr>
                <a:defRPr/>
              </a:pPr>
              <a:t>‹#›</a:t>
            </a:fld>
            <a:endParaRPr lang="en-US" altLang="en-US"/>
          </a:p>
        </p:txBody>
      </p:sp>
    </p:spTree>
    <p:extLst>
      <p:ext uri="{BB962C8B-B14F-4D97-AF65-F5344CB8AC3E}">
        <p14:creationId xmlns:p14="http://schemas.microsoft.com/office/powerpoint/2010/main" val="3701928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428625"/>
            <a:ext cx="5257800" cy="11925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28625"/>
            <a:ext cx="15621000" cy="119253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669C2812-F95B-FB49-B599-1D20CF42AA43}"/>
              </a:ext>
            </a:extLst>
          </p:cNvPr>
          <p:cNvSpPr>
            <a:spLocks noGrp="1"/>
          </p:cNvSpPr>
          <p:nvPr>
            <p:ph type="sldNum" sz="quarter" idx="10"/>
          </p:nvPr>
        </p:nvSpPr>
        <p:spPr>
          <a:ln/>
        </p:spPr>
        <p:txBody>
          <a:bodyPr/>
          <a:lstStyle>
            <a:lvl1pPr>
              <a:defRPr/>
            </a:lvl1pPr>
          </a:lstStyle>
          <a:p>
            <a:pPr>
              <a:defRPr/>
            </a:pPr>
            <a:fld id="{8BBCA799-E460-9146-AD82-E81442C101B0}" type="slidenum">
              <a:rPr lang="en-US" altLang="en-US"/>
              <a:pPr>
                <a:defRPr/>
              </a:pPr>
              <a:t>‹#›</a:t>
            </a:fld>
            <a:endParaRPr lang="en-US" altLang="en-US"/>
          </a:p>
        </p:txBody>
      </p:sp>
    </p:spTree>
    <p:extLst>
      <p:ext uri="{BB962C8B-B14F-4D97-AF65-F5344CB8AC3E}">
        <p14:creationId xmlns:p14="http://schemas.microsoft.com/office/powerpoint/2010/main" val="3193153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4">
            <a:extLst>
              <a:ext uri="{FF2B5EF4-FFF2-40B4-BE49-F238E27FC236}">
                <a16:creationId xmlns:a16="http://schemas.microsoft.com/office/drawing/2014/main" id="{BA546DB0-6188-B54B-B48F-F73F5DCC3F6E}"/>
              </a:ext>
            </a:extLst>
          </p:cNvPr>
          <p:cNvSpPr>
            <a:spLocks noGrp="1"/>
          </p:cNvSpPr>
          <p:nvPr>
            <p:ph type="sldNum" sz="quarter" idx="10"/>
          </p:nvPr>
        </p:nvSpPr>
        <p:spPr>
          <a:ln/>
        </p:spPr>
        <p:txBody>
          <a:bodyPr/>
          <a:lstStyle>
            <a:lvl1pPr>
              <a:defRPr/>
            </a:lvl1pPr>
          </a:lstStyle>
          <a:p>
            <a:pPr>
              <a:defRPr/>
            </a:pPr>
            <a:fld id="{ED44CB31-AE52-964E-9B39-70CFB8960CF1}" type="slidenum">
              <a:rPr lang="en-US" altLang="en-US"/>
              <a:pPr>
                <a:defRPr/>
              </a:pPr>
              <a:t>‹#›</a:t>
            </a:fld>
            <a:endParaRPr lang="en-US" altLang="en-US"/>
          </a:p>
        </p:txBody>
      </p:sp>
    </p:spTree>
    <p:extLst>
      <p:ext uri="{BB962C8B-B14F-4D97-AF65-F5344CB8AC3E}">
        <p14:creationId xmlns:p14="http://schemas.microsoft.com/office/powerpoint/2010/main" val="3952428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a:extLst>
              <a:ext uri="{FF2B5EF4-FFF2-40B4-BE49-F238E27FC236}">
                <a16:creationId xmlns:a16="http://schemas.microsoft.com/office/drawing/2014/main" id="{17D58546-1070-E94A-93A1-E7D74D5769A1}"/>
              </a:ext>
            </a:extLst>
          </p:cNvPr>
          <p:cNvSpPr>
            <a:spLocks noGrp="1"/>
          </p:cNvSpPr>
          <p:nvPr>
            <p:ph type="sldNum" sz="quarter" idx="10"/>
          </p:nvPr>
        </p:nvSpPr>
        <p:spPr>
          <a:ln/>
        </p:spPr>
        <p:txBody>
          <a:bodyPr/>
          <a:lstStyle>
            <a:lvl1pPr>
              <a:defRPr/>
            </a:lvl1pPr>
          </a:lstStyle>
          <a:p>
            <a:pPr>
              <a:defRPr/>
            </a:pPr>
            <a:fld id="{468541C1-384A-2143-B26C-344631D82A84}" type="slidenum">
              <a:rPr lang="en-US" altLang="en-US"/>
              <a:pPr>
                <a:defRPr/>
              </a:pPr>
              <a:t>‹#›</a:t>
            </a:fld>
            <a:endParaRPr lang="en-US" altLang="en-US"/>
          </a:p>
        </p:txBody>
      </p:sp>
    </p:spTree>
    <p:extLst>
      <p:ext uri="{BB962C8B-B14F-4D97-AF65-F5344CB8AC3E}">
        <p14:creationId xmlns:p14="http://schemas.microsoft.com/office/powerpoint/2010/main" val="1321213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4">
            <a:extLst>
              <a:ext uri="{FF2B5EF4-FFF2-40B4-BE49-F238E27FC236}">
                <a16:creationId xmlns:a16="http://schemas.microsoft.com/office/drawing/2014/main" id="{196EDEA6-68BB-1E4B-B304-C7F8E20A5DBF}"/>
              </a:ext>
            </a:extLst>
          </p:cNvPr>
          <p:cNvSpPr>
            <a:spLocks noGrp="1"/>
          </p:cNvSpPr>
          <p:nvPr>
            <p:ph type="sldNum" sz="quarter" idx="10"/>
          </p:nvPr>
        </p:nvSpPr>
        <p:spPr>
          <a:ln/>
        </p:spPr>
        <p:txBody>
          <a:bodyPr/>
          <a:lstStyle>
            <a:lvl1pPr>
              <a:defRPr/>
            </a:lvl1pPr>
          </a:lstStyle>
          <a:p>
            <a:pPr>
              <a:defRPr/>
            </a:pPr>
            <a:fld id="{6B119ED2-9E6B-4148-97F1-F1798624E96A}" type="slidenum">
              <a:rPr lang="en-US" altLang="en-US"/>
              <a:pPr>
                <a:defRPr/>
              </a:pPr>
              <a:t>‹#›</a:t>
            </a:fld>
            <a:endParaRPr lang="en-US" altLang="en-US"/>
          </a:p>
        </p:txBody>
      </p:sp>
    </p:spTree>
    <p:extLst>
      <p:ext uri="{BB962C8B-B14F-4D97-AF65-F5344CB8AC3E}">
        <p14:creationId xmlns:p14="http://schemas.microsoft.com/office/powerpoint/2010/main" val="2777987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33938" y="4446588"/>
            <a:ext cx="7164387"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150725" y="4446588"/>
            <a:ext cx="7165975" cy="660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1B3CFE73-9C58-F54A-909F-841CFF074487}"/>
              </a:ext>
            </a:extLst>
          </p:cNvPr>
          <p:cNvSpPr>
            <a:spLocks noGrp="1"/>
          </p:cNvSpPr>
          <p:nvPr>
            <p:ph type="sldNum" sz="quarter" idx="10"/>
          </p:nvPr>
        </p:nvSpPr>
        <p:spPr>
          <a:ln/>
        </p:spPr>
        <p:txBody>
          <a:bodyPr/>
          <a:lstStyle>
            <a:lvl1pPr>
              <a:defRPr/>
            </a:lvl1pPr>
          </a:lstStyle>
          <a:p>
            <a:pPr>
              <a:defRPr/>
            </a:pPr>
            <a:fld id="{0D030BC2-F296-1044-9FF6-F1FAA7032DF7}" type="slidenum">
              <a:rPr lang="en-US" altLang="en-US"/>
              <a:pPr>
                <a:defRPr/>
              </a:pPr>
              <a:t>‹#›</a:t>
            </a:fld>
            <a:endParaRPr lang="en-US" altLang="en-US"/>
          </a:p>
        </p:txBody>
      </p:sp>
    </p:spTree>
    <p:extLst>
      <p:ext uri="{BB962C8B-B14F-4D97-AF65-F5344CB8AC3E}">
        <p14:creationId xmlns:p14="http://schemas.microsoft.com/office/powerpoint/2010/main" val="2018309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a:ext uri="{FF2B5EF4-FFF2-40B4-BE49-F238E27FC236}">
                <a16:creationId xmlns:a16="http://schemas.microsoft.com/office/drawing/2014/main" id="{3A420306-F7B8-FC42-9298-953C3112E49F}"/>
              </a:ext>
            </a:extLst>
          </p:cNvPr>
          <p:cNvSpPr>
            <a:spLocks noGrp="1"/>
          </p:cNvSpPr>
          <p:nvPr>
            <p:ph type="sldNum" sz="quarter" idx="10"/>
          </p:nvPr>
        </p:nvSpPr>
        <p:spPr>
          <a:ln/>
        </p:spPr>
        <p:txBody>
          <a:bodyPr/>
          <a:lstStyle>
            <a:lvl1pPr>
              <a:defRPr/>
            </a:lvl1pPr>
          </a:lstStyle>
          <a:p>
            <a:pPr>
              <a:defRPr/>
            </a:pPr>
            <a:fld id="{DFABC217-FE92-6246-8461-097A37B5984D}" type="slidenum">
              <a:rPr lang="en-US" altLang="en-US"/>
              <a:pPr>
                <a:defRPr/>
              </a:pPr>
              <a:t>‹#›</a:t>
            </a:fld>
            <a:endParaRPr lang="en-US" altLang="en-US"/>
          </a:p>
        </p:txBody>
      </p:sp>
    </p:spTree>
    <p:extLst>
      <p:ext uri="{BB962C8B-B14F-4D97-AF65-F5344CB8AC3E}">
        <p14:creationId xmlns:p14="http://schemas.microsoft.com/office/powerpoint/2010/main" val="2638233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a:ext uri="{FF2B5EF4-FFF2-40B4-BE49-F238E27FC236}">
                <a16:creationId xmlns:a16="http://schemas.microsoft.com/office/drawing/2014/main" id="{B1FF3E83-315E-6D46-8C1E-5AD49835B487}"/>
              </a:ext>
            </a:extLst>
          </p:cNvPr>
          <p:cNvSpPr>
            <a:spLocks noGrp="1"/>
          </p:cNvSpPr>
          <p:nvPr>
            <p:ph type="sldNum" sz="quarter" idx="10"/>
          </p:nvPr>
        </p:nvSpPr>
        <p:spPr>
          <a:ln/>
        </p:spPr>
        <p:txBody>
          <a:bodyPr/>
          <a:lstStyle>
            <a:lvl1pPr>
              <a:defRPr/>
            </a:lvl1pPr>
          </a:lstStyle>
          <a:p>
            <a:pPr>
              <a:defRPr/>
            </a:pPr>
            <a:fld id="{EA9CB26E-5023-1445-A3D5-0EC908A9FF06}" type="slidenum">
              <a:rPr lang="en-US" altLang="en-US"/>
              <a:pPr>
                <a:defRPr/>
              </a:pPr>
              <a:t>‹#›</a:t>
            </a:fld>
            <a:endParaRPr lang="en-US" altLang="en-US"/>
          </a:p>
        </p:txBody>
      </p:sp>
    </p:spTree>
    <p:extLst>
      <p:ext uri="{BB962C8B-B14F-4D97-AF65-F5344CB8AC3E}">
        <p14:creationId xmlns:p14="http://schemas.microsoft.com/office/powerpoint/2010/main" val="2934776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26138" y="11739563"/>
            <a:ext cx="6192837"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71375" y="11739563"/>
            <a:ext cx="6194425" cy="113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2B82EF04-4A57-4447-9DCF-BE20E0D7FB35}"/>
              </a:ext>
            </a:extLst>
          </p:cNvPr>
          <p:cNvSpPr>
            <a:spLocks noGrp="1"/>
          </p:cNvSpPr>
          <p:nvPr>
            <p:ph type="sldNum" sz="quarter" idx="10"/>
          </p:nvPr>
        </p:nvSpPr>
        <p:spPr>
          <a:ln/>
        </p:spPr>
        <p:txBody>
          <a:bodyPr/>
          <a:lstStyle>
            <a:lvl1pPr>
              <a:defRPr/>
            </a:lvl1pPr>
          </a:lstStyle>
          <a:p>
            <a:pPr>
              <a:defRPr/>
            </a:pPr>
            <a:fld id="{EFA77DEC-264A-BC46-AC75-5E714360352E}" type="slidenum">
              <a:rPr lang="en-US" altLang="en-US"/>
              <a:pPr>
                <a:defRPr/>
              </a:pPr>
              <a:t>‹#›</a:t>
            </a:fld>
            <a:endParaRPr lang="en-US" altLang="en-US"/>
          </a:p>
        </p:txBody>
      </p:sp>
    </p:spTree>
    <p:extLst>
      <p:ext uri="{BB962C8B-B14F-4D97-AF65-F5344CB8AC3E}">
        <p14:creationId xmlns:p14="http://schemas.microsoft.com/office/powerpoint/2010/main" val="3663722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22D899FA-E96A-8D4F-9843-13917834CB9B}"/>
              </a:ext>
            </a:extLst>
          </p:cNvPr>
          <p:cNvSpPr>
            <a:spLocks noGrp="1"/>
          </p:cNvSpPr>
          <p:nvPr>
            <p:ph type="sldNum" sz="quarter" idx="10"/>
          </p:nvPr>
        </p:nvSpPr>
        <p:spPr>
          <a:ln/>
        </p:spPr>
        <p:txBody>
          <a:bodyPr/>
          <a:lstStyle>
            <a:lvl1pPr>
              <a:defRPr/>
            </a:lvl1pPr>
          </a:lstStyle>
          <a:p>
            <a:pPr>
              <a:defRPr/>
            </a:pPr>
            <a:fld id="{6AF4CDA4-B4C2-FA42-8FF8-255F2C588C9D}" type="slidenum">
              <a:rPr lang="en-US" altLang="en-US"/>
              <a:pPr>
                <a:defRPr/>
              </a:pPr>
              <a:t>‹#›</a:t>
            </a:fld>
            <a:endParaRPr lang="en-US" altLang="en-US"/>
          </a:p>
        </p:txBody>
      </p:sp>
    </p:spTree>
    <p:extLst>
      <p:ext uri="{BB962C8B-B14F-4D97-AF65-F5344CB8AC3E}">
        <p14:creationId xmlns:p14="http://schemas.microsoft.com/office/powerpoint/2010/main" val="479984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7A3DCD15-B94F-F94E-9B60-BB0E026CD5A5}"/>
              </a:ext>
            </a:extLst>
          </p:cNvPr>
          <p:cNvSpPr>
            <a:spLocks noGrp="1"/>
          </p:cNvSpPr>
          <p:nvPr>
            <p:ph type="sldNum" sz="quarter" idx="10"/>
          </p:nvPr>
        </p:nvSpPr>
        <p:spPr>
          <a:ln/>
        </p:spPr>
        <p:txBody>
          <a:bodyPr/>
          <a:lstStyle>
            <a:lvl1pPr>
              <a:defRPr/>
            </a:lvl1pPr>
          </a:lstStyle>
          <a:p>
            <a:pPr>
              <a:defRPr/>
            </a:pPr>
            <a:fld id="{66BDA550-F809-3E49-A035-8694DE89FB41}" type="slidenum">
              <a:rPr lang="en-US" altLang="en-US"/>
              <a:pPr>
                <a:defRPr/>
              </a:pPr>
              <a:t>‹#›</a:t>
            </a:fld>
            <a:endParaRPr lang="en-US" altLang="en-US"/>
          </a:p>
        </p:txBody>
      </p:sp>
    </p:spTree>
    <p:extLst>
      <p:ext uri="{BB962C8B-B14F-4D97-AF65-F5344CB8AC3E}">
        <p14:creationId xmlns:p14="http://schemas.microsoft.com/office/powerpoint/2010/main" val="3592149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4">
            <a:extLst>
              <a:ext uri="{FF2B5EF4-FFF2-40B4-BE49-F238E27FC236}">
                <a16:creationId xmlns:a16="http://schemas.microsoft.com/office/drawing/2014/main" id="{F8999579-8333-0A4E-99BF-CE9EA9DEB104}"/>
              </a:ext>
            </a:extLst>
          </p:cNvPr>
          <p:cNvSpPr>
            <a:spLocks noGrp="1"/>
          </p:cNvSpPr>
          <p:nvPr>
            <p:ph type="sldNum" sz="quarter" idx="10"/>
          </p:nvPr>
        </p:nvSpPr>
        <p:spPr>
          <a:ln/>
        </p:spPr>
        <p:txBody>
          <a:bodyPr/>
          <a:lstStyle>
            <a:lvl1pPr>
              <a:defRPr/>
            </a:lvl1pPr>
          </a:lstStyle>
          <a:p>
            <a:pPr>
              <a:defRPr/>
            </a:pPr>
            <a:fld id="{2559A4BA-2A17-B846-891B-23BC062C1101}" type="slidenum">
              <a:rPr lang="en-US" altLang="en-US"/>
              <a:pPr>
                <a:defRPr/>
              </a:pPr>
              <a:t>‹#›</a:t>
            </a:fld>
            <a:endParaRPr lang="en-US" altLang="en-US"/>
          </a:p>
        </p:txBody>
      </p:sp>
    </p:spTree>
    <p:extLst>
      <p:ext uri="{BB962C8B-B14F-4D97-AF65-F5344CB8AC3E}">
        <p14:creationId xmlns:p14="http://schemas.microsoft.com/office/powerpoint/2010/main" val="2236841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DBC198C2-F609-2848-A431-8480399FA42A}"/>
              </a:ext>
            </a:extLst>
          </p:cNvPr>
          <p:cNvSpPr>
            <a:spLocks noGrp="1"/>
          </p:cNvSpPr>
          <p:nvPr>
            <p:ph type="sldNum" sz="quarter" idx="10"/>
          </p:nvPr>
        </p:nvSpPr>
        <p:spPr>
          <a:ln/>
        </p:spPr>
        <p:txBody>
          <a:bodyPr/>
          <a:lstStyle>
            <a:lvl1pPr>
              <a:defRPr/>
            </a:lvl1pPr>
          </a:lstStyle>
          <a:p>
            <a:pPr>
              <a:defRPr/>
            </a:pPr>
            <a:fld id="{4B520359-3E62-014D-81BE-20E74276FEBB}" type="slidenum">
              <a:rPr lang="en-US" altLang="en-US"/>
              <a:pPr>
                <a:defRPr/>
              </a:pPr>
              <a:t>‹#›</a:t>
            </a:fld>
            <a:endParaRPr lang="en-US" altLang="en-US"/>
          </a:p>
        </p:txBody>
      </p:sp>
    </p:spTree>
    <p:extLst>
      <p:ext uri="{BB962C8B-B14F-4D97-AF65-F5344CB8AC3E}">
        <p14:creationId xmlns:p14="http://schemas.microsoft.com/office/powerpoint/2010/main" val="2458985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697200" y="446088"/>
            <a:ext cx="3619500" cy="10607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33938" y="446088"/>
            <a:ext cx="10710862" cy="10607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a:ext uri="{FF2B5EF4-FFF2-40B4-BE49-F238E27FC236}">
                <a16:creationId xmlns:a16="http://schemas.microsoft.com/office/drawing/2014/main" id="{E6EFA6D9-E7F6-7A44-9539-D00F41C0ED38}"/>
              </a:ext>
            </a:extLst>
          </p:cNvPr>
          <p:cNvSpPr>
            <a:spLocks noGrp="1"/>
          </p:cNvSpPr>
          <p:nvPr>
            <p:ph type="sldNum" sz="quarter" idx="10"/>
          </p:nvPr>
        </p:nvSpPr>
        <p:spPr>
          <a:ln/>
        </p:spPr>
        <p:txBody>
          <a:bodyPr/>
          <a:lstStyle>
            <a:lvl1pPr>
              <a:defRPr/>
            </a:lvl1pPr>
          </a:lstStyle>
          <a:p>
            <a:pPr>
              <a:defRPr/>
            </a:pPr>
            <a:fld id="{38721E4B-4B95-7841-AFA3-A3EA5EA6318E}" type="slidenum">
              <a:rPr lang="en-US" altLang="en-US"/>
              <a:pPr>
                <a:defRPr/>
              </a:pPr>
              <a:t>‹#›</a:t>
            </a:fld>
            <a:endParaRPr lang="en-US" altLang="en-US"/>
          </a:p>
        </p:txBody>
      </p:sp>
    </p:spTree>
    <p:extLst>
      <p:ext uri="{BB962C8B-B14F-4D97-AF65-F5344CB8AC3E}">
        <p14:creationId xmlns:p14="http://schemas.microsoft.com/office/powerpoint/2010/main" val="34820865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3">
            <a:extLst>
              <a:ext uri="{FF2B5EF4-FFF2-40B4-BE49-F238E27FC236}">
                <a16:creationId xmlns:a16="http://schemas.microsoft.com/office/drawing/2014/main" id="{59734215-0501-354D-9FB2-39CF89C3EEAD}"/>
              </a:ext>
            </a:extLst>
          </p:cNvPr>
          <p:cNvSpPr>
            <a:spLocks noGrp="1"/>
          </p:cNvSpPr>
          <p:nvPr>
            <p:ph type="sldNum" sz="quarter" idx="10"/>
          </p:nvPr>
        </p:nvSpPr>
        <p:spPr>
          <a:ln/>
        </p:spPr>
        <p:txBody>
          <a:bodyPr/>
          <a:lstStyle>
            <a:lvl1pPr>
              <a:defRPr/>
            </a:lvl1pPr>
          </a:lstStyle>
          <a:p>
            <a:pPr>
              <a:defRPr/>
            </a:pPr>
            <a:fld id="{DE9EB911-378B-5545-B2F3-9F3669C416F9}" type="slidenum">
              <a:rPr lang="en-US" altLang="en-US"/>
              <a:pPr>
                <a:defRPr/>
              </a:pPr>
              <a:t>‹#›</a:t>
            </a:fld>
            <a:endParaRPr lang="en-US" altLang="en-US"/>
          </a:p>
        </p:txBody>
      </p:sp>
    </p:spTree>
    <p:extLst>
      <p:ext uri="{BB962C8B-B14F-4D97-AF65-F5344CB8AC3E}">
        <p14:creationId xmlns:p14="http://schemas.microsoft.com/office/powerpoint/2010/main" val="3961526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7200">
                <a:latin typeface="Rockwell" panose="02060603020205020403" pitchFamily="18"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a:extLst>
              <a:ext uri="{FF2B5EF4-FFF2-40B4-BE49-F238E27FC236}">
                <a16:creationId xmlns:a16="http://schemas.microsoft.com/office/drawing/2014/main" id="{3085CA69-EF7E-4F40-A150-F4C73897A39E}"/>
              </a:ext>
            </a:extLst>
          </p:cNvPr>
          <p:cNvSpPr>
            <a:spLocks noGrp="1"/>
          </p:cNvSpPr>
          <p:nvPr>
            <p:ph type="sldNum" sz="quarter" idx="10"/>
          </p:nvPr>
        </p:nvSpPr>
        <p:spPr>
          <a:ln/>
        </p:spPr>
        <p:txBody>
          <a:bodyPr/>
          <a:lstStyle>
            <a:lvl1pPr>
              <a:defRPr/>
            </a:lvl1pPr>
          </a:lstStyle>
          <a:p>
            <a:pPr>
              <a:defRPr/>
            </a:pPr>
            <a:fld id="{91189372-1106-3D45-9604-7ABCFEE36502}" type="slidenum">
              <a:rPr lang="en-US" altLang="en-US"/>
              <a:pPr>
                <a:defRPr/>
              </a:pPr>
              <a:t>‹#›</a:t>
            </a:fld>
            <a:endParaRPr lang="en-US" altLang="en-US"/>
          </a:p>
        </p:txBody>
      </p:sp>
    </p:spTree>
    <p:extLst>
      <p:ext uri="{BB962C8B-B14F-4D97-AF65-F5344CB8AC3E}">
        <p14:creationId xmlns:p14="http://schemas.microsoft.com/office/powerpoint/2010/main" val="35097294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3">
            <a:extLst>
              <a:ext uri="{FF2B5EF4-FFF2-40B4-BE49-F238E27FC236}">
                <a16:creationId xmlns:a16="http://schemas.microsoft.com/office/drawing/2014/main" id="{29C1D930-EEF2-A84E-8791-0AE3E56F0E2F}"/>
              </a:ext>
            </a:extLst>
          </p:cNvPr>
          <p:cNvSpPr>
            <a:spLocks noGrp="1"/>
          </p:cNvSpPr>
          <p:nvPr>
            <p:ph type="sldNum" sz="quarter" idx="10"/>
          </p:nvPr>
        </p:nvSpPr>
        <p:spPr>
          <a:ln/>
        </p:spPr>
        <p:txBody>
          <a:bodyPr/>
          <a:lstStyle>
            <a:lvl1pPr>
              <a:defRPr/>
            </a:lvl1pPr>
          </a:lstStyle>
          <a:p>
            <a:pPr>
              <a:defRPr/>
            </a:pPr>
            <a:fld id="{27F5128A-B043-134E-98FB-A083C446D63B}" type="slidenum">
              <a:rPr lang="en-US" altLang="en-US"/>
              <a:pPr>
                <a:defRPr/>
              </a:pPr>
              <a:t>‹#›</a:t>
            </a:fld>
            <a:endParaRPr lang="en-US" altLang="en-US"/>
          </a:p>
        </p:txBody>
      </p:sp>
    </p:spTree>
    <p:extLst>
      <p:ext uri="{BB962C8B-B14F-4D97-AF65-F5344CB8AC3E}">
        <p14:creationId xmlns:p14="http://schemas.microsoft.com/office/powerpoint/2010/main" val="37271483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29175" y="2555875"/>
            <a:ext cx="7259638"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41213" y="2555875"/>
            <a:ext cx="7261225" cy="860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766C2D2C-D7BD-FB48-8AB9-C2C432577410}"/>
              </a:ext>
            </a:extLst>
          </p:cNvPr>
          <p:cNvSpPr>
            <a:spLocks noGrp="1"/>
          </p:cNvSpPr>
          <p:nvPr>
            <p:ph type="sldNum" sz="quarter" idx="10"/>
          </p:nvPr>
        </p:nvSpPr>
        <p:spPr>
          <a:ln/>
        </p:spPr>
        <p:txBody>
          <a:bodyPr/>
          <a:lstStyle>
            <a:lvl1pPr>
              <a:defRPr/>
            </a:lvl1pPr>
          </a:lstStyle>
          <a:p>
            <a:pPr>
              <a:defRPr/>
            </a:pPr>
            <a:fld id="{C646CDEB-41EF-2D43-812B-A100A0DB11C2}" type="slidenum">
              <a:rPr lang="en-US" altLang="en-US"/>
              <a:pPr>
                <a:defRPr/>
              </a:pPr>
              <a:t>‹#›</a:t>
            </a:fld>
            <a:endParaRPr lang="en-US" altLang="en-US"/>
          </a:p>
        </p:txBody>
      </p:sp>
    </p:spTree>
    <p:extLst>
      <p:ext uri="{BB962C8B-B14F-4D97-AF65-F5344CB8AC3E}">
        <p14:creationId xmlns:p14="http://schemas.microsoft.com/office/powerpoint/2010/main" val="16695409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75E8F2F8-6180-0E48-B4AC-CB8B6878107F}"/>
              </a:ext>
            </a:extLst>
          </p:cNvPr>
          <p:cNvSpPr>
            <a:spLocks noGrp="1"/>
          </p:cNvSpPr>
          <p:nvPr>
            <p:ph type="sldNum" sz="quarter" idx="10"/>
          </p:nvPr>
        </p:nvSpPr>
        <p:spPr>
          <a:ln/>
        </p:spPr>
        <p:txBody>
          <a:bodyPr/>
          <a:lstStyle>
            <a:lvl1pPr>
              <a:defRPr/>
            </a:lvl1pPr>
          </a:lstStyle>
          <a:p>
            <a:pPr>
              <a:defRPr/>
            </a:pPr>
            <a:fld id="{F98C5C97-F5E2-F44F-B09A-924FDC45142F}" type="slidenum">
              <a:rPr lang="en-US" altLang="en-US"/>
              <a:pPr>
                <a:defRPr/>
              </a:pPr>
              <a:t>‹#›</a:t>
            </a:fld>
            <a:endParaRPr lang="en-US" altLang="en-US"/>
          </a:p>
        </p:txBody>
      </p:sp>
    </p:spTree>
    <p:extLst>
      <p:ext uri="{BB962C8B-B14F-4D97-AF65-F5344CB8AC3E}">
        <p14:creationId xmlns:p14="http://schemas.microsoft.com/office/powerpoint/2010/main" val="157682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4A6F6D31-8229-DD4F-A54E-4F765B99E329}"/>
              </a:ext>
            </a:extLst>
          </p:cNvPr>
          <p:cNvSpPr>
            <a:spLocks noGrp="1"/>
          </p:cNvSpPr>
          <p:nvPr>
            <p:ph type="sldNum" sz="quarter" idx="10"/>
          </p:nvPr>
        </p:nvSpPr>
        <p:spPr>
          <a:ln/>
        </p:spPr>
        <p:txBody>
          <a:bodyPr/>
          <a:lstStyle>
            <a:lvl1pPr>
              <a:defRPr/>
            </a:lvl1pPr>
          </a:lstStyle>
          <a:p>
            <a:pPr>
              <a:defRPr/>
            </a:pPr>
            <a:fld id="{5CA9E9B7-9B00-5B4C-912C-8B86EE05516B}" type="slidenum">
              <a:rPr lang="en-US" altLang="en-US"/>
              <a:pPr>
                <a:defRPr/>
              </a:pPr>
              <a:t>‹#›</a:t>
            </a:fld>
            <a:endParaRPr lang="en-US" altLang="en-US"/>
          </a:p>
        </p:txBody>
      </p:sp>
    </p:spTree>
    <p:extLst>
      <p:ext uri="{BB962C8B-B14F-4D97-AF65-F5344CB8AC3E}">
        <p14:creationId xmlns:p14="http://schemas.microsoft.com/office/powerpoint/2010/main" val="15650850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A932704E-9EEB-584F-8FED-D5221D1DC62A}"/>
              </a:ext>
            </a:extLst>
          </p:cNvPr>
          <p:cNvSpPr>
            <a:spLocks noGrp="1"/>
          </p:cNvSpPr>
          <p:nvPr>
            <p:ph type="sldNum" sz="quarter" idx="10"/>
          </p:nvPr>
        </p:nvSpPr>
        <p:spPr>
          <a:ln/>
        </p:spPr>
        <p:txBody>
          <a:bodyPr/>
          <a:lstStyle>
            <a:lvl1pPr>
              <a:defRPr/>
            </a:lvl1pPr>
          </a:lstStyle>
          <a:p>
            <a:pPr>
              <a:defRPr/>
            </a:pPr>
            <a:fld id="{53C22857-8D69-2543-BC09-DEFDFCB9C6C0}" type="slidenum">
              <a:rPr lang="en-US" altLang="en-US"/>
              <a:pPr>
                <a:defRPr/>
              </a:pPr>
              <a:t>‹#›</a:t>
            </a:fld>
            <a:endParaRPr lang="en-US" altLang="en-US"/>
          </a:p>
        </p:txBody>
      </p:sp>
    </p:spTree>
    <p:extLst>
      <p:ext uri="{BB962C8B-B14F-4D97-AF65-F5344CB8AC3E}">
        <p14:creationId xmlns:p14="http://schemas.microsoft.com/office/powerpoint/2010/main" val="3590284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E3C23E5B-8ED3-8D42-8BCA-D53DEA9CA85A}"/>
              </a:ext>
            </a:extLst>
          </p:cNvPr>
          <p:cNvSpPr>
            <a:spLocks noGrp="1"/>
          </p:cNvSpPr>
          <p:nvPr>
            <p:ph type="sldNum" sz="quarter" idx="10"/>
          </p:nvPr>
        </p:nvSpPr>
        <p:spPr>
          <a:ln/>
        </p:spPr>
        <p:txBody>
          <a:bodyPr/>
          <a:lstStyle>
            <a:lvl1pPr>
              <a:defRPr/>
            </a:lvl1pPr>
          </a:lstStyle>
          <a:p>
            <a:pPr>
              <a:defRPr/>
            </a:pPr>
            <a:fld id="{84548BCB-07E7-764F-BD03-C9C6266F1F5E}" type="slidenum">
              <a:rPr lang="en-US" altLang="en-US"/>
              <a:pPr>
                <a:defRPr/>
              </a:pPr>
              <a:t>‹#›</a:t>
            </a:fld>
            <a:endParaRPr lang="en-US" altLang="en-US"/>
          </a:p>
        </p:txBody>
      </p:sp>
    </p:spTree>
    <p:extLst>
      <p:ext uri="{BB962C8B-B14F-4D97-AF65-F5344CB8AC3E}">
        <p14:creationId xmlns:p14="http://schemas.microsoft.com/office/powerpoint/2010/main" val="678836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FCE848DD-7C1C-BA4C-8548-1B8017D6B994}"/>
              </a:ext>
            </a:extLst>
          </p:cNvPr>
          <p:cNvSpPr>
            <a:spLocks noGrp="1"/>
          </p:cNvSpPr>
          <p:nvPr>
            <p:ph type="sldNum" sz="quarter" idx="10"/>
          </p:nvPr>
        </p:nvSpPr>
        <p:spPr>
          <a:ln/>
        </p:spPr>
        <p:txBody>
          <a:bodyPr/>
          <a:lstStyle>
            <a:lvl1pPr>
              <a:defRPr/>
            </a:lvl1pPr>
          </a:lstStyle>
          <a:p>
            <a:pPr>
              <a:defRPr/>
            </a:pPr>
            <a:fld id="{90AC5D99-9E7E-8149-89FC-CCC2DFFB4AEC}" type="slidenum">
              <a:rPr lang="en-US" altLang="en-US"/>
              <a:pPr>
                <a:defRPr/>
              </a:pPr>
              <a:t>‹#›</a:t>
            </a:fld>
            <a:endParaRPr lang="en-US" altLang="en-US"/>
          </a:p>
        </p:txBody>
      </p:sp>
    </p:spTree>
    <p:extLst>
      <p:ext uri="{BB962C8B-B14F-4D97-AF65-F5344CB8AC3E}">
        <p14:creationId xmlns:p14="http://schemas.microsoft.com/office/powerpoint/2010/main" val="495247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3">
            <a:extLst>
              <a:ext uri="{FF2B5EF4-FFF2-40B4-BE49-F238E27FC236}">
                <a16:creationId xmlns:a16="http://schemas.microsoft.com/office/drawing/2014/main" id="{2A1542D3-6C2D-BF46-9AC6-21B9AC5088E4}"/>
              </a:ext>
            </a:extLst>
          </p:cNvPr>
          <p:cNvSpPr>
            <a:spLocks noGrp="1"/>
          </p:cNvSpPr>
          <p:nvPr>
            <p:ph type="sldNum" sz="quarter" idx="10"/>
          </p:nvPr>
        </p:nvSpPr>
        <p:spPr>
          <a:ln/>
        </p:spPr>
        <p:txBody>
          <a:bodyPr/>
          <a:lstStyle>
            <a:lvl1pPr>
              <a:defRPr/>
            </a:lvl1pPr>
          </a:lstStyle>
          <a:p>
            <a:pPr>
              <a:defRPr/>
            </a:pPr>
            <a:fld id="{0D2C68FA-57D3-C84F-A715-87057DA4D006}" type="slidenum">
              <a:rPr lang="en-US" altLang="en-US"/>
              <a:pPr>
                <a:defRPr/>
              </a:pPr>
              <a:t>‹#›</a:t>
            </a:fld>
            <a:endParaRPr lang="en-US" altLang="en-US"/>
          </a:p>
        </p:txBody>
      </p:sp>
    </p:spTree>
    <p:extLst>
      <p:ext uri="{BB962C8B-B14F-4D97-AF65-F5344CB8AC3E}">
        <p14:creationId xmlns:p14="http://schemas.microsoft.com/office/powerpoint/2010/main" val="17881264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64D8F8FB-68B0-E641-A4BA-714BA9492428}"/>
              </a:ext>
            </a:extLst>
          </p:cNvPr>
          <p:cNvSpPr>
            <a:spLocks noGrp="1"/>
          </p:cNvSpPr>
          <p:nvPr>
            <p:ph type="sldNum" sz="quarter" idx="10"/>
          </p:nvPr>
        </p:nvSpPr>
        <p:spPr>
          <a:ln/>
        </p:spPr>
        <p:txBody>
          <a:bodyPr/>
          <a:lstStyle>
            <a:lvl1pPr>
              <a:defRPr/>
            </a:lvl1pPr>
          </a:lstStyle>
          <a:p>
            <a:pPr>
              <a:defRPr/>
            </a:pPr>
            <a:fld id="{588AE7F1-CA24-B74F-A916-53F3D9897F32}" type="slidenum">
              <a:rPr lang="en-US" altLang="en-US"/>
              <a:pPr>
                <a:defRPr/>
              </a:pPr>
              <a:t>‹#›</a:t>
            </a:fld>
            <a:endParaRPr lang="en-US" altLang="en-US"/>
          </a:p>
        </p:txBody>
      </p:sp>
    </p:spTree>
    <p:extLst>
      <p:ext uri="{BB962C8B-B14F-4D97-AF65-F5344CB8AC3E}">
        <p14:creationId xmlns:p14="http://schemas.microsoft.com/office/powerpoint/2010/main" val="3358379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835313" y="1606550"/>
            <a:ext cx="3667125" cy="9551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29175" y="1606550"/>
            <a:ext cx="10853738" cy="9551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393878A9-D73C-544C-BFC4-409014540759}"/>
              </a:ext>
            </a:extLst>
          </p:cNvPr>
          <p:cNvSpPr>
            <a:spLocks noGrp="1"/>
          </p:cNvSpPr>
          <p:nvPr>
            <p:ph type="sldNum" sz="quarter" idx="10"/>
          </p:nvPr>
        </p:nvSpPr>
        <p:spPr>
          <a:ln/>
        </p:spPr>
        <p:txBody>
          <a:bodyPr/>
          <a:lstStyle>
            <a:lvl1pPr>
              <a:defRPr/>
            </a:lvl1pPr>
          </a:lstStyle>
          <a:p>
            <a:pPr>
              <a:defRPr/>
            </a:pPr>
            <a:fld id="{EDB85139-56A5-3648-8E45-E5107F43542C}" type="slidenum">
              <a:rPr lang="en-US" altLang="en-US"/>
              <a:pPr>
                <a:defRPr/>
              </a:pPr>
              <a:t>‹#›</a:t>
            </a:fld>
            <a:endParaRPr lang="en-US" altLang="en-US"/>
          </a:p>
        </p:txBody>
      </p:sp>
    </p:spTree>
    <p:extLst>
      <p:ext uri="{BB962C8B-B14F-4D97-AF65-F5344CB8AC3E}">
        <p14:creationId xmlns:p14="http://schemas.microsoft.com/office/powerpoint/2010/main" val="384735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6FC28510-E333-9442-B9B3-9E1F521A31E5}"/>
              </a:ext>
            </a:extLst>
          </p:cNvPr>
          <p:cNvSpPr>
            <a:spLocks noGrp="1"/>
          </p:cNvSpPr>
          <p:nvPr>
            <p:ph type="sldNum" sz="quarter" idx="10"/>
          </p:nvPr>
        </p:nvSpPr>
        <p:spPr>
          <a:ln/>
        </p:spPr>
        <p:txBody>
          <a:bodyPr/>
          <a:lstStyle>
            <a:lvl1pPr>
              <a:defRPr/>
            </a:lvl1pPr>
          </a:lstStyle>
          <a:p>
            <a:pPr>
              <a:defRPr/>
            </a:pPr>
            <a:fld id="{01633D60-B2A0-004D-A60E-7725B70E5AB4}" type="slidenum">
              <a:rPr lang="en-US" altLang="en-US"/>
              <a:pPr>
                <a:defRPr/>
              </a:pPr>
              <a:t>‹#›</a:t>
            </a:fld>
            <a:endParaRPr lang="en-US" altLang="en-US"/>
          </a:p>
        </p:txBody>
      </p:sp>
    </p:spTree>
    <p:extLst>
      <p:ext uri="{BB962C8B-B14F-4D97-AF65-F5344CB8AC3E}">
        <p14:creationId xmlns:p14="http://schemas.microsoft.com/office/powerpoint/2010/main" val="1169857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CCE0FE77-C1E0-CD40-9828-BCC73F6B2CFC}"/>
              </a:ext>
            </a:extLst>
          </p:cNvPr>
          <p:cNvSpPr>
            <a:spLocks noGrp="1"/>
          </p:cNvSpPr>
          <p:nvPr>
            <p:ph type="sldNum" sz="quarter" idx="10"/>
          </p:nvPr>
        </p:nvSpPr>
        <p:spPr>
          <a:ln/>
        </p:spPr>
        <p:txBody>
          <a:bodyPr/>
          <a:lstStyle>
            <a:lvl1pPr>
              <a:defRPr/>
            </a:lvl1pPr>
          </a:lstStyle>
          <a:p>
            <a:pPr>
              <a:defRPr/>
            </a:pPr>
            <a:fld id="{815408B1-FBF1-9F40-A0D2-DE7C80C0EFDE}" type="slidenum">
              <a:rPr lang="en-US" altLang="en-US"/>
              <a:pPr>
                <a:defRPr/>
              </a:pPr>
              <a:t>‹#›</a:t>
            </a:fld>
            <a:endParaRPr lang="en-US" altLang="en-US"/>
          </a:p>
        </p:txBody>
      </p:sp>
    </p:spTree>
    <p:extLst>
      <p:ext uri="{BB962C8B-B14F-4D97-AF65-F5344CB8AC3E}">
        <p14:creationId xmlns:p14="http://schemas.microsoft.com/office/powerpoint/2010/main" val="3733018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385593CC-EC9E-964F-930A-1216FE8FCEC8}"/>
              </a:ext>
            </a:extLst>
          </p:cNvPr>
          <p:cNvSpPr>
            <a:spLocks noGrp="1"/>
          </p:cNvSpPr>
          <p:nvPr>
            <p:ph type="sldNum" sz="quarter" idx="10"/>
          </p:nvPr>
        </p:nvSpPr>
        <p:spPr>
          <a:ln/>
        </p:spPr>
        <p:txBody>
          <a:bodyPr/>
          <a:lstStyle>
            <a:lvl1pPr>
              <a:defRPr/>
            </a:lvl1pPr>
          </a:lstStyle>
          <a:p>
            <a:pPr>
              <a:defRPr/>
            </a:pPr>
            <a:fld id="{4C9EE096-9CDC-1046-AA22-EC4318CA7B66}" type="slidenum">
              <a:rPr lang="en-US" altLang="en-US"/>
              <a:pPr>
                <a:defRPr/>
              </a:pPr>
              <a:t>‹#›</a:t>
            </a:fld>
            <a:endParaRPr lang="en-US" altLang="en-US"/>
          </a:p>
        </p:txBody>
      </p:sp>
    </p:spTree>
    <p:extLst>
      <p:ext uri="{BB962C8B-B14F-4D97-AF65-F5344CB8AC3E}">
        <p14:creationId xmlns:p14="http://schemas.microsoft.com/office/powerpoint/2010/main" val="27065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Light" panose="020B0302020104020203" pitchFamily="34" charset="-79"/>
            </a:endParaRP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A950CDF1-5139-144D-BEAC-503DB79575ED}"/>
              </a:ext>
            </a:extLst>
          </p:cNvPr>
          <p:cNvSpPr>
            <a:spLocks noGrp="1"/>
          </p:cNvSpPr>
          <p:nvPr>
            <p:ph type="sldNum" sz="quarter" idx="10"/>
          </p:nvPr>
        </p:nvSpPr>
        <p:spPr>
          <a:ln/>
        </p:spPr>
        <p:txBody>
          <a:bodyPr/>
          <a:lstStyle>
            <a:lvl1pPr>
              <a:defRPr/>
            </a:lvl1pPr>
          </a:lstStyle>
          <a:p>
            <a:pPr>
              <a:defRPr/>
            </a:pPr>
            <a:fld id="{3D3BBEE6-207F-4449-903B-422D93ADC3E8}" type="slidenum">
              <a:rPr lang="en-US" altLang="en-US"/>
              <a:pPr>
                <a:defRPr/>
              </a:pPr>
              <a:t>‹#›</a:t>
            </a:fld>
            <a:endParaRPr lang="en-US" altLang="en-US"/>
          </a:p>
        </p:txBody>
      </p:sp>
    </p:spTree>
    <p:extLst>
      <p:ext uri="{BB962C8B-B14F-4D97-AF65-F5344CB8AC3E}">
        <p14:creationId xmlns:p14="http://schemas.microsoft.com/office/powerpoint/2010/main" val="2721926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735173CE-267E-1D40-9A88-86820B6A542E}"/>
              </a:ext>
            </a:extLst>
          </p:cNvPr>
          <p:cNvSpPr>
            <a:spLocks noGrp="1"/>
          </p:cNvSpPr>
          <p:nvPr>
            <p:ph type="title"/>
          </p:nvPr>
        </p:nvSpPr>
        <p:spPr bwMode="auto">
          <a:xfrm>
            <a:off x="5916613" y="8535988"/>
            <a:ext cx="12539662" cy="306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b" anchorCtr="0" compatLnSpc="1">
            <a:prstTxWarp prst="textNoShape">
              <a:avLst/>
            </a:prstTxWarp>
          </a:bodyPr>
          <a:lstStyle/>
          <a:p>
            <a:pPr lvl="0"/>
            <a:r>
              <a:rPr lang="en-US" altLang="en-US">
                <a:sym typeface="Helvetica Neue Light" charset="0"/>
              </a:rPr>
              <a:t>Click to edit Master title style</a:t>
            </a:r>
          </a:p>
        </p:txBody>
      </p:sp>
      <p:sp>
        <p:nvSpPr>
          <p:cNvPr id="25603" name="Rectangle 2">
            <a:extLst>
              <a:ext uri="{FF2B5EF4-FFF2-40B4-BE49-F238E27FC236}">
                <a16:creationId xmlns:a16="http://schemas.microsoft.com/office/drawing/2014/main" id="{3626B64C-CB76-4E4E-AA35-E13B3633C9C0}"/>
              </a:ext>
            </a:extLst>
          </p:cNvPr>
          <p:cNvSpPr>
            <a:spLocks noGrp="1"/>
          </p:cNvSpPr>
          <p:nvPr>
            <p:ph type="body" sz="quarter" idx="1"/>
          </p:nvPr>
        </p:nvSpPr>
        <p:spPr bwMode="auto">
          <a:xfrm>
            <a:off x="5926138" y="11739563"/>
            <a:ext cx="12539662"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13316" name="Group 3">
            <a:extLst>
              <a:ext uri="{FF2B5EF4-FFF2-40B4-BE49-F238E27FC236}">
                <a16:creationId xmlns:a16="http://schemas.microsoft.com/office/drawing/2014/main" id="{1635ACFD-1263-1949-8FB1-2BA4BC176C94}"/>
              </a:ext>
            </a:extLst>
          </p:cNvPr>
          <p:cNvGrpSpPr>
            <a:grpSpLocks/>
          </p:cNvGrpSpPr>
          <p:nvPr/>
        </p:nvGrpSpPr>
        <p:grpSpPr bwMode="auto">
          <a:xfrm>
            <a:off x="-39688" y="1588"/>
            <a:ext cx="24431626" cy="430212"/>
            <a:chOff x="0" y="0"/>
            <a:chExt cx="24431876" cy="429116"/>
          </a:xfrm>
        </p:grpSpPr>
        <p:sp>
          <p:nvSpPr>
            <p:cNvPr id="3078" name="Rectangle 4">
              <a:extLst>
                <a:ext uri="{FF2B5EF4-FFF2-40B4-BE49-F238E27FC236}">
                  <a16:creationId xmlns:a16="http://schemas.microsoft.com/office/drawing/2014/main" id="{1D27F8F9-600F-7848-8270-8CBC7D6F7B86}"/>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79" name="Rectangle 5">
              <a:extLst>
                <a:ext uri="{FF2B5EF4-FFF2-40B4-BE49-F238E27FC236}">
                  <a16:creationId xmlns:a16="http://schemas.microsoft.com/office/drawing/2014/main" id="{C35EFE0E-E9E6-7946-BB89-0883E344E3B5}"/>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6">
              <a:extLst>
                <a:ext uri="{FF2B5EF4-FFF2-40B4-BE49-F238E27FC236}">
                  <a16:creationId xmlns:a16="http://schemas.microsoft.com/office/drawing/2014/main" id="{4A66A4DE-39F1-B842-874D-F3AFC9E952F4}"/>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3081" name="Rectangle 7">
              <a:extLst>
                <a:ext uri="{FF2B5EF4-FFF2-40B4-BE49-F238E27FC236}">
                  <a16:creationId xmlns:a16="http://schemas.microsoft.com/office/drawing/2014/main" id="{A062226A-1219-2541-AA0F-F6AA35334016}"/>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3080" name="Rectangle 8">
            <a:extLst>
              <a:ext uri="{FF2B5EF4-FFF2-40B4-BE49-F238E27FC236}">
                <a16:creationId xmlns:a16="http://schemas.microsoft.com/office/drawing/2014/main" id="{3BF0AD1C-56D8-3E46-B92B-526835491D08}"/>
              </a:ext>
            </a:extLst>
          </p:cNvPr>
          <p:cNvSpPr>
            <a:spLocks noGrp="1"/>
          </p:cNvSpPr>
          <p:nvPr>
            <p:ph type="sldNum" sz="quarter" idx="2"/>
          </p:nvPr>
        </p:nvSpPr>
        <p:spPr bwMode="auto">
          <a:xfrm>
            <a:off x="18776950" y="8442325"/>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C3620437-6FB4-A440-BCC7-AE20E3A7833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99330" name="Line 1">
            <a:extLst>
              <a:ext uri="{FF2B5EF4-FFF2-40B4-BE49-F238E27FC236}">
                <a16:creationId xmlns:a16="http://schemas.microsoft.com/office/drawing/2014/main" id="{C9FEB61A-8717-B84F-B1AA-9E86CC737F55}"/>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99331" name="Rectangle 2">
            <a:extLst>
              <a:ext uri="{FF2B5EF4-FFF2-40B4-BE49-F238E27FC236}">
                <a16:creationId xmlns:a16="http://schemas.microsoft.com/office/drawing/2014/main" id="{2FD8DF60-ECC7-F24E-8FA9-7BE96A4270C4}"/>
              </a:ext>
            </a:extLst>
          </p:cNvPr>
          <p:cNvSpPr>
            <a:spLocks noGrp="1"/>
          </p:cNvSpPr>
          <p:nvPr>
            <p:ph type="title"/>
          </p:nvPr>
        </p:nvSpPr>
        <p:spPr bwMode="auto">
          <a:xfrm>
            <a:off x="4833938" y="446088"/>
            <a:ext cx="14482762" cy="196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99332" name="Rectangle 3">
            <a:extLst>
              <a:ext uri="{FF2B5EF4-FFF2-40B4-BE49-F238E27FC236}">
                <a16:creationId xmlns:a16="http://schemas.microsoft.com/office/drawing/2014/main" id="{58F29C5F-E65B-8947-9151-E4520731D20F}"/>
              </a:ext>
            </a:extLst>
          </p:cNvPr>
          <p:cNvSpPr>
            <a:spLocks noGrp="1"/>
          </p:cNvSpPr>
          <p:nvPr>
            <p:ph type="body" sz="half" idx="1"/>
          </p:nvPr>
        </p:nvSpPr>
        <p:spPr bwMode="auto">
          <a:xfrm>
            <a:off x="4833938" y="4446588"/>
            <a:ext cx="14482762" cy="660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25605" name="Group 4">
            <a:extLst>
              <a:ext uri="{FF2B5EF4-FFF2-40B4-BE49-F238E27FC236}">
                <a16:creationId xmlns:a16="http://schemas.microsoft.com/office/drawing/2014/main" id="{B0BAD14A-E187-C34A-9F40-A922F8CB9CA9}"/>
              </a:ext>
            </a:extLst>
          </p:cNvPr>
          <p:cNvGrpSpPr>
            <a:grpSpLocks/>
          </p:cNvGrpSpPr>
          <p:nvPr/>
        </p:nvGrpSpPr>
        <p:grpSpPr bwMode="auto">
          <a:xfrm>
            <a:off x="-39688" y="13311188"/>
            <a:ext cx="24444326" cy="430212"/>
            <a:chOff x="0" y="0"/>
            <a:chExt cx="24444576" cy="429116"/>
          </a:xfrm>
        </p:grpSpPr>
        <p:sp>
          <p:nvSpPr>
            <p:cNvPr id="9228" name="Rectangle 5">
              <a:extLst>
                <a:ext uri="{FF2B5EF4-FFF2-40B4-BE49-F238E27FC236}">
                  <a16:creationId xmlns:a16="http://schemas.microsoft.com/office/drawing/2014/main" id="{1EA3C700-38EB-794C-982A-42E88A6F1B1C}"/>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9" name="Rectangle 6">
              <a:extLst>
                <a:ext uri="{FF2B5EF4-FFF2-40B4-BE49-F238E27FC236}">
                  <a16:creationId xmlns:a16="http://schemas.microsoft.com/office/drawing/2014/main" id="{49238FB7-8D06-8141-BF80-0E7ED53D36E4}"/>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0DF453A6-1D6A-8E44-955A-C2573F482487}"/>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31" name="Rectangle 8">
              <a:extLst>
                <a:ext uri="{FF2B5EF4-FFF2-40B4-BE49-F238E27FC236}">
                  <a16:creationId xmlns:a16="http://schemas.microsoft.com/office/drawing/2014/main" id="{74A96940-DD85-0547-9007-4DC6D3913158}"/>
                </a:ext>
              </a:extLst>
            </p:cNvPr>
            <p:cNvSpPr>
              <a:spLocks/>
            </p:cNvSpPr>
            <p:nvPr/>
          </p:nvSpPr>
          <p:spPr bwMode="auto">
            <a:xfrm>
              <a:off x="192613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25606" name="Group 9">
            <a:extLst>
              <a:ext uri="{FF2B5EF4-FFF2-40B4-BE49-F238E27FC236}">
                <a16:creationId xmlns:a16="http://schemas.microsoft.com/office/drawing/2014/main" id="{4BDDEC2D-4B51-3C45-9882-BBE70F83B373}"/>
              </a:ext>
            </a:extLst>
          </p:cNvPr>
          <p:cNvGrpSpPr>
            <a:grpSpLocks/>
          </p:cNvGrpSpPr>
          <p:nvPr/>
        </p:nvGrpSpPr>
        <p:grpSpPr bwMode="auto">
          <a:xfrm>
            <a:off x="-30163" y="13306425"/>
            <a:ext cx="24431626" cy="428625"/>
            <a:chOff x="0" y="0"/>
            <a:chExt cx="24431876" cy="429116"/>
          </a:xfrm>
        </p:grpSpPr>
        <p:sp>
          <p:nvSpPr>
            <p:cNvPr id="9224" name="Rectangle 10">
              <a:extLst>
                <a:ext uri="{FF2B5EF4-FFF2-40B4-BE49-F238E27FC236}">
                  <a16:creationId xmlns:a16="http://schemas.microsoft.com/office/drawing/2014/main" id="{AFEAFB98-B5D1-F344-8319-1EF28645CE93}"/>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5" name="Rectangle 11">
              <a:extLst>
                <a:ext uri="{FF2B5EF4-FFF2-40B4-BE49-F238E27FC236}">
                  <a16:creationId xmlns:a16="http://schemas.microsoft.com/office/drawing/2014/main" id="{9FA0D411-77BC-AA49-9058-78C7223B0E00}"/>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6" name="Rectangle 12">
              <a:extLst>
                <a:ext uri="{FF2B5EF4-FFF2-40B4-BE49-F238E27FC236}">
                  <a16:creationId xmlns:a16="http://schemas.microsoft.com/office/drawing/2014/main" id="{AB59F2BD-9775-F447-B2FD-B89CBB754D8E}"/>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7" name="Rectangle 13">
              <a:extLst>
                <a:ext uri="{FF2B5EF4-FFF2-40B4-BE49-F238E27FC236}">
                  <a16:creationId xmlns:a16="http://schemas.microsoft.com/office/drawing/2014/main" id="{33B99A2E-2F01-8F44-B2DC-E1047A733B66}"/>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9230" name="Rectangle 14">
            <a:extLst>
              <a:ext uri="{FF2B5EF4-FFF2-40B4-BE49-F238E27FC236}">
                <a16:creationId xmlns:a16="http://schemas.microsoft.com/office/drawing/2014/main" id="{E1C56C3E-FB18-ED41-9E6F-93F6AC29DED1}"/>
              </a:ext>
            </a:extLst>
          </p:cNvPr>
          <p:cNvSpPr>
            <a:spLocks noGrp="1"/>
          </p:cNvSpPr>
          <p:nvPr>
            <p:ph type="sldNum" sz="quarter" idx="2"/>
          </p:nvPr>
        </p:nvSpPr>
        <p:spPr bwMode="auto">
          <a:xfrm>
            <a:off x="19323050" y="253365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33E316A4-1E5B-DC46-A41F-F413FD861D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23906" name="Line 1">
            <a:extLst>
              <a:ext uri="{FF2B5EF4-FFF2-40B4-BE49-F238E27FC236}">
                <a16:creationId xmlns:a16="http://schemas.microsoft.com/office/drawing/2014/main" id="{521107D0-F03F-F842-9BA9-35266EE70734}"/>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123907" name="Rectangle 2">
            <a:extLst>
              <a:ext uri="{FF2B5EF4-FFF2-40B4-BE49-F238E27FC236}">
                <a16:creationId xmlns:a16="http://schemas.microsoft.com/office/drawing/2014/main" id="{C14969F2-76B5-4742-A951-1BCEA41552D8}"/>
              </a:ext>
            </a:extLst>
          </p:cNvPr>
          <p:cNvSpPr>
            <a:spLocks noGrp="1"/>
          </p:cNvSpPr>
          <p:nvPr>
            <p:ph type="title"/>
          </p:nvPr>
        </p:nvSpPr>
        <p:spPr bwMode="auto">
          <a:xfrm>
            <a:off x="4829175" y="428625"/>
            <a:ext cx="14506575" cy="1963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11277" name="Rectangle 13">
            <a:extLst>
              <a:ext uri="{FF2B5EF4-FFF2-40B4-BE49-F238E27FC236}">
                <a16:creationId xmlns:a16="http://schemas.microsoft.com/office/drawing/2014/main" id="{97E6B702-ECB6-284C-8507-A81EF5C06263}"/>
              </a:ext>
            </a:extLst>
          </p:cNvPr>
          <p:cNvSpPr>
            <a:spLocks noGrp="1"/>
          </p:cNvSpPr>
          <p:nvPr>
            <p:ph type="sldNum" sz="quarter" idx="2"/>
          </p:nvPr>
        </p:nvSpPr>
        <p:spPr bwMode="auto">
          <a:xfrm>
            <a:off x="18776950" y="253365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46227906-F720-5844-82F0-32FE2AC448F4}" type="slidenum">
              <a:rPr lang="en-US" altLang="en-US"/>
              <a:pPr>
                <a:defRPr/>
              </a:pPr>
              <a:t>‹#›</a:t>
            </a:fld>
            <a:endParaRPr lang="en-US" altLang="en-US"/>
          </a:p>
        </p:txBody>
      </p:sp>
      <p:grpSp>
        <p:nvGrpSpPr>
          <p:cNvPr id="37893" name="Group 4">
            <a:extLst>
              <a:ext uri="{FF2B5EF4-FFF2-40B4-BE49-F238E27FC236}">
                <a16:creationId xmlns:a16="http://schemas.microsoft.com/office/drawing/2014/main" id="{64B37B23-D1DD-3646-9BAE-58771DB5B762}"/>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1C9F4BD4-2C0E-8044-A084-276E0E64833F}"/>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E63B00E2-EA25-D145-BA46-5DBF19F640A3}"/>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780A9046-BCD0-2F4F-AC25-26226A5C8C06}"/>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3B5F36DB-54C0-0843-9AC9-DE3AD0CB557D}"/>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99330" name="Line 1">
            <a:extLst>
              <a:ext uri="{FF2B5EF4-FFF2-40B4-BE49-F238E27FC236}">
                <a16:creationId xmlns:a16="http://schemas.microsoft.com/office/drawing/2014/main" id="{735DC62C-FFE4-564B-BC53-A948DB8D8A1E}"/>
              </a:ext>
            </a:extLst>
          </p:cNvPr>
          <p:cNvSpPr>
            <a:spLocks noChangeShapeType="1"/>
          </p:cNvSpPr>
          <p:nvPr/>
        </p:nvSpPr>
        <p:spPr bwMode="auto">
          <a:xfrm>
            <a:off x="1758950" y="2590800"/>
            <a:ext cx="20845463" cy="0"/>
          </a:xfrm>
          <a:prstGeom prst="line">
            <a:avLst/>
          </a:prstGeom>
          <a:noFill/>
          <a:ln w="3810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lstStyle/>
          <a:p>
            <a:pPr>
              <a:defRPr/>
            </a:pPr>
            <a:endParaRPr lang="en-US">
              <a:latin typeface="Gill Sans" charset="0"/>
              <a:ea typeface="Gill Sans" charset="0"/>
              <a:cs typeface="Gill Sans" charset="0"/>
              <a:sym typeface="Gill Sans" charset="0"/>
            </a:endParaRPr>
          </a:p>
        </p:txBody>
      </p:sp>
      <p:sp>
        <p:nvSpPr>
          <p:cNvPr id="99331" name="Rectangle 2">
            <a:extLst>
              <a:ext uri="{FF2B5EF4-FFF2-40B4-BE49-F238E27FC236}">
                <a16:creationId xmlns:a16="http://schemas.microsoft.com/office/drawing/2014/main" id="{6112D31C-2851-5B49-8091-13E0AAC26EB4}"/>
              </a:ext>
            </a:extLst>
          </p:cNvPr>
          <p:cNvSpPr>
            <a:spLocks noGrp="1"/>
          </p:cNvSpPr>
          <p:nvPr>
            <p:ph type="title"/>
          </p:nvPr>
        </p:nvSpPr>
        <p:spPr bwMode="auto">
          <a:xfrm>
            <a:off x="4833938" y="446088"/>
            <a:ext cx="14482762" cy="196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99332" name="Rectangle 3">
            <a:extLst>
              <a:ext uri="{FF2B5EF4-FFF2-40B4-BE49-F238E27FC236}">
                <a16:creationId xmlns:a16="http://schemas.microsoft.com/office/drawing/2014/main" id="{8CD7D0CE-105B-4A49-A902-5BB5D46BED19}"/>
              </a:ext>
            </a:extLst>
          </p:cNvPr>
          <p:cNvSpPr>
            <a:spLocks noGrp="1"/>
          </p:cNvSpPr>
          <p:nvPr>
            <p:ph type="body" sz="half" idx="1"/>
          </p:nvPr>
        </p:nvSpPr>
        <p:spPr bwMode="auto">
          <a:xfrm>
            <a:off x="4833938" y="4446588"/>
            <a:ext cx="14482762" cy="660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50181" name="Group 4">
            <a:extLst>
              <a:ext uri="{FF2B5EF4-FFF2-40B4-BE49-F238E27FC236}">
                <a16:creationId xmlns:a16="http://schemas.microsoft.com/office/drawing/2014/main" id="{0B91E2A4-AEBB-4946-B0AA-1B9D05B3C124}"/>
              </a:ext>
            </a:extLst>
          </p:cNvPr>
          <p:cNvGrpSpPr>
            <a:grpSpLocks/>
          </p:cNvGrpSpPr>
          <p:nvPr/>
        </p:nvGrpSpPr>
        <p:grpSpPr bwMode="auto">
          <a:xfrm>
            <a:off x="-39688" y="13311188"/>
            <a:ext cx="24444326" cy="430212"/>
            <a:chOff x="0" y="0"/>
            <a:chExt cx="24444576" cy="429116"/>
          </a:xfrm>
        </p:grpSpPr>
        <p:sp>
          <p:nvSpPr>
            <p:cNvPr id="9228" name="Rectangle 5">
              <a:extLst>
                <a:ext uri="{FF2B5EF4-FFF2-40B4-BE49-F238E27FC236}">
                  <a16:creationId xmlns:a16="http://schemas.microsoft.com/office/drawing/2014/main" id="{5774AEA2-C404-0447-A97A-B5C3E21C9593}"/>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9" name="Rectangle 6">
              <a:extLst>
                <a:ext uri="{FF2B5EF4-FFF2-40B4-BE49-F238E27FC236}">
                  <a16:creationId xmlns:a16="http://schemas.microsoft.com/office/drawing/2014/main" id="{C349ACD3-4AA2-D549-8911-DC3F204DECEE}"/>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7">
              <a:extLst>
                <a:ext uri="{FF2B5EF4-FFF2-40B4-BE49-F238E27FC236}">
                  <a16:creationId xmlns:a16="http://schemas.microsoft.com/office/drawing/2014/main" id="{C8AC9F52-344A-E44D-92C7-9EBD528F2E10}"/>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31" name="Rectangle 8">
              <a:extLst>
                <a:ext uri="{FF2B5EF4-FFF2-40B4-BE49-F238E27FC236}">
                  <a16:creationId xmlns:a16="http://schemas.microsoft.com/office/drawing/2014/main" id="{90038744-43B9-FF41-B0FC-BCFD182B4B32}"/>
                </a:ext>
              </a:extLst>
            </p:cNvPr>
            <p:cNvSpPr>
              <a:spLocks/>
            </p:cNvSpPr>
            <p:nvPr/>
          </p:nvSpPr>
          <p:spPr bwMode="auto">
            <a:xfrm>
              <a:off x="192613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50182" name="Group 9">
            <a:extLst>
              <a:ext uri="{FF2B5EF4-FFF2-40B4-BE49-F238E27FC236}">
                <a16:creationId xmlns:a16="http://schemas.microsoft.com/office/drawing/2014/main" id="{292E8E7E-2FF1-874B-B325-65F7ACD3737A}"/>
              </a:ext>
            </a:extLst>
          </p:cNvPr>
          <p:cNvGrpSpPr>
            <a:grpSpLocks/>
          </p:cNvGrpSpPr>
          <p:nvPr/>
        </p:nvGrpSpPr>
        <p:grpSpPr bwMode="auto">
          <a:xfrm>
            <a:off x="-30163" y="13306425"/>
            <a:ext cx="24431626" cy="428625"/>
            <a:chOff x="0" y="0"/>
            <a:chExt cx="24431876" cy="429116"/>
          </a:xfrm>
        </p:grpSpPr>
        <p:sp>
          <p:nvSpPr>
            <p:cNvPr id="9224" name="Rectangle 10">
              <a:extLst>
                <a:ext uri="{FF2B5EF4-FFF2-40B4-BE49-F238E27FC236}">
                  <a16:creationId xmlns:a16="http://schemas.microsoft.com/office/drawing/2014/main" id="{2D01645B-5DD0-8548-8069-EBF47BD24D5D}"/>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5" name="Rectangle 11">
              <a:extLst>
                <a:ext uri="{FF2B5EF4-FFF2-40B4-BE49-F238E27FC236}">
                  <a16:creationId xmlns:a16="http://schemas.microsoft.com/office/drawing/2014/main" id="{7346F8A7-AA9E-D44E-8146-ACBEE5A5D2E2}"/>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6" name="Rectangle 12">
              <a:extLst>
                <a:ext uri="{FF2B5EF4-FFF2-40B4-BE49-F238E27FC236}">
                  <a16:creationId xmlns:a16="http://schemas.microsoft.com/office/drawing/2014/main" id="{1519239A-9205-C34C-BFB6-0780D4BF72AF}"/>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9227" name="Rectangle 13">
              <a:extLst>
                <a:ext uri="{FF2B5EF4-FFF2-40B4-BE49-F238E27FC236}">
                  <a16:creationId xmlns:a16="http://schemas.microsoft.com/office/drawing/2014/main" id="{E5F62A3D-AC65-0247-9A31-D17C6B3180B8}"/>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9230" name="Rectangle 14">
            <a:extLst>
              <a:ext uri="{FF2B5EF4-FFF2-40B4-BE49-F238E27FC236}">
                <a16:creationId xmlns:a16="http://schemas.microsoft.com/office/drawing/2014/main" id="{957DA5C1-0C88-DB49-80C6-AE148834ABC9}"/>
              </a:ext>
            </a:extLst>
          </p:cNvPr>
          <p:cNvSpPr>
            <a:spLocks noGrp="1"/>
          </p:cNvSpPr>
          <p:nvPr>
            <p:ph type="sldNum" sz="quarter" idx="2"/>
          </p:nvPr>
        </p:nvSpPr>
        <p:spPr bwMode="auto">
          <a:xfrm>
            <a:off x="19323050" y="253365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stStyle>
          <a:p>
            <a:pPr>
              <a:defRPr/>
            </a:pPr>
            <a:fld id="{1C86CE66-A679-3740-BED6-2241565959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934FBA71-C820-194E-8A9E-DA4D5F9DB56C}"/>
              </a:ext>
            </a:extLst>
          </p:cNvPr>
          <p:cNvSpPr>
            <a:spLocks noGrp="1"/>
          </p:cNvSpPr>
          <p:nvPr>
            <p:ph type="body" idx="1"/>
          </p:nvPr>
        </p:nvSpPr>
        <p:spPr bwMode="auto">
          <a:xfrm>
            <a:off x="4829175" y="2555875"/>
            <a:ext cx="14673263" cy="860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0" tIns="0" rIns="0" bIns="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grpSp>
        <p:nvGrpSpPr>
          <p:cNvPr id="1027" name="Group 2">
            <a:extLst>
              <a:ext uri="{FF2B5EF4-FFF2-40B4-BE49-F238E27FC236}">
                <a16:creationId xmlns:a16="http://schemas.microsoft.com/office/drawing/2014/main" id="{3F65151F-08A2-7647-BBB8-E7AE51BA940B}"/>
              </a:ext>
            </a:extLst>
          </p:cNvPr>
          <p:cNvGrpSpPr>
            <a:grpSpLocks/>
          </p:cNvGrpSpPr>
          <p:nvPr/>
        </p:nvGrpSpPr>
        <p:grpSpPr bwMode="auto">
          <a:xfrm>
            <a:off x="-39688" y="13288963"/>
            <a:ext cx="24444326" cy="428625"/>
            <a:chOff x="0" y="0"/>
            <a:chExt cx="24444576" cy="429116"/>
          </a:xfrm>
        </p:grpSpPr>
        <p:sp>
          <p:nvSpPr>
            <p:cNvPr id="1035" name="Rectangle 3">
              <a:extLst>
                <a:ext uri="{FF2B5EF4-FFF2-40B4-BE49-F238E27FC236}">
                  <a16:creationId xmlns:a16="http://schemas.microsoft.com/office/drawing/2014/main" id="{536FEE0A-57AD-5142-A352-90B082C15DF4}"/>
                </a:ext>
              </a:extLst>
            </p:cNvPr>
            <p:cNvSpPr>
              <a:spLocks/>
            </p:cNvSpPr>
            <p:nvPr/>
          </p:nvSpPr>
          <p:spPr bwMode="auto">
            <a:xfrm>
              <a:off x="0" y="0"/>
              <a:ext cx="5440419" cy="429116"/>
            </a:xfrm>
            <a:prstGeom prst="rect">
              <a:avLst/>
            </a:prstGeom>
            <a:solidFill>
              <a:srgbClr val="6DD3EB"/>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6" name="Rectangle 4">
              <a:extLst>
                <a:ext uri="{FF2B5EF4-FFF2-40B4-BE49-F238E27FC236}">
                  <a16:creationId xmlns:a16="http://schemas.microsoft.com/office/drawing/2014/main" id="{5FF5C16A-E80F-8940-BFEC-DE1623EE47DD}"/>
                </a:ext>
              </a:extLst>
            </p:cNvPr>
            <p:cNvSpPr>
              <a:spLocks/>
            </p:cNvSpPr>
            <p:nvPr/>
          </p:nvSpPr>
          <p:spPr bwMode="auto">
            <a:xfrm>
              <a:off x="5353106" y="0"/>
              <a:ext cx="6951733" cy="429116"/>
            </a:xfrm>
            <a:prstGeom prst="rect">
              <a:avLst/>
            </a:prstGeom>
            <a:solidFill>
              <a:srgbClr val="3EB3E1"/>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2" name="Rectangle 5">
              <a:extLst>
                <a:ext uri="{FF2B5EF4-FFF2-40B4-BE49-F238E27FC236}">
                  <a16:creationId xmlns:a16="http://schemas.microsoft.com/office/drawing/2014/main" id="{FB2C9387-E67E-E744-A3A5-4C3622406323}"/>
                </a:ext>
              </a:extLst>
            </p:cNvPr>
            <p:cNvSpPr>
              <a:spLocks/>
            </p:cNvSpPr>
            <p:nvPr/>
          </p:nvSpPr>
          <p:spPr bwMode="auto">
            <a:xfrm>
              <a:off x="12301664" y="0"/>
              <a:ext cx="6953321" cy="429116"/>
            </a:xfrm>
            <a:prstGeom prst="rect">
              <a:avLst/>
            </a:prstGeom>
            <a:solidFill>
              <a:srgbClr val="3395BF"/>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8" name="Rectangle 6">
              <a:extLst>
                <a:ext uri="{FF2B5EF4-FFF2-40B4-BE49-F238E27FC236}">
                  <a16:creationId xmlns:a16="http://schemas.microsoft.com/office/drawing/2014/main" id="{76AD2467-D48B-C34C-AE8A-9C563A1BD6FA}"/>
                </a:ext>
              </a:extLst>
            </p:cNvPr>
            <p:cNvSpPr>
              <a:spLocks/>
            </p:cNvSpPr>
            <p:nvPr/>
          </p:nvSpPr>
          <p:spPr bwMode="auto">
            <a:xfrm>
              <a:off x="19261335" y="0"/>
              <a:ext cx="5183241" cy="429116"/>
            </a:xfrm>
            <a:prstGeom prst="rect">
              <a:avLst/>
            </a:prstGeom>
            <a:solidFill>
              <a:srgbClr val="79D7BE"/>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grpSp>
        <p:nvGrpSpPr>
          <p:cNvPr id="1028" name="Group 7">
            <a:extLst>
              <a:ext uri="{FF2B5EF4-FFF2-40B4-BE49-F238E27FC236}">
                <a16:creationId xmlns:a16="http://schemas.microsoft.com/office/drawing/2014/main" id="{7B762E4A-4BEF-C943-8A4C-C041EC7AA252}"/>
              </a:ext>
            </a:extLst>
          </p:cNvPr>
          <p:cNvGrpSpPr>
            <a:grpSpLocks/>
          </p:cNvGrpSpPr>
          <p:nvPr/>
        </p:nvGrpSpPr>
        <p:grpSpPr bwMode="auto">
          <a:xfrm>
            <a:off x="-47625" y="13287375"/>
            <a:ext cx="24431625" cy="428625"/>
            <a:chOff x="0" y="0"/>
            <a:chExt cx="24431876" cy="429116"/>
          </a:xfrm>
        </p:grpSpPr>
        <p:sp>
          <p:nvSpPr>
            <p:cNvPr id="3" name="Rectangle 8">
              <a:extLst>
                <a:ext uri="{FF2B5EF4-FFF2-40B4-BE49-F238E27FC236}">
                  <a16:creationId xmlns:a16="http://schemas.microsoft.com/office/drawing/2014/main" id="{801DC016-6761-D24B-81AC-2BC0701A42DB}"/>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2" name="Rectangle 9">
              <a:extLst>
                <a:ext uri="{FF2B5EF4-FFF2-40B4-BE49-F238E27FC236}">
                  <a16:creationId xmlns:a16="http://schemas.microsoft.com/office/drawing/2014/main" id="{EE104543-D870-534C-A380-C7DA2F9495AF}"/>
                </a:ext>
              </a:extLst>
            </p:cNvPr>
            <p:cNvSpPr>
              <a:spLocks/>
            </p:cNvSpPr>
            <p:nvPr/>
          </p:nvSpPr>
          <p:spPr bwMode="auto">
            <a:xfrm>
              <a:off x="5353105" y="0"/>
              <a:ext cx="6951734"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3" name="Rectangle 10">
              <a:extLst>
                <a:ext uri="{FF2B5EF4-FFF2-40B4-BE49-F238E27FC236}">
                  <a16:creationId xmlns:a16="http://schemas.microsoft.com/office/drawing/2014/main" id="{A1E97DDB-F6BF-0F43-8F2E-A8BC804A6F10}"/>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034" name="Rectangle 11">
              <a:extLst>
                <a:ext uri="{FF2B5EF4-FFF2-40B4-BE49-F238E27FC236}">
                  <a16:creationId xmlns:a16="http://schemas.microsoft.com/office/drawing/2014/main" id="{84EECF30-0191-5A4B-99F7-B777B2013028}"/>
                </a:ext>
              </a:extLst>
            </p:cNvPr>
            <p:cNvSpPr>
              <a:spLocks/>
            </p:cNvSpPr>
            <p:nvPr/>
          </p:nvSpPr>
          <p:spPr bwMode="auto">
            <a:xfrm>
              <a:off x="19248636" y="0"/>
              <a:ext cx="5183240"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
        <p:nvSpPr>
          <p:cNvPr id="1029" name="Rectangle 12">
            <a:extLst>
              <a:ext uri="{FF2B5EF4-FFF2-40B4-BE49-F238E27FC236}">
                <a16:creationId xmlns:a16="http://schemas.microsoft.com/office/drawing/2014/main" id="{DFD2636E-6670-6C40-8F28-1B9D5D2DCD9F}"/>
              </a:ext>
            </a:extLst>
          </p:cNvPr>
          <p:cNvSpPr>
            <a:spLocks noGrp="1"/>
          </p:cNvSpPr>
          <p:nvPr>
            <p:ph type="title"/>
          </p:nvPr>
        </p:nvSpPr>
        <p:spPr bwMode="auto">
          <a:xfrm>
            <a:off x="5048250" y="1606550"/>
            <a:ext cx="14287500" cy="196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0" tIns="0" rIns="0" bIns="0" numCol="1" anchor="ctr" anchorCtr="0" compatLnSpc="1">
            <a:prstTxWarp prst="textNoShape">
              <a:avLst/>
            </a:prstTxWarp>
          </a:bodyPr>
          <a:lstStyle/>
          <a:p>
            <a:pPr lvl="0"/>
            <a:r>
              <a:rPr lang="en-US" altLang="en-US">
                <a:sym typeface="Helvetica Neue Light" charset="0"/>
              </a:rPr>
              <a:t>Click to edit Master title style</a:t>
            </a:r>
          </a:p>
        </p:txBody>
      </p:sp>
      <p:sp>
        <p:nvSpPr>
          <p:cNvPr id="1037" name="Rectangle 13">
            <a:extLst>
              <a:ext uri="{FF2B5EF4-FFF2-40B4-BE49-F238E27FC236}">
                <a16:creationId xmlns:a16="http://schemas.microsoft.com/office/drawing/2014/main" id="{735A833E-B722-9E4F-B3F6-1A068081EE1F}"/>
              </a:ext>
            </a:extLst>
          </p:cNvPr>
          <p:cNvSpPr>
            <a:spLocks noGrp="1"/>
          </p:cNvSpPr>
          <p:nvPr>
            <p:ph type="sldNum" sz="quarter" idx="2"/>
          </p:nvPr>
        </p:nvSpPr>
        <p:spPr bwMode="auto">
          <a:xfrm>
            <a:off x="19419888" y="13411200"/>
            <a:ext cx="2413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ctr" eaLnBrk="1">
              <a:defRPr/>
            </a:lvl1pPr>
          </a:lstStyle>
          <a:p>
            <a:pPr>
              <a:defRPr/>
            </a:pPr>
            <a:fld id="{A34AD571-7297-E541-9306-E3C0F37869AB}" type="slidenum">
              <a:rPr lang="en-US" altLang="en-US"/>
              <a:pPr>
                <a:defRPr/>
              </a:pPr>
              <a:t>‹#›</a:t>
            </a:fld>
            <a:endParaRPr lang="en-US" altLang="en-US"/>
          </a:p>
        </p:txBody>
      </p:sp>
      <p:grpSp>
        <p:nvGrpSpPr>
          <p:cNvPr id="1031" name="Group 4">
            <a:extLst>
              <a:ext uri="{FF2B5EF4-FFF2-40B4-BE49-F238E27FC236}">
                <a16:creationId xmlns:a16="http://schemas.microsoft.com/office/drawing/2014/main" id="{1020822D-BAF5-C14E-90AE-C0A8A2F128EF}"/>
              </a:ext>
            </a:extLst>
          </p:cNvPr>
          <p:cNvGrpSpPr>
            <a:grpSpLocks/>
          </p:cNvGrpSpPr>
          <p:nvPr userDrawn="1"/>
        </p:nvGrpSpPr>
        <p:grpSpPr bwMode="auto">
          <a:xfrm>
            <a:off x="-30163" y="13306425"/>
            <a:ext cx="24431626" cy="428625"/>
            <a:chOff x="0" y="0"/>
            <a:chExt cx="24431876" cy="429116"/>
          </a:xfrm>
        </p:grpSpPr>
        <p:sp>
          <p:nvSpPr>
            <p:cNvPr id="16" name="Rectangle 5">
              <a:extLst>
                <a:ext uri="{FF2B5EF4-FFF2-40B4-BE49-F238E27FC236}">
                  <a16:creationId xmlns:a16="http://schemas.microsoft.com/office/drawing/2014/main" id="{5E0F52E6-43FE-F547-9096-5941B9C11004}"/>
                </a:ext>
              </a:extLst>
            </p:cNvPr>
            <p:cNvSpPr>
              <a:spLocks/>
            </p:cNvSpPr>
            <p:nvPr/>
          </p:nvSpPr>
          <p:spPr bwMode="auto">
            <a:xfrm>
              <a:off x="0" y="0"/>
              <a:ext cx="5440419" cy="429116"/>
            </a:xfrm>
            <a:prstGeom prst="rect">
              <a:avLst/>
            </a:prstGeom>
            <a:solidFill>
              <a:srgbClr val="0C122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7" name="Rectangle 6">
              <a:extLst>
                <a:ext uri="{FF2B5EF4-FFF2-40B4-BE49-F238E27FC236}">
                  <a16:creationId xmlns:a16="http://schemas.microsoft.com/office/drawing/2014/main" id="{00932455-09CD-674A-AE69-27E78921ADD3}"/>
                </a:ext>
              </a:extLst>
            </p:cNvPr>
            <p:cNvSpPr>
              <a:spLocks/>
            </p:cNvSpPr>
            <p:nvPr/>
          </p:nvSpPr>
          <p:spPr bwMode="auto">
            <a:xfrm>
              <a:off x="5353106" y="0"/>
              <a:ext cx="6951733" cy="429116"/>
            </a:xfrm>
            <a:prstGeom prst="rect">
              <a:avLst/>
            </a:prstGeom>
            <a:solidFill>
              <a:srgbClr val="1E498C"/>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8" name="Rectangle 7">
              <a:extLst>
                <a:ext uri="{FF2B5EF4-FFF2-40B4-BE49-F238E27FC236}">
                  <a16:creationId xmlns:a16="http://schemas.microsoft.com/office/drawing/2014/main" id="{A8B901BD-87C5-8F43-AF3C-0DA6D29DEA91}"/>
                </a:ext>
              </a:extLst>
            </p:cNvPr>
            <p:cNvSpPr>
              <a:spLocks/>
            </p:cNvSpPr>
            <p:nvPr/>
          </p:nvSpPr>
          <p:spPr bwMode="auto">
            <a:xfrm>
              <a:off x="12301664" y="0"/>
              <a:ext cx="6953321" cy="429116"/>
            </a:xfrm>
            <a:prstGeom prst="rect">
              <a:avLst/>
            </a:prstGeom>
            <a:solidFill>
              <a:srgbClr val="629CB2"/>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sp>
          <p:nvSpPr>
            <p:cNvPr id="19" name="Rectangle 8">
              <a:extLst>
                <a:ext uri="{FF2B5EF4-FFF2-40B4-BE49-F238E27FC236}">
                  <a16:creationId xmlns:a16="http://schemas.microsoft.com/office/drawing/2014/main" id="{3E620CD3-852F-6A43-BCE5-D7ACC98BBA07}"/>
                </a:ext>
              </a:extLst>
            </p:cNvPr>
            <p:cNvSpPr>
              <a:spLocks/>
            </p:cNvSpPr>
            <p:nvPr/>
          </p:nvSpPr>
          <p:spPr bwMode="auto">
            <a:xfrm>
              <a:off x="19248635" y="0"/>
              <a:ext cx="5183241" cy="429116"/>
            </a:xfrm>
            <a:prstGeom prst="rect">
              <a:avLst/>
            </a:prstGeom>
            <a:solidFill>
              <a:srgbClr val="6CB199"/>
            </a:solidFill>
            <a:ln>
              <a:noFill/>
            </a:ln>
            <a:effectLst/>
            <a:extLst>
              <a:ext uri="{91240B29-F687-4F45-9708-019B960494DF}">
                <a14:hiddenLine xmlns:a14="http://schemas.microsoft.com/office/drawing/2010/main" w="254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1437" tIns="71437" rIns="71437" bIns="71437" anchor="ctr"/>
            <a:lstStyle>
              <a:lvl1pPr>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endParaRPr lang="en-US" altLang="en-US" sz="5200"/>
            </a:p>
          </p:txBody>
        </p:sp>
      </p:grpSp>
    </p:spTree>
    <p:extLst>
      <p:ext uri="{BB962C8B-B14F-4D97-AF65-F5344CB8AC3E}">
        <p14:creationId xmlns:p14="http://schemas.microsoft.com/office/powerpoint/2010/main" val="316272836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584200" rtl="0" eaLnBrk="0" fontAlgn="base" hangingPunct="0">
        <a:lnSpc>
          <a:spcPct val="80000"/>
        </a:lnSpc>
        <a:spcBef>
          <a:spcPct val="0"/>
        </a:spcBef>
        <a:spcAft>
          <a:spcPct val="0"/>
        </a:spcAft>
        <a:defRPr sz="9800" kern="1200">
          <a:solidFill>
            <a:srgbClr val="53585F"/>
          </a:solidFill>
          <a:latin typeface="+mj-lt"/>
          <a:ea typeface="+mj-ea"/>
          <a:cs typeface="+mj-cs"/>
          <a:sym typeface="Helvetica Neue Light" panose="02000403000000020004" pitchFamily="2" charset="0"/>
        </a:defRPr>
      </a:lvl1pPr>
      <a:lvl2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2pPr>
      <a:lvl3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3pPr>
      <a:lvl4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4pPr>
      <a:lvl5pPr algn="l" defTabSz="584200" rtl="0" eaLnBrk="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5pPr>
      <a:lvl6pPr marL="4572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6pPr>
      <a:lvl7pPr marL="9144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7pPr>
      <a:lvl8pPr marL="13716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8pPr>
      <a:lvl9pPr marL="1828800" algn="l" defTabSz="584200" rtl="0" fontAlgn="base" hangingPunct="0">
        <a:lnSpc>
          <a:spcPct val="80000"/>
        </a:lnSpc>
        <a:spcBef>
          <a:spcPct val="0"/>
        </a:spcBef>
        <a:spcAft>
          <a:spcPct val="0"/>
        </a:spcAft>
        <a:defRPr sz="9800">
          <a:solidFill>
            <a:srgbClr val="53585F"/>
          </a:solidFill>
          <a:latin typeface="Helvetica Neue Light" panose="02000403000000020004" pitchFamily="2" charset="0"/>
          <a:ea typeface="Helvetica Neue Light" panose="02000403000000020004" pitchFamily="2" charset="0"/>
          <a:cs typeface="Helvetica Neue Light" panose="02000403000000020004" pitchFamily="2" charset="0"/>
          <a:sym typeface="Helvetica Neue Light" panose="02000403000000020004" pitchFamily="2" charset="0"/>
        </a:defRPr>
      </a:lvl9pPr>
    </p:titleStyle>
    <p:body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5.jp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a:extLst>
              <a:ext uri="{FF2B5EF4-FFF2-40B4-BE49-F238E27FC236}">
                <a16:creationId xmlns:a16="http://schemas.microsoft.com/office/drawing/2014/main" id="{041EA9FB-5219-C540-A649-DDDA52432206}"/>
              </a:ext>
            </a:extLst>
          </p:cNvPr>
          <p:cNvSpPr>
            <a:spLocks noGrp="1"/>
          </p:cNvSpPr>
          <p:nvPr>
            <p:ph type="ctrTitle"/>
          </p:nvPr>
        </p:nvSpPr>
        <p:spPr>
          <a:xfrm>
            <a:off x="1123157" y="6907213"/>
            <a:ext cx="22346443" cy="3997325"/>
          </a:xfrm>
        </p:spPr>
        <p:txBody>
          <a:bodyPr/>
          <a:lstStyle/>
          <a:p>
            <a:pPr defTabSz="396875" eaLnBrk="1">
              <a:defRPr/>
            </a:pPr>
            <a:r>
              <a:rPr lang="en-GB" altLang="en-US" sz="11400" dirty="0">
                <a:latin typeface="Rockwell" charset="0"/>
                <a:ea typeface="Helvetica Neue UltraLight" charset="0"/>
                <a:cs typeface="Helvetica Neue UltraLight" charset="0"/>
                <a:sym typeface="Helvetica Neue UltraLight" charset="0"/>
              </a:rPr>
              <a:t>Engineering the world around us</a:t>
            </a:r>
            <a:r>
              <a:rPr lang="en-US" altLang="en-US" sz="11400" dirty="0">
                <a:latin typeface="Rockwell" charset="0"/>
                <a:ea typeface="Helvetica Neue UltraLight" charset="0"/>
                <a:cs typeface="Helvetica Neue UltraLight" charset="0"/>
                <a:sym typeface="Helvetica Neue UltraLight" charset="0"/>
              </a:rPr>
              <a:t>: </a:t>
            </a:r>
            <a:r>
              <a:rPr lang="en-US" altLang="en-US" sz="8800" dirty="0">
                <a:latin typeface="Rockwell" charset="0"/>
                <a:ea typeface="Helvetica Neue UltraLight" charset="0"/>
                <a:cs typeface="Helvetica Neue UltraLight" charset="0"/>
                <a:sym typeface="Helvetica Neue UltraLight" charset="0"/>
              </a:rPr>
              <a:t>Genome editing and the environment</a:t>
            </a:r>
          </a:p>
        </p:txBody>
      </p:sp>
      <p:pic>
        <p:nvPicPr>
          <p:cNvPr id="137218" name="Picture 3" descr="pged logo square.jpeg">
            <a:extLst>
              <a:ext uri="{FF2B5EF4-FFF2-40B4-BE49-F238E27FC236}">
                <a16:creationId xmlns:a16="http://schemas.microsoft.com/office/drawing/2014/main" id="{65092117-B504-F74A-8FD3-B52CAE0B79D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42500" y="2438400"/>
            <a:ext cx="4697413" cy="470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37219" name="Text Box 4">
            <a:extLst>
              <a:ext uri="{FF2B5EF4-FFF2-40B4-BE49-F238E27FC236}">
                <a16:creationId xmlns:a16="http://schemas.microsoft.com/office/drawing/2014/main" id="{38E3FAE6-731E-754F-B9D0-35D6BC371B71}"/>
              </a:ext>
            </a:extLst>
          </p:cNvPr>
          <p:cNvSpPr txBox="1">
            <a:spLocks/>
          </p:cNvSpPr>
          <p:nvPr/>
        </p:nvSpPr>
        <p:spPr bwMode="auto">
          <a:xfrm>
            <a:off x="9315450" y="11607800"/>
            <a:ext cx="5751513"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1437" tIns="71437" rIns="71437" bIns="71437" anchor="ctr">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algn="ctr" eaLnBrk="1">
              <a:lnSpc>
                <a:spcPct val="80000"/>
              </a:lnSpc>
              <a:defRPr/>
            </a:pPr>
            <a:r>
              <a:rPr lang="en-US" altLang="en-US" sz="7200" dirty="0">
                <a:solidFill>
                  <a:srgbClr val="53585F"/>
                </a:solidFill>
                <a:latin typeface="Tahoma" charset="0"/>
                <a:ea typeface="Tahoma" charset="0"/>
                <a:cs typeface="Tahoma" charset="0"/>
                <a:sym typeface="Helvetica Neue UltraLight" charset="0"/>
              </a:rPr>
              <a:t>2020 edition</a:t>
            </a:r>
          </a:p>
        </p:txBody>
      </p:sp>
    </p:spTree>
    <p:extLst>
      <p:ext uri="{BB962C8B-B14F-4D97-AF65-F5344CB8AC3E}">
        <p14:creationId xmlns:p14="http://schemas.microsoft.com/office/powerpoint/2010/main" val="226927303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bwMode="auto">
      <p:bgPr>
        <a:solidFill>
          <a:srgbClr val="629CB3"/>
        </a:solidFill>
        <a:effectLst/>
      </p:bgPr>
    </p:bg>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5412317" y="381000"/>
            <a:ext cx="15139601" cy="1963738"/>
          </a:xfrm>
        </p:spPr>
        <p:txBody>
          <a:bodyPr/>
          <a:lstStyle/>
          <a:p>
            <a:pPr algn="ctr" defTabSz="431800" eaLnBrk="1">
              <a:defRPr/>
            </a:pPr>
            <a:r>
              <a:rPr lang="en-GB" altLang="en-US" sz="7200" dirty="0">
                <a:solidFill>
                  <a:srgbClr val="FFFFFF"/>
                </a:solidFill>
                <a:latin typeface="Rockwell" charset="0"/>
                <a:sym typeface="Helvetica Neue Light" charset="0"/>
              </a:rPr>
              <a:t>The Hawaiian honeycreeper is at risk of extinction</a:t>
            </a:r>
            <a:endParaRPr lang="en-US" altLang="en-US" sz="7200" dirty="0">
              <a:solidFill>
                <a:srgbClr val="FFFFFF"/>
              </a:solidFill>
              <a:latin typeface="Rockwell" charset="0"/>
              <a:sym typeface="Helvetica Neue Light" charset="0"/>
            </a:endParaRPr>
          </a:p>
        </p:txBody>
      </p:sp>
      <p:grpSp>
        <p:nvGrpSpPr>
          <p:cNvPr id="5" name="Group 1">
            <a:extLst>
              <a:ext uri="{FF2B5EF4-FFF2-40B4-BE49-F238E27FC236}">
                <a16:creationId xmlns:a16="http://schemas.microsoft.com/office/drawing/2014/main" id="{2BDFC311-36A6-A64E-9B57-EF96729BFFB1}"/>
              </a:ext>
            </a:extLst>
          </p:cNvPr>
          <p:cNvGrpSpPr>
            <a:grpSpLocks/>
          </p:cNvGrpSpPr>
          <p:nvPr/>
        </p:nvGrpSpPr>
        <p:grpSpPr bwMode="auto">
          <a:xfrm>
            <a:off x="304800" y="381000"/>
            <a:ext cx="3359150" cy="1676400"/>
            <a:chOff x="1660768" y="3886200"/>
            <a:chExt cx="3359150" cy="1676400"/>
          </a:xfrm>
        </p:grpSpPr>
        <p:sp>
          <p:nvSpPr>
            <p:cNvPr id="6" name="AutoShape 3">
              <a:extLst>
                <a:ext uri="{FF2B5EF4-FFF2-40B4-BE49-F238E27FC236}">
                  <a16:creationId xmlns:a16="http://schemas.microsoft.com/office/drawing/2014/main" id="{D260C760-932B-654B-80E7-F1C330938615}"/>
                </a:ext>
              </a:extLst>
            </p:cNvPr>
            <p:cNvSpPr>
              <a:spLocks/>
            </p:cNvSpPr>
            <p:nvPr/>
          </p:nvSpPr>
          <p:spPr bwMode="auto">
            <a:xfrm>
              <a:off x="1660768"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7" name="Text Box 4">
              <a:extLst>
                <a:ext uri="{FF2B5EF4-FFF2-40B4-BE49-F238E27FC236}">
                  <a16:creationId xmlns:a16="http://schemas.microsoft.com/office/drawing/2014/main" id="{BA85C64F-E121-3C4C-9A6B-41924B36E25C}"/>
                </a:ext>
              </a:extLst>
            </p:cNvPr>
            <p:cNvSpPr txBox="1">
              <a:spLocks/>
            </p:cNvSpPr>
            <p:nvPr/>
          </p:nvSpPr>
          <p:spPr bwMode="auto">
            <a:xfrm>
              <a:off x="2117968" y="4428098"/>
              <a:ext cx="2819400" cy="52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3400" dirty="0">
                  <a:latin typeface="Tahoma" panose="020B0604030504040204" pitchFamily="34" charset="0"/>
                  <a:cs typeface="Tahoma" panose="020B0604030504040204" pitchFamily="34" charset="0"/>
                </a:rPr>
                <a:t>Honeycreeper</a:t>
              </a:r>
            </a:p>
          </p:txBody>
        </p:sp>
      </p:grpSp>
      <p:sp>
        <p:nvSpPr>
          <p:cNvPr id="10" name="TextBox 9">
            <a:extLst>
              <a:ext uri="{FF2B5EF4-FFF2-40B4-BE49-F238E27FC236}">
                <a16:creationId xmlns:a16="http://schemas.microsoft.com/office/drawing/2014/main" id="{8C63B1CF-B24C-4549-B539-CF071FADFD62}"/>
              </a:ext>
            </a:extLst>
          </p:cNvPr>
          <p:cNvSpPr txBox="1"/>
          <p:nvPr/>
        </p:nvSpPr>
        <p:spPr>
          <a:xfrm>
            <a:off x="17449800" y="6324006"/>
            <a:ext cx="5791200" cy="3323987"/>
          </a:xfrm>
          <a:prstGeom prst="rect">
            <a:avLst/>
          </a:prstGeom>
          <a:noFill/>
        </p:spPr>
        <p:txBody>
          <a:bodyPr wrap="square" rtlCol="0">
            <a:spAutoFit/>
          </a:bodyPr>
          <a:lstStyle/>
          <a:p>
            <a:r>
              <a:rPr lang="en-US" sz="4200" dirty="0">
                <a:latin typeface="Tahoma" panose="020B0604030504040204" pitchFamily="34" charset="0"/>
                <a:ea typeface="Tahoma" panose="020B0604030504040204" pitchFamily="34" charset="0"/>
                <a:cs typeface="Tahoma" panose="020B0604030504040204" pitchFamily="34" charset="0"/>
              </a:rPr>
              <a:t>This '</a:t>
            </a:r>
            <a:r>
              <a:rPr lang="en-US" sz="4200" dirty="0" err="1">
                <a:latin typeface="Tahoma" panose="020B0604030504040204" pitchFamily="34" charset="0"/>
                <a:ea typeface="Tahoma" panose="020B0604030504040204" pitchFamily="34" charset="0"/>
                <a:cs typeface="Tahoma" panose="020B0604030504040204" pitchFamily="34" charset="0"/>
              </a:rPr>
              <a:t>ahu'ula</a:t>
            </a:r>
            <a:r>
              <a:rPr lang="en-US" sz="4200" dirty="0">
                <a:latin typeface="Tahoma" panose="020B0604030504040204" pitchFamily="34" charset="0"/>
                <a:ea typeface="Tahoma" panose="020B0604030504040204" pitchFamily="34" charset="0"/>
                <a:cs typeface="Tahoma" panose="020B0604030504040204" pitchFamily="34" charset="0"/>
              </a:rPr>
              <a:t>, or feather cloak, is thought to have belonged to Chief </a:t>
            </a:r>
            <a:r>
              <a:rPr lang="en-US" sz="4200" dirty="0" err="1">
                <a:latin typeface="Tahoma" panose="020B0604030504040204" pitchFamily="34" charset="0"/>
                <a:ea typeface="Tahoma" panose="020B0604030504040204" pitchFamily="34" charset="0"/>
                <a:cs typeface="Tahoma" panose="020B0604030504040204" pitchFamily="34" charset="0"/>
              </a:rPr>
              <a:t>Kalani'ōpu'u</a:t>
            </a:r>
            <a:r>
              <a:rPr lang="en-US" sz="4200" dirty="0">
                <a:latin typeface="Tahoma" panose="020B0604030504040204" pitchFamily="34" charset="0"/>
                <a:ea typeface="Tahoma" panose="020B0604030504040204" pitchFamily="34" charset="0"/>
                <a:cs typeface="Tahoma" panose="020B0604030504040204" pitchFamily="34" charset="0"/>
              </a:rPr>
              <a:t> (d. 1782) of Hawai'i Island</a:t>
            </a:r>
          </a:p>
        </p:txBody>
      </p:sp>
      <p:pic>
        <p:nvPicPr>
          <p:cNvPr id="11" name="Picture 10">
            <a:extLst>
              <a:ext uri="{FF2B5EF4-FFF2-40B4-BE49-F238E27FC236}">
                <a16:creationId xmlns:a16="http://schemas.microsoft.com/office/drawing/2014/main" id="{75067E8F-8D7B-D64B-8EB9-0369B73FD4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17764" y="4465802"/>
            <a:ext cx="4837385" cy="7040398"/>
          </a:xfrm>
          <a:prstGeom prst="rect">
            <a:avLst/>
          </a:prstGeom>
        </p:spPr>
      </p:pic>
      <p:pic>
        <p:nvPicPr>
          <p:cNvPr id="12" name="Picture 11">
            <a:extLst>
              <a:ext uri="{FF2B5EF4-FFF2-40B4-BE49-F238E27FC236}">
                <a16:creationId xmlns:a16="http://schemas.microsoft.com/office/drawing/2014/main" id="{8FCF9896-95EE-1B4C-8501-66FA62BFA2C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6940" y="4465802"/>
            <a:ext cx="9333555" cy="7040397"/>
          </a:xfrm>
          <a:prstGeom prst="rect">
            <a:avLst/>
          </a:prstGeom>
        </p:spPr>
      </p:pic>
      <p:sp>
        <p:nvSpPr>
          <p:cNvPr id="9" name="Rectangle 2">
            <a:extLst>
              <a:ext uri="{FF2B5EF4-FFF2-40B4-BE49-F238E27FC236}">
                <a16:creationId xmlns:a16="http://schemas.microsoft.com/office/drawing/2014/main" id="{97F608E3-1BE3-B24F-B0AE-7AD5685CE4B7}"/>
              </a:ext>
            </a:extLst>
          </p:cNvPr>
          <p:cNvSpPr>
            <a:spLocks noChangeArrowheads="1"/>
          </p:cNvSpPr>
          <p:nvPr/>
        </p:nvSpPr>
        <p:spPr bwMode="auto">
          <a:xfrm>
            <a:off x="1984375" y="11344769"/>
            <a:ext cx="4109074"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USFWS – Pacific Region, CC BY-NC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
        <p:nvSpPr>
          <p:cNvPr id="13" name="Rectangle 2">
            <a:extLst>
              <a:ext uri="{FF2B5EF4-FFF2-40B4-BE49-F238E27FC236}">
                <a16:creationId xmlns:a16="http://schemas.microsoft.com/office/drawing/2014/main" id="{D627CD38-EFDE-854A-BB82-F18C91570AA7}"/>
              </a:ext>
            </a:extLst>
          </p:cNvPr>
          <p:cNvSpPr>
            <a:spLocks noChangeArrowheads="1"/>
          </p:cNvSpPr>
          <p:nvPr/>
        </p:nvSpPr>
        <p:spPr bwMode="auto">
          <a:xfrm>
            <a:off x="12425785" y="11344769"/>
            <a:ext cx="3414012"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Wally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Gobetz</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CC BY-NC-ND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5815942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sp>
        <p:nvSpPr>
          <p:cNvPr id="159746" name="Rectangle 1">
            <a:extLst>
              <a:ext uri="{FF2B5EF4-FFF2-40B4-BE49-F238E27FC236}">
                <a16:creationId xmlns:a16="http://schemas.microsoft.com/office/drawing/2014/main" id="{5997DCE5-DA4A-D344-B8C7-E5DF36AD93D2}"/>
              </a:ext>
            </a:extLst>
          </p:cNvPr>
          <p:cNvSpPr>
            <a:spLocks noGrp="1"/>
          </p:cNvSpPr>
          <p:nvPr>
            <p:ph type="title"/>
          </p:nvPr>
        </p:nvSpPr>
        <p:spPr>
          <a:xfrm>
            <a:off x="4495800" y="381000"/>
            <a:ext cx="16459200" cy="1963738"/>
          </a:xfrm>
        </p:spPr>
        <p:txBody>
          <a:bodyPr/>
          <a:lstStyle/>
          <a:p>
            <a:pPr algn="ctr" defTabSz="361950" eaLnBrk="1">
              <a:defRPr/>
            </a:pPr>
            <a:r>
              <a:rPr lang="en-GB" altLang="en-US" sz="7200" dirty="0">
                <a:solidFill>
                  <a:schemeClr val="bg1"/>
                </a:solidFill>
                <a:latin typeface="Rockwell" charset="0"/>
                <a:sym typeface="Helvetica Neue Light" charset="0"/>
              </a:rPr>
              <a:t>Environmental changes are increasing the threat of avian malaria</a:t>
            </a:r>
          </a:p>
        </p:txBody>
      </p:sp>
      <p:sp>
        <p:nvSpPr>
          <p:cNvPr id="159747" name="Rectangle 2">
            <a:extLst>
              <a:ext uri="{FF2B5EF4-FFF2-40B4-BE49-F238E27FC236}">
                <a16:creationId xmlns:a16="http://schemas.microsoft.com/office/drawing/2014/main" id="{7E067E21-ED23-6449-98CC-4AF8F89AE319}"/>
              </a:ext>
            </a:extLst>
          </p:cNvPr>
          <p:cNvSpPr>
            <a:spLocks noGrp="1"/>
          </p:cNvSpPr>
          <p:nvPr>
            <p:ph type="body" sz="half" idx="1"/>
          </p:nvPr>
        </p:nvSpPr>
        <p:spPr>
          <a:xfrm>
            <a:off x="1600201" y="3048477"/>
            <a:ext cx="15087599" cy="10819923"/>
          </a:xfrm>
        </p:spPr>
        <p:txBody>
          <a:bodyPr/>
          <a:lstStyle/>
          <a:p>
            <a:pPr eaLnBrk="1">
              <a:defRPr/>
            </a:pPr>
            <a:r>
              <a:rPr lang="en-GB" altLang="en-US" sz="4400" dirty="0">
                <a:solidFill>
                  <a:schemeClr val="bg1"/>
                </a:solidFill>
                <a:latin typeface="Tahoma" panose="020B0604030504040204" pitchFamily="34" charset="0"/>
                <a:cs typeface="Tahoma" panose="020B0604030504040204" pitchFamily="34" charset="0"/>
              </a:rPr>
              <a:t>Avian malaria is a bird disease caused by parasites that infect the honeycreepers via mosquito bites.</a:t>
            </a:r>
          </a:p>
          <a:p>
            <a:pPr eaLnBrk="1">
              <a:defRPr/>
            </a:pPr>
            <a:endParaRPr lang="en-GB" altLang="en-US" sz="1000" dirty="0">
              <a:solidFill>
                <a:schemeClr val="bg1"/>
              </a:solidFill>
              <a:latin typeface="Tahoma" panose="020B0604030504040204" pitchFamily="34" charset="0"/>
              <a:cs typeface="Tahoma" panose="020B0604030504040204" pitchFamily="34" charset="0"/>
            </a:endParaRPr>
          </a:p>
          <a:p>
            <a:pPr eaLnBrk="1">
              <a:defRPr/>
            </a:pPr>
            <a:r>
              <a:rPr lang="en-GB" altLang="en-US" sz="4400" dirty="0">
                <a:solidFill>
                  <a:schemeClr val="bg1"/>
                </a:solidFill>
                <a:latin typeface="Tahoma" panose="020B0604030504040204" pitchFamily="34" charset="0"/>
                <a:cs typeface="Tahoma" panose="020B0604030504040204" pitchFamily="34" charset="0"/>
              </a:rPr>
              <a:t>The honeycreepers are forced to live at higher altitudes where it is too cold for the mosquitoes to survive.</a:t>
            </a:r>
          </a:p>
          <a:p>
            <a:pPr eaLnBrk="1">
              <a:defRPr/>
            </a:pPr>
            <a:endParaRPr lang="en-GB" altLang="en-US" sz="1000" dirty="0">
              <a:solidFill>
                <a:schemeClr val="bg1"/>
              </a:solidFill>
              <a:latin typeface="Tahoma" panose="020B0604030504040204" pitchFamily="34" charset="0"/>
              <a:cs typeface="Tahoma" panose="020B0604030504040204" pitchFamily="34" charset="0"/>
            </a:endParaRPr>
          </a:p>
          <a:p>
            <a:pPr eaLnBrk="1">
              <a:defRPr/>
            </a:pPr>
            <a:r>
              <a:rPr lang="en-GB" altLang="en-US" sz="4400" dirty="0">
                <a:solidFill>
                  <a:schemeClr val="bg1"/>
                </a:solidFill>
                <a:latin typeface="Tahoma" panose="020B0604030504040204" pitchFamily="34" charset="0"/>
                <a:cs typeface="Tahoma" panose="020B0604030504040204" pitchFamily="34" charset="0"/>
              </a:rPr>
              <a:t>For food, honeycreepers need to travel into the valleys. This puts them at risk of malaria infection.</a:t>
            </a:r>
          </a:p>
          <a:p>
            <a:pPr eaLnBrk="1">
              <a:defRPr/>
            </a:pPr>
            <a:endParaRPr lang="en-GB" altLang="en-US" sz="1000" dirty="0">
              <a:solidFill>
                <a:schemeClr val="bg1"/>
              </a:solidFill>
              <a:latin typeface="Tahoma" panose="020B0604030504040204" pitchFamily="34" charset="0"/>
              <a:cs typeface="Tahoma" panose="020B0604030504040204" pitchFamily="34" charset="0"/>
            </a:endParaRPr>
          </a:p>
          <a:p>
            <a:pPr eaLnBrk="1">
              <a:defRPr/>
            </a:pPr>
            <a:r>
              <a:rPr lang="en-GB" altLang="en-US" sz="4400" dirty="0">
                <a:solidFill>
                  <a:schemeClr val="bg1"/>
                </a:solidFill>
                <a:latin typeface="Tahoma" panose="020B0604030504040204" pitchFamily="34" charset="0"/>
                <a:cs typeface="Tahoma" panose="020B0604030504040204" pitchFamily="34" charset="0"/>
              </a:rPr>
              <a:t>Average temperatures in Hawaii are increasing, which allows the mosquitoes to live higher-and-higher up the mountains. This is putting the honeycreepers at risk of extinction.</a:t>
            </a:r>
          </a:p>
          <a:p>
            <a:pPr eaLnBrk="1">
              <a:defRPr/>
            </a:pPr>
            <a:endParaRPr lang="en-GB" altLang="en-US" sz="4400" dirty="0">
              <a:solidFill>
                <a:schemeClr val="bg1"/>
              </a:solidFill>
              <a:latin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16845C9D-90B1-8B44-8C69-49FBBD97E9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16400" y="5715000"/>
            <a:ext cx="6265405" cy="4724400"/>
          </a:xfrm>
          <a:prstGeom prst="rect">
            <a:avLst/>
          </a:prstGeom>
        </p:spPr>
      </p:pic>
      <p:grpSp>
        <p:nvGrpSpPr>
          <p:cNvPr id="10" name="Group 1">
            <a:extLst>
              <a:ext uri="{FF2B5EF4-FFF2-40B4-BE49-F238E27FC236}">
                <a16:creationId xmlns:a16="http://schemas.microsoft.com/office/drawing/2014/main" id="{6188E860-F92E-D94D-A997-29C74A5F95FD}"/>
              </a:ext>
            </a:extLst>
          </p:cNvPr>
          <p:cNvGrpSpPr>
            <a:grpSpLocks/>
          </p:cNvGrpSpPr>
          <p:nvPr/>
        </p:nvGrpSpPr>
        <p:grpSpPr bwMode="auto">
          <a:xfrm>
            <a:off x="304800" y="381000"/>
            <a:ext cx="3359150" cy="1676400"/>
            <a:chOff x="1660768" y="3886200"/>
            <a:chExt cx="3359150" cy="1676400"/>
          </a:xfrm>
        </p:grpSpPr>
        <p:sp>
          <p:nvSpPr>
            <p:cNvPr id="11" name="AutoShape 3">
              <a:extLst>
                <a:ext uri="{FF2B5EF4-FFF2-40B4-BE49-F238E27FC236}">
                  <a16:creationId xmlns:a16="http://schemas.microsoft.com/office/drawing/2014/main" id="{ACEE5F34-3812-934B-ADBC-F908531C1C8B}"/>
                </a:ext>
              </a:extLst>
            </p:cNvPr>
            <p:cNvSpPr>
              <a:spLocks/>
            </p:cNvSpPr>
            <p:nvPr/>
          </p:nvSpPr>
          <p:spPr bwMode="auto">
            <a:xfrm>
              <a:off x="1660768"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2" name="Text Box 4">
              <a:extLst>
                <a:ext uri="{FF2B5EF4-FFF2-40B4-BE49-F238E27FC236}">
                  <a16:creationId xmlns:a16="http://schemas.microsoft.com/office/drawing/2014/main" id="{434CBB43-A2D1-4A49-AC33-1BDFCC78073C}"/>
                </a:ext>
              </a:extLst>
            </p:cNvPr>
            <p:cNvSpPr txBox="1">
              <a:spLocks/>
            </p:cNvSpPr>
            <p:nvPr/>
          </p:nvSpPr>
          <p:spPr bwMode="auto">
            <a:xfrm>
              <a:off x="2117968" y="4428098"/>
              <a:ext cx="2819400" cy="52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3400" dirty="0">
                  <a:latin typeface="Tahoma" panose="020B0604030504040204" pitchFamily="34" charset="0"/>
                  <a:cs typeface="Tahoma" panose="020B0604030504040204" pitchFamily="34" charset="0"/>
                </a:rPr>
                <a:t>Honeycreeper</a:t>
              </a:r>
            </a:p>
          </p:txBody>
        </p:sp>
      </p:grpSp>
      <p:sp>
        <p:nvSpPr>
          <p:cNvPr id="8" name="Rectangle 2">
            <a:extLst>
              <a:ext uri="{FF2B5EF4-FFF2-40B4-BE49-F238E27FC236}">
                <a16:creationId xmlns:a16="http://schemas.microsoft.com/office/drawing/2014/main" id="{623B3919-E612-884D-B0C0-30D0C2AA7BEC}"/>
              </a:ext>
            </a:extLst>
          </p:cNvPr>
          <p:cNvSpPr>
            <a:spLocks noChangeArrowheads="1"/>
          </p:cNvSpPr>
          <p:nvPr/>
        </p:nvSpPr>
        <p:spPr bwMode="auto">
          <a:xfrm>
            <a:off x="17007588" y="10277969"/>
            <a:ext cx="5745355"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GB" dirty="0">
                <a:latin typeface="Tahoma" panose="020B0604030504040204" pitchFamily="34" charset="0"/>
                <a:ea typeface="Tahoma" panose="020B0604030504040204" pitchFamily="34" charset="0"/>
                <a:cs typeface="Tahoma" panose="020B0604030504040204" pitchFamily="34" charset="0"/>
              </a:rPr>
              <a:t>U.S. Fish and Wildlife Service Headquarters</a:t>
            </a: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 CC BY 2.0</a:t>
            </a:r>
            <a:endParaRPr lang="en-US" altLang="en-US" sz="3600" dirty="0">
              <a:solidFill>
                <a:schemeClr val="bg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113602955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3B402B80-FD1A-2149-9634-C09740B8A7B7}"/>
              </a:ext>
            </a:extLst>
          </p:cNvPr>
          <p:cNvSpPr>
            <a:spLocks noGrp="1"/>
          </p:cNvSpPr>
          <p:nvPr>
            <p:ph type="title"/>
          </p:nvPr>
        </p:nvSpPr>
        <p:spPr>
          <a:xfrm>
            <a:off x="3663950" y="398462"/>
            <a:ext cx="18891250" cy="1963738"/>
          </a:xfrm>
        </p:spPr>
        <p:txBody>
          <a:bodyPr/>
          <a:lstStyle/>
          <a:p>
            <a:pPr algn="ctr" defTabSz="361950" eaLnBrk="1">
              <a:defRPr/>
            </a:pPr>
            <a:r>
              <a:rPr lang="en-US" altLang="en-US" sz="7200" dirty="0">
                <a:solidFill>
                  <a:schemeClr val="bg2"/>
                </a:solidFill>
                <a:latin typeface="Rockwell" charset="0"/>
                <a:sym typeface="Helvetica Neue Light" charset="0"/>
              </a:rPr>
              <a:t>Genome editing of mosquitoes could be used to prevent avian malaria infection</a:t>
            </a:r>
          </a:p>
        </p:txBody>
      </p:sp>
      <p:grpSp>
        <p:nvGrpSpPr>
          <p:cNvPr id="3" name="Group 2">
            <a:extLst>
              <a:ext uri="{FF2B5EF4-FFF2-40B4-BE49-F238E27FC236}">
                <a16:creationId xmlns:a16="http://schemas.microsoft.com/office/drawing/2014/main" id="{A4488C3D-F5D6-3040-8CD2-73CE1EBE285E}"/>
              </a:ext>
            </a:extLst>
          </p:cNvPr>
          <p:cNvGrpSpPr/>
          <p:nvPr/>
        </p:nvGrpSpPr>
        <p:grpSpPr>
          <a:xfrm>
            <a:off x="6664501" y="3352800"/>
            <a:ext cx="8270699" cy="9418320"/>
            <a:chOff x="6664501" y="3352800"/>
            <a:chExt cx="8270699" cy="9418320"/>
          </a:xfrm>
        </p:grpSpPr>
        <p:grpSp>
          <p:nvGrpSpPr>
            <p:cNvPr id="260" name="Group 259">
              <a:extLst>
                <a:ext uri="{FF2B5EF4-FFF2-40B4-BE49-F238E27FC236}">
                  <a16:creationId xmlns:a16="http://schemas.microsoft.com/office/drawing/2014/main" id="{334B7B04-573E-B04D-8DF0-7CB715034C9D}"/>
                </a:ext>
              </a:extLst>
            </p:cNvPr>
            <p:cNvGrpSpPr>
              <a:grpSpLocks noChangeAspect="1"/>
            </p:cNvGrpSpPr>
            <p:nvPr/>
          </p:nvGrpSpPr>
          <p:grpSpPr>
            <a:xfrm>
              <a:off x="6664501" y="3352800"/>
              <a:ext cx="8270699" cy="9418320"/>
              <a:chOff x="2274745" y="3293698"/>
              <a:chExt cx="7675753" cy="8740820"/>
            </a:xfrm>
          </p:grpSpPr>
          <p:grpSp>
            <p:nvGrpSpPr>
              <p:cNvPr id="259" name="Group 258">
                <a:extLst>
                  <a:ext uri="{FF2B5EF4-FFF2-40B4-BE49-F238E27FC236}">
                    <a16:creationId xmlns:a16="http://schemas.microsoft.com/office/drawing/2014/main" id="{743B10C0-5662-104C-841F-C70E44087376}"/>
                  </a:ext>
                </a:extLst>
              </p:cNvPr>
              <p:cNvGrpSpPr/>
              <p:nvPr/>
            </p:nvGrpSpPr>
            <p:grpSpPr>
              <a:xfrm>
                <a:off x="4495800" y="3293698"/>
                <a:ext cx="3200400" cy="2194561"/>
                <a:chOff x="4495800" y="3293698"/>
                <a:chExt cx="3200400" cy="2194561"/>
              </a:xfrm>
            </p:grpSpPr>
            <p:sp>
              <p:nvSpPr>
                <p:cNvPr id="255" name="Left Brace 254">
                  <a:extLst>
                    <a:ext uri="{FF2B5EF4-FFF2-40B4-BE49-F238E27FC236}">
                      <a16:creationId xmlns:a16="http://schemas.microsoft.com/office/drawing/2014/main" id="{9F44CDB2-01B6-9744-ADB0-4E072562535E}"/>
                    </a:ext>
                  </a:extLst>
                </p:cNvPr>
                <p:cNvSpPr/>
                <p:nvPr/>
              </p:nvSpPr>
              <p:spPr bwMode="auto">
                <a:xfrm rot="5400000">
                  <a:off x="5273040" y="3065099"/>
                  <a:ext cx="1645920" cy="320040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56" name="Straight Connector 255">
                  <a:extLst>
                    <a:ext uri="{FF2B5EF4-FFF2-40B4-BE49-F238E27FC236}">
                      <a16:creationId xmlns:a16="http://schemas.microsoft.com/office/drawing/2014/main" id="{922BF06C-DE68-4740-9F47-76E87F3A9DEE}"/>
                    </a:ext>
                  </a:extLst>
                </p:cNvPr>
                <p:cNvCxnSpPr/>
                <p:nvPr/>
              </p:nvCxnSpPr>
              <p:spPr bwMode="auto">
                <a:xfrm>
                  <a:off x="5821680" y="3842339"/>
                  <a:ext cx="54864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7" name="Oval 256">
                  <a:extLst>
                    <a:ext uri="{FF2B5EF4-FFF2-40B4-BE49-F238E27FC236}">
                      <a16:creationId xmlns:a16="http://schemas.microsoft.com/office/drawing/2014/main" id="{95E044B7-3843-3B49-BC4D-B232B296777E}"/>
                    </a:ext>
                  </a:extLst>
                </p:cNvPr>
                <p:cNvSpPr>
                  <a:spLocks noChangeAspect="1"/>
                </p:cNvSpPr>
                <p:nvPr/>
              </p:nvSpPr>
              <p:spPr bwMode="auto">
                <a:xfrm>
                  <a:off x="4876800" y="3293698"/>
                  <a:ext cx="1097280" cy="10972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58" name="Oval 257">
                  <a:extLst>
                    <a:ext uri="{FF2B5EF4-FFF2-40B4-BE49-F238E27FC236}">
                      <a16:creationId xmlns:a16="http://schemas.microsoft.com/office/drawing/2014/main" id="{93CBCD8C-7F5C-2C44-AB83-4DAA9AA81B59}"/>
                    </a:ext>
                  </a:extLst>
                </p:cNvPr>
                <p:cNvSpPr>
                  <a:spLocks noChangeAspect="1"/>
                </p:cNvSpPr>
                <p:nvPr/>
              </p:nvSpPr>
              <p:spPr bwMode="auto">
                <a:xfrm>
                  <a:off x="6252558" y="3293698"/>
                  <a:ext cx="1097280" cy="10972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49" name="Group 248">
                <a:extLst>
                  <a:ext uri="{FF2B5EF4-FFF2-40B4-BE49-F238E27FC236}">
                    <a16:creationId xmlns:a16="http://schemas.microsoft.com/office/drawing/2014/main" id="{0668FB37-B9D3-D748-92EC-3D7F80BCAC4A}"/>
                  </a:ext>
                </a:extLst>
              </p:cNvPr>
              <p:cNvGrpSpPr/>
              <p:nvPr/>
            </p:nvGrpSpPr>
            <p:grpSpPr>
              <a:xfrm>
                <a:off x="3505200" y="5333999"/>
                <a:ext cx="1417320" cy="1828801"/>
                <a:chOff x="3505200" y="5335076"/>
                <a:chExt cx="1417320" cy="1828801"/>
              </a:xfrm>
            </p:grpSpPr>
            <p:sp>
              <p:nvSpPr>
                <p:cNvPr id="237" name="Left Brace 236">
                  <a:extLst>
                    <a:ext uri="{FF2B5EF4-FFF2-40B4-BE49-F238E27FC236}">
                      <a16:creationId xmlns:a16="http://schemas.microsoft.com/office/drawing/2014/main" id="{BD27D102-D59D-7D47-BE9E-F88937543C9D}"/>
                    </a:ext>
                  </a:extLst>
                </p:cNvPr>
                <p:cNvSpPr/>
                <p:nvPr/>
              </p:nvSpPr>
              <p:spPr bwMode="auto">
                <a:xfrm rot="5400000">
                  <a:off x="3390900" y="5632257"/>
                  <a:ext cx="1645920" cy="1417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38" name="Straight Connector 237">
                  <a:extLst>
                    <a:ext uri="{FF2B5EF4-FFF2-40B4-BE49-F238E27FC236}">
                      <a16:creationId xmlns:a16="http://schemas.microsoft.com/office/drawing/2014/main" id="{7B4D75B3-B33A-1348-B2FC-8D9CDD17B7E1}"/>
                    </a:ext>
                  </a:extLst>
                </p:cNvPr>
                <p:cNvCxnSpPr/>
                <p:nvPr/>
              </p:nvCxnSpPr>
              <p:spPr bwMode="auto">
                <a:xfrm>
                  <a:off x="3962400" y="5517957"/>
                  <a:ext cx="54864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9" name="Oval 238">
                  <a:extLst>
                    <a:ext uri="{FF2B5EF4-FFF2-40B4-BE49-F238E27FC236}">
                      <a16:creationId xmlns:a16="http://schemas.microsoft.com/office/drawing/2014/main" id="{D86765E2-B291-8B4F-81CE-502A1CF6AF1B}"/>
                    </a:ext>
                  </a:extLst>
                </p:cNvPr>
                <p:cNvSpPr>
                  <a:spLocks noChangeAspect="1"/>
                </p:cNvSpPr>
                <p:nvPr/>
              </p:nvSpPr>
              <p:spPr bwMode="auto">
                <a:xfrm>
                  <a:off x="4358640" y="5335076"/>
                  <a:ext cx="365760" cy="3657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40" name="Oval 239">
                  <a:extLst>
                    <a:ext uri="{FF2B5EF4-FFF2-40B4-BE49-F238E27FC236}">
                      <a16:creationId xmlns:a16="http://schemas.microsoft.com/office/drawing/2014/main" id="{7019EA7C-9F32-B04B-921A-CE890328693C}"/>
                    </a:ext>
                  </a:extLst>
                </p:cNvPr>
                <p:cNvSpPr>
                  <a:spLocks noChangeAspect="1"/>
                </p:cNvSpPr>
                <p:nvPr/>
              </p:nvSpPr>
              <p:spPr bwMode="auto">
                <a:xfrm>
                  <a:off x="3733800" y="5335076"/>
                  <a:ext cx="365760" cy="3657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50" name="Group 249">
                <a:extLst>
                  <a:ext uri="{FF2B5EF4-FFF2-40B4-BE49-F238E27FC236}">
                    <a16:creationId xmlns:a16="http://schemas.microsoft.com/office/drawing/2014/main" id="{84B202C9-41CC-2B49-A3FC-4B134C69A716}"/>
                  </a:ext>
                </a:extLst>
              </p:cNvPr>
              <p:cNvGrpSpPr/>
              <p:nvPr/>
            </p:nvGrpSpPr>
            <p:grpSpPr>
              <a:xfrm>
                <a:off x="7315200" y="5333999"/>
                <a:ext cx="1417320" cy="1828801"/>
                <a:chOff x="3505200" y="5335076"/>
                <a:chExt cx="1417320" cy="1828801"/>
              </a:xfrm>
            </p:grpSpPr>
            <p:sp>
              <p:nvSpPr>
                <p:cNvPr id="251" name="Left Brace 250">
                  <a:extLst>
                    <a:ext uri="{FF2B5EF4-FFF2-40B4-BE49-F238E27FC236}">
                      <a16:creationId xmlns:a16="http://schemas.microsoft.com/office/drawing/2014/main" id="{AAB576CB-EF98-3B4D-95D7-AFD7358F5F79}"/>
                    </a:ext>
                  </a:extLst>
                </p:cNvPr>
                <p:cNvSpPr/>
                <p:nvPr/>
              </p:nvSpPr>
              <p:spPr bwMode="auto">
                <a:xfrm rot="5400000">
                  <a:off x="3390900" y="5632257"/>
                  <a:ext cx="1645920" cy="1417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52" name="Straight Connector 251">
                  <a:extLst>
                    <a:ext uri="{FF2B5EF4-FFF2-40B4-BE49-F238E27FC236}">
                      <a16:creationId xmlns:a16="http://schemas.microsoft.com/office/drawing/2014/main" id="{8E3DB24C-EB10-654C-9A2F-B724BFF78733}"/>
                    </a:ext>
                  </a:extLst>
                </p:cNvPr>
                <p:cNvCxnSpPr/>
                <p:nvPr/>
              </p:nvCxnSpPr>
              <p:spPr bwMode="auto">
                <a:xfrm>
                  <a:off x="3962400" y="5517957"/>
                  <a:ext cx="54864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3" name="Oval 252">
                  <a:extLst>
                    <a:ext uri="{FF2B5EF4-FFF2-40B4-BE49-F238E27FC236}">
                      <a16:creationId xmlns:a16="http://schemas.microsoft.com/office/drawing/2014/main" id="{69621FC2-89FF-5D4F-A268-7B569B9B0EC7}"/>
                    </a:ext>
                  </a:extLst>
                </p:cNvPr>
                <p:cNvSpPr>
                  <a:spLocks noChangeAspect="1"/>
                </p:cNvSpPr>
                <p:nvPr/>
              </p:nvSpPr>
              <p:spPr bwMode="auto">
                <a:xfrm>
                  <a:off x="4358640" y="5335076"/>
                  <a:ext cx="365760" cy="3657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54" name="Oval 253">
                  <a:extLst>
                    <a:ext uri="{FF2B5EF4-FFF2-40B4-BE49-F238E27FC236}">
                      <a16:creationId xmlns:a16="http://schemas.microsoft.com/office/drawing/2014/main" id="{CBBDD480-6D00-C446-8015-5E1983B49B4C}"/>
                    </a:ext>
                  </a:extLst>
                </p:cNvPr>
                <p:cNvSpPr>
                  <a:spLocks noChangeAspect="1"/>
                </p:cNvSpPr>
                <p:nvPr/>
              </p:nvSpPr>
              <p:spPr bwMode="auto">
                <a:xfrm>
                  <a:off x="3733800" y="5335076"/>
                  <a:ext cx="365760" cy="3657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21" name="Group 220">
                <a:extLst>
                  <a:ext uri="{FF2B5EF4-FFF2-40B4-BE49-F238E27FC236}">
                    <a16:creationId xmlns:a16="http://schemas.microsoft.com/office/drawing/2014/main" id="{CCF07262-95A3-F248-BF58-C3CBCBFD11D8}"/>
                  </a:ext>
                </a:extLst>
              </p:cNvPr>
              <p:cNvGrpSpPr/>
              <p:nvPr/>
            </p:nvGrpSpPr>
            <p:grpSpPr>
              <a:xfrm>
                <a:off x="2849880" y="6924799"/>
                <a:ext cx="777240" cy="1764665"/>
                <a:chOff x="2849880" y="6926457"/>
                <a:chExt cx="777240" cy="1764665"/>
              </a:xfrm>
            </p:grpSpPr>
            <p:sp>
              <p:nvSpPr>
                <p:cNvPr id="207" name="Left Brace 206">
                  <a:extLst>
                    <a:ext uri="{FF2B5EF4-FFF2-40B4-BE49-F238E27FC236}">
                      <a16:creationId xmlns:a16="http://schemas.microsoft.com/office/drawing/2014/main" id="{B4B59C7A-6E4E-D34E-BC08-859E055DBD23}"/>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08" name="Straight Connector 207">
                  <a:extLst>
                    <a:ext uri="{FF2B5EF4-FFF2-40B4-BE49-F238E27FC236}">
                      <a16:creationId xmlns:a16="http://schemas.microsoft.com/office/drawing/2014/main" id="{7BAB4004-CB8B-0C47-A81B-43AC32839A56}"/>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 name="Oval 208">
                  <a:extLst>
                    <a:ext uri="{FF2B5EF4-FFF2-40B4-BE49-F238E27FC236}">
                      <a16:creationId xmlns:a16="http://schemas.microsoft.com/office/drawing/2014/main" id="{5A9672BD-79EE-9F4C-AA0C-BCC2CFCC34D2}"/>
                    </a:ext>
                  </a:extLst>
                </p:cNvPr>
                <p:cNvSpPr>
                  <a:spLocks noChangeAspect="1"/>
                </p:cNvSpPr>
                <p:nvPr/>
              </p:nvSpPr>
              <p:spPr bwMode="auto">
                <a:xfrm>
                  <a:off x="284988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10" name="Oval 209">
                  <a:extLst>
                    <a:ext uri="{FF2B5EF4-FFF2-40B4-BE49-F238E27FC236}">
                      <a16:creationId xmlns:a16="http://schemas.microsoft.com/office/drawing/2014/main" id="{B7B13CE5-08A1-414C-98FD-7B246B278B4A}"/>
                    </a:ext>
                  </a:extLst>
                </p:cNvPr>
                <p:cNvSpPr>
                  <a:spLocks noChangeAspect="1"/>
                </p:cNvSpPr>
                <p:nvPr/>
              </p:nvSpPr>
              <p:spPr bwMode="auto">
                <a:xfrm>
                  <a:off x="335280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22" name="Group 221">
                <a:extLst>
                  <a:ext uri="{FF2B5EF4-FFF2-40B4-BE49-F238E27FC236}">
                    <a16:creationId xmlns:a16="http://schemas.microsoft.com/office/drawing/2014/main" id="{061E8A49-6165-A241-8E28-9745C53D1512}"/>
                  </a:ext>
                </a:extLst>
              </p:cNvPr>
              <p:cNvGrpSpPr/>
              <p:nvPr/>
            </p:nvGrpSpPr>
            <p:grpSpPr>
              <a:xfrm>
                <a:off x="4785360" y="6924799"/>
                <a:ext cx="777240" cy="1764665"/>
                <a:chOff x="2849880" y="6926457"/>
                <a:chExt cx="777240" cy="1764665"/>
              </a:xfrm>
            </p:grpSpPr>
            <p:sp>
              <p:nvSpPr>
                <p:cNvPr id="223" name="Left Brace 222">
                  <a:extLst>
                    <a:ext uri="{FF2B5EF4-FFF2-40B4-BE49-F238E27FC236}">
                      <a16:creationId xmlns:a16="http://schemas.microsoft.com/office/drawing/2014/main" id="{5A038106-5B45-F744-A491-DBB243CDC7F5}"/>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24" name="Straight Connector 223">
                  <a:extLst>
                    <a:ext uri="{FF2B5EF4-FFF2-40B4-BE49-F238E27FC236}">
                      <a16:creationId xmlns:a16="http://schemas.microsoft.com/office/drawing/2014/main" id="{79A7DBE1-DCF6-274C-86B9-460E4C2975A8}"/>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 name="Oval 224">
                  <a:extLst>
                    <a:ext uri="{FF2B5EF4-FFF2-40B4-BE49-F238E27FC236}">
                      <a16:creationId xmlns:a16="http://schemas.microsoft.com/office/drawing/2014/main" id="{7AEAEB96-875B-3A4E-B482-4DAA5FB009A4}"/>
                    </a:ext>
                  </a:extLst>
                </p:cNvPr>
                <p:cNvSpPr>
                  <a:spLocks noChangeAspect="1"/>
                </p:cNvSpPr>
                <p:nvPr/>
              </p:nvSpPr>
              <p:spPr bwMode="auto">
                <a:xfrm>
                  <a:off x="284988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26" name="Oval 225">
                  <a:extLst>
                    <a:ext uri="{FF2B5EF4-FFF2-40B4-BE49-F238E27FC236}">
                      <a16:creationId xmlns:a16="http://schemas.microsoft.com/office/drawing/2014/main" id="{3F12C54D-BC02-FE42-B3BF-C1B59564A959}"/>
                    </a:ext>
                  </a:extLst>
                </p:cNvPr>
                <p:cNvSpPr>
                  <a:spLocks noChangeAspect="1"/>
                </p:cNvSpPr>
                <p:nvPr/>
              </p:nvSpPr>
              <p:spPr bwMode="auto">
                <a:xfrm>
                  <a:off x="335280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27" name="Group 226">
                <a:extLst>
                  <a:ext uri="{FF2B5EF4-FFF2-40B4-BE49-F238E27FC236}">
                    <a16:creationId xmlns:a16="http://schemas.microsoft.com/office/drawing/2014/main" id="{EFFEB5AB-952B-FB40-AA75-9F3A0DE0FB35}"/>
                  </a:ext>
                </a:extLst>
              </p:cNvPr>
              <p:cNvGrpSpPr/>
              <p:nvPr/>
            </p:nvGrpSpPr>
            <p:grpSpPr>
              <a:xfrm>
                <a:off x="6720840" y="6924799"/>
                <a:ext cx="777240" cy="1764665"/>
                <a:chOff x="2849880" y="6926457"/>
                <a:chExt cx="777240" cy="1764665"/>
              </a:xfrm>
            </p:grpSpPr>
            <p:sp>
              <p:nvSpPr>
                <p:cNvPr id="228" name="Left Brace 227">
                  <a:extLst>
                    <a:ext uri="{FF2B5EF4-FFF2-40B4-BE49-F238E27FC236}">
                      <a16:creationId xmlns:a16="http://schemas.microsoft.com/office/drawing/2014/main" id="{D6D13BB0-E2E8-BC42-B491-BBD529265DFB}"/>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29" name="Straight Connector 228">
                  <a:extLst>
                    <a:ext uri="{FF2B5EF4-FFF2-40B4-BE49-F238E27FC236}">
                      <a16:creationId xmlns:a16="http://schemas.microsoft.com/office/drawing/2014/main" id="{510A4EDA-8E34-254B-AD52-E864DB217ACF}"/>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0" name="Oval 229">
                  <a:extLst>
                    <a:ext uri="{FF2B5EF4-FFF2-40B4-BE49-F238E27FC236}">
                      <a16:creationId xmlns:a16="http://schemas.microsoft.com/office/drawing/2014/main" id="{668131E4-52C6-1642-A9A5-B1BD219E28A2}"/>
                    </a:ext>
                  </a:extLst>
                </p:cNvPr>
                <p:cNvSpPr>
                  <a:spLocks noChangeAspect="1"/>
                </p:cNvSpPr>
                <p:nvPr/>
              </p:nvSpPr>
              <p:spPr bwMode="auto">
                <a:xfrm>
                  <a:off x="284988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31" name="Oval 230">
                  <a:extLst>
                    <a:ext uri="{FF2B5EF4-FFF2-40B4-BE49-F238E27FC236}">
                      <a16:creationId xmlns:a16="http://schemas.microsoft.com/office/drawing/2014/main" id="{488D0056-5D45-DF49-855A-280E41A7AE21}"/>
                    </a:ext>
                  </a:extLst>
                </p:cNvPr>
                <p:cNvSpPr>
                  <a:spLocks noChangeAspect="1"/>
                </p:cNvSpPr>
                <p:nvPr/>
              </p:nvSpPr>
              <p:spPr bwMode="auto">
                <a:xfrm>
                  <a:off x="335280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32" name="Group 231">
                <a:extLst>
                  <a:ext uri="{FF2B5EF4-FFF2-40B4-BE49-F238E27FC236}">
                    <a16:creationId xmlns:a16="http://schemas.microsoft.com/office/drawing/2014/main" id="{CD8DE73F-1AFA-0D46-BD5F-8E399657E087}"/>
                  </a:ext>
                </a:extLst>
              </p:cNvPr>
              <p:cNvGrpSpPr/>
              <p:nvPr/>
            </p:nvGrpSpPr>
            <p:grpSpPr>
              <a:xfrm>
                <a:off x="8610600" y="6924799"/>
                <a:ext cx="777240" cy="1764665"/>
                <a:chOff x="2849880" y="6926457"/>
                <a:chExt cx="777240" cy="1764665"/>
              </a:xfrm>
            </p:grpSpPr>
            <p:sp>
              <p:nvSpPr>
                <p:cNvPr id="233" name="Left Brace 232">
                  <a:extLst>
                    <a:ext uri="{FF2B5EF4-FFF2-40B4-BE49-F238E27FC236}">
                      <a16:creationId xmlns:a16="http://schemas.microsoft.com/office/drawing/2014/main" id="{4EB111D2-DF1B-B443-A18D-B9978E743024}"/>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34" name="Straight Connector 233">
                  <a:extLst>
                    <a:ext uri="{FF2B5EF4-FFF2-40B4-BE49-F238E27FC236}">
                      <a16:creationId xmlns:a16="http://schemas.microsoft.com/office/drawing/2014/main" id="{C738E239-DFB4-484F-9A94-B9CCF0812724}"/>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 name="Oval 234">
                  <a:extLst>
                    <a:ext uri="{FF2B5EF4-FFF2-40B4-BE49-F238E27FC236}">
                      <a16:creationId xmlns:a16="http://schemas.microsoft.com/office/drawing/2014/main" id="{39AF59AF-ECD5-1C4F-9579-427C4479473B}"/>
                    </a:ext>
                  </a:extLst>
                </p:cNvPr>
                <p:cNvSpPr>
                  <a:spLocks noChangeAspect="1"/>
                </p:cNvSpPr>
                <p:nvPr/>
              </p:nvSpPr>
              <p:spPr bwMode="auto">
                <a:xfrm>
                  <a:off x="2849880" y="6926457"/>
                  <a:ext cx="274320" cy="27432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36" name="Oval 235">
                  <a:extLst>
                    <a:ext uri="{FF2B5EF4-FFF2-40B4-BE49-F238E27FC236}">
                      <a16:creationId xmlns:a16="http://schemas.microsoft.com/office/drawing/2014/main" id="{4CA5CC7B-4FB3-F445-B6C4-BF8FFBBD0319}"/>
                    </a:ext>
                  </a:extLst>
                </p:cNvPr>
                <p:cNvSpPr>
                  <a:spLocks noChangeAspect="1"/>
                </p:cNvSpPr>
                <p:nvPr/>
              </p:nvSpPr>
              <p:spPr bwMode="auto">
                <a:xfrm>
                  <a:off x="335280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71" name="Group 170">
                <a:extLst>
                  <a:ext uri="{FF2B5EF4-FFF2-40B4-BE49-F238E27FC236}">
                    <a16:creationId xmlns:a16="http://schemas.microsoft.com/office/drawing/2014/main" id="{BFA31426-3F2A-9A45-B8F3-823397F06874}"/>
                  </a:ext>
                </a:extLst>
              </p:cNvPr>
              <p:cNvGrpSpPr/>
              <p:nvPr/>
            </p:nvGrpSpPr>
            <p:grpSpPr>
              <a:xfrm>
                <a:off x="2484120" y="8619769"/>
                <a:ext cx="542417" cy="1725848"/>
                <a:chOff x="2484120" y="8632904"/>
                <a:chExt cx="542417" cy="1725848"/>
              </a:xfrm>
            </p:grpSpPr>
            <p:sp>
              <p:nvSpPr>
                <p:cNvPr id="148" name="Left Brace 147">
                  <a:extLst>
                    <a:ext uri="{FF2B5EF4-FFF2-40B4-BE49-F238E27FC236}">
                      <a16:creationId xmlns:a16="http://schemas.microsoft.com/office/drawing/2014/main" id="{B078D159-7B69-0F4E-B999-55B52FC34FEC}"/>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49" name="Straight Connector 148">
                  <a:extLst>
                    <a:ext uri="{FF2B5EF4-FFF2-40B4-BE49-F238E27FC236}">
                      <a16:creationId xmlns:a16="http://schemas.microsoft.com/office/drawing/2014/main" id="{76D1A417-6EF9-A743-BD7C-96C721133E60}"/>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0" name="Oval 149">
                  <a:extLst>
                    <a:ext uri="{FF2B5EF4-FFF2-40B4-BE49-F238E27FC236}">
                      <a16:creationId xmlns:a16="http://schemas.microsoft.com/office/drawing/2014/main" id="{E28FF692-9210-AB4A-A686-CA60569CBEAC}"/>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51" name="Oval 150">
                  <a:extLst>
                    <a:ext uri="{FF2B5EF4-FFF2-40B4-BE49-F238E27FC236}">
                      <a16:creationId xmlns:a16="http://schemas.microsoft.com/office/drawing/2014/main" id="{A662D4E7-7B23-8F4C-AF5B-7E72865E8B52}"/>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72" name="Group 171">
                <a:extLst>
                  <a:ext uri="{FF2B5EF4-FFF2-40B4-BE49-F238E27FC236}">
                    <a16:creationId xmlns:a16="http://schemas.microsoft.com/office/drawing/2014/main" id="{CBCC0FF5-8D49-5847-8A64-1739D70355A3}"/>
                  </a:ext>
                </a:extLst>
              </p:cNvPr>
              <p:cNvGrpSpPr/>
              <p:nvPr/>
            </p:nvGrpSpPr>
            <p:grpSpPr>
              <a:xfrm>
                <a:off x="3428982" y="8619769"/>
                <a:ext cx="542417" cy="1725848"/>
                <a:chOff x="2484120" y="8632904"/>
                <a:chExt cx="542417" cy="1725848"/>
              </a:xfrm>
            </p:grpSpPr>
            <p:sp>
              <p:nvSpPr>
                <p:cNvPr id="173" name="Left Brace 172">
                  <a:extLst>
                    <a:ext uri="{FF2B5EF4-FFF2-40B4-BE49-F238E27FC236}">
                      <a16:creationId xmlns:a16="http://schemas.microsoft.com/office/drawing/2014/main" id="{A181A108-0B09-AE4A-A7A5-ED9DA2F83EAA}"/>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74" name="Straight Connector 173">
                  <a:extLst>
                    <a:ext uri="{FF2B5EF4-FFF2-40B4-BE49-F238E27FC236}">
                      <a16:creationId xmlns:a16="http://schemas.microsoft.com/office/drawing/2014/main" id="{18610C0C-0D2B-9C49-9BFC-D67B4D7C79A5}"/>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5" name="Oval 174">
                  <a:extLst>
                    <a:ext uri="{FF2B5EF4-FFF2-40B4-BE49-F238E27FC236}">
                      <a16:creationId xmlns:a16="http://schemas.microsoft.com/office/drawing/2014/main" id="{FDF94AEC-7450-2E4D-ADE7-E0667448D22F}"/>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76" name="Oval 175">
                  <a:extLst>
                    <a:ext uri="{FF2B5EF4-FFF2-40B4-BE49-F238E27FC236}">
                      <a16:creationId xmlns:a16="http://schemas.microsoft.com/office/drawing/2014/main" id="{894E2173-71E8-0C4E-BFE6-9099F6371565}"/>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77" name="Group 176">
                <a:extLst>
                  <a:ext uri="{FF2B5EF4-FFF2-40B4-BE49-F238E27FC236}">
                    <a16:creationId xmlns:a16="http://schemas.microsoft.com/office/drawing/2014/main" id="{1F6EFE09-4F7F-D74C-8E73-8393466138F4}"/>
                  </a:ext>
                </a:extLst>
              </p:cNvPr>
              <p:cNvGrpSpPr/>
              <p:nvPr/>
            </p:nvGrpSpPr>
            <p:grpSpPr>
              <a:xfrm>
                <a:off x="4396077" y="8619769"/>
                <a:ext cx="542417" cy="1725848"/>
                <a:chOff x="2484120" y="8632904"/>
                <a:chExt cx="542417" cy="1725848"/>
              </a:xfrm>
            </p:grpSpPr>
            <p:sp>
              <p:nvSpPr>
                <p:cNvPr id="178" name="Left Brace 177">
                  <a:extLst>
                    <a:ext uri="{FF2B5EF4-FFF2-40B4-BE49-F238E27FC236}">
                      <a16:creationId xmlns:a16="http://schemas.microsoft.com/office/drawing/2014/main" id="{26FD58A4-BB63-BE41-851D-BF70D0A4C0CF}"/>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79" name="Straight Connector 178">
                  <a:extLst>
                    <a:ext uri="{FF2B5EF4-FFF2-40B4-BE49-F238E27FC236}">
                      <a16:creationId xmlns:a16="http://schemas.microsoft.com/office/drawing/2014/main" id="{CFD1EA85-E6CE-5D45-88D1-D910F6614BA3}"/>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0" name="Oval 179">
                  <a:extLst>
                    <a:ext uri="{FF2B5EF4-FFF2-40B4-BE49-F238E27FC236}">
                      <a16:creationId xmlns:a16="http://schemas.microsoft.com/office/drawing/2014/main" id="{1589533B-35A6-AE47-AC80-A76B48651222}"/>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81" name="Oval 180">
                  <a:extLst>
                    <a:ext uri="{FF2B5EF4-FFF2-40B4-BE49-F238E27FC236}">
                      <a16:creationId xmlns:a16="http://schemas.microsoft.com/office/drawing/2014/main" id="{B657821F-49D3-124C-B769-21EA2A4E0971}"/>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82" name="Group 181">
                <a:extLst>
                  <a:ext uri="{FF2B5EF4-FFF2-40B4-BE49-F238E27FC236}">
                    <a16:creationId xmlns:a16="http://schemas.microsoft.com/office/drawing/2014/main" id="{169C0403-05CB-5D42-9171-6B577B564EC2}"/>
                  </a:ext>
                </a:extLst>
              </p:cNvPr>
              <p:cNvGrpSpPr/>
              <p:nvPr/>
            </p:nvGrpSpPr>
            <p:grpSpPr>
              <a:xfrm>
                <a:off x="5346162" y="8619769"/>
                <a:ext cx="542417" cy="1725848"/>
                <a:chOff x="2484120" y="8632904"/>
                <a:chExt cx="542417" cy="1725848"/>
              </a:xfrm>
            </p:grpSpPr>
            <p:sp>
              <p:nvSpPr>
                <p:cNvPr id="183" name="Left Brace 182">
                  <a:extLst>
                    <a:ext uri="{FF2B5EF4-FFF2-40B4-BE49-F238E27FC236}">
                      <a16:creationId xmlns:a16="http://schemas.microsoft.com/office/drawing/2014/main" id="{8048ADA1-1EDD-C34B-B7A2-FC192EB62ECA}"/>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84" name="Straight Connector 183">
                  <a:extLst>
                    <a:ext uri="{FF2B5EF4-FFF2-40B4-BE49-F238E27FC236}">
                      <a16:creationId xmlns:a16="http://schemas.microsoft.com/office/drawing/2014/main" id="{EB23DAED-A232-B340-B836-2A649B102736}"/>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5" name="Oval 184">
                  <a:extLst>
                    <a:ext uri="{FF2B5EF4-FFF2-40B4-BE49-F238E27FC236}">
                      <a16:creationId xmlns:a16="http://schemas.microsoft.com/office/drawing/2014/main" id="{176680F1-B8DC-8540-9D4D-3818D93710F2}"/>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86" name="Oval 185">
                  <a:extLst>
                    <a:ext uri="{FF2B5EF4-FFF2-40B4-BE49-F238E27FC236}">
                      <a16:creationId xmlns:a16="http://schemas.microsoft.com/office/drawing/2014/main" id="{FC39F506-89E6-4941-B178-3DB459F1BF02}"/>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87" name="Group 186">
                <a:extLst>
                  <a:ext uri="{FF2B5EF4-FFF2-40B4-BE49-F238E27FC236}">
                    <a16:creationId xmlns:a16="http://schemas.microsoft.com/office/drawing/2014/main" id="{207F9EB9-9F6A-0A4A-BDB1-1F64CD511B4A}"/>
                  </a:ext>
                </a:extLst>
              </p:cNvPr>
              <p:cNvGrpSpPr/>
              <p:nvPr/>
            </p:nvGrpSpPr>
            <p:grpSpPr>
              <a:xfrm>
                <a:off x="6356954" y="8619769"/>
                <a:ext cx="542417" cy="1725848"/>
                <a:chOff x="2484120" y="8632904"/>
                <a:chExt cx="542417" cy="1725848"/>
              </a:xfrm>
            </p:grpSpPr>
            <p:sp>
              <p:nvSpPr>
                <p:cNvPr id="188" name="Left Brace 187">
                  <a:extLst>
                    <a:ext uri="{FF2B5EF4-FFF2-40B4-BE49-F238E27FC236}">
                      <a16:creationId xmlns:a16="http://schemas.microsoft.com/office/drawing/2014/main" id="{54706FEC-EFF8-084D-92B0-8421EB0EEE7B}"/>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89" name="Straight Connector 188">
                  <a:extLst>
                    <a:ext uri="{FF2B5EF4-FFF2-40B4-BE49-F238E27FC236}">
                      <a16:creationId xmlns:a16="http://schemas.microsoft.com/office/drawing/2014/main" id="{6E652811-571C-6944-A56F-342EB8BFA3F9}"/>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0" name="Oval 189">
                  <a:extLst>
                    <a:ext uri="{FF2B5EF4-FFF2-40B4-BE49-F238E27FC236}">
                      <a16:creationId xmlns:a16="http://schemas.microsoft.com/office/drawing/2014/main" id="{1B3DCEFD-64AA-D244-A1DE-6964047A5420}"/>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91" name="Oval 190">
                  <a:extLst>
                    <a:ext uri="{FF2B5EF4-FFF2-40B4-BE49-F238E27FC236}">
                      <a16:creationId xmlns:a16="http://schemas.microsoft.com/office/drawing/2014/main" id="{D6FBA2F4-394A-BA45-AA7A-7874987481FE}"/>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92" name="Group 191">
                <a:extLst>
                  <a:ext uri="{FF2B5EF4-FFF2-40B4-BE49-F238E27FC236}">
                    <a16:creationId xmlns:a16="http://schemas.microsoft.com/office/drawing/2014/main" id="{9792F7AE-9365-464F-B00E-CAB2BF1A4E86}"/>
                  </a:ext>
                </a:extLst>
              </p:cNvPr>
              <p:cNvGrpSpPr/>
              <p:nvPr/>
            </p:nvGrpSpPr>
            <p:grpSpPr>
              <a:xfrm>
                <a:off x="7315200" y="8619769"/>
                <a:ext cx="542417" cy="1725848"/>
                <a:chOff x="2484120" y="8632904"/>
                <a:chExt cx="542417" cy="1725848"/>
              </a:xfrm>
            </p:grpSpPr>
            <p:sp>
              <p:nvSpPr>
                <p:cNvPr id="193" name="Left Brace 192">
                  <a:extLst>
                    <a:ext uri="{FF2B5EF4-FFF2-40B4-BE49-F238E27FC236}">
                      <a16:creationId xmlns:a16="http://schemas.microsoft.com/office/drawing/2014/main" id="{D54B0ED9-E522-D544-9165-1175F47728CB}"/>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94" name="Straight Connector 193">
                  <a:extLst>
                    <a:ext uri="{FF2B5EF4-FFF2-40B4-BE49-F238E27FC236}">
                      <a16:creationId xmlns:a16="http://schemas.microsoft.com/office/drawing/2014/main" id="{52B438BA-8192-A74A-9FE6-44B3FFAA1B32}"/>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 name="Oval 194">
                  <a:extLst>
                    <a:ext uri="{FF2B5EF4-FFF2-40B4-BE49-F238E27FC236}">
                      <a16:creationId xmlns:a16="http://schemas.microsoft.com/office/drawing/2014/main" id="{859DFBAF-2EC9-8F41-A8EC-9D37AEE9CD6D}"/>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96" name="Oval 195">
                  <a:extLst>
                    <a:ext uri="{FF2B5EF4-FFF2-40B4-BE49-F238E27FC236}">
                      <a16:creationId xmlns:a16="http://schemas.microsoft.com/office/drawing/2014/main" id="{51AF44AB-383B-D14D-B034-6DF159BFDB65}"/>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97" name="Group 196">
                <a:extLst>
                  <a:ext uri="{FF2B5EF4-FFF2-40B4-BE49-F238E27FC236}">
                    <a16:creationId xmlns:a16="http://schemas.microsoft.com/office/drawing/2014/main" id="{54B2AB65-AAFB-D746-BAEE-BFAE215009F5}"/>
                  </a:ext>
                </a:extLst>
              </p:cNvPr>
              <p:cNvGrpSpPr/>
              <p:nvPr/>
            </p:nvGrpSpPr>
            <p:grpSpPr>
              <a:xfrm>
                <a:off x="8267700" y="8619769"/>
                <a:ext cx="542417" cy="1725848"/>
                <a:chOff x="2484120" y="8632904"/>
                <a:chExt cx="542417" cy="1725848"/>
              </a:xfrm>
            </p:grpSpPr>
            <p:sp>
              <p:nvSpPr>
                <p:cNvPr id="198" name="Left Brace 197">
                  <a:extLst>
                    <a:ext uri="{FF2B5EF4-FFF2-40B4-BE49-F238E27FC236}">
                      <a16:creationId xmlns:a16="http://schemas.microsoft.com/office/drawing/2014/main" id="{7E2C0092-259C-3246-8263-D509D425E82B}"/>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99" name="Straight Connector 198">
                  <a:extLst>
                    <a:ext uri="{FF2B5EF4-FFF2-40B4-BE49-F238E27FC236}">
                      <a16:creationId xmlns:a16="http://schemas.microsoft.com/office/drawing/2014/main" id="{1458F4DC-05B2-4748-8AD8-1C5425020013}"/>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0" name="Oval 199">
                  <a:extLst>
                    <a:ext uri="{FF2B5EF4-FFF2-40B4-BE49-F238E27FC236}">
                      <a16:creationId xmlns:a16="http://schemas.microsoft.com/office/drawing/2014/main" id="{9D261C37-2FB6-F64B-8A9D-0C030D71A5BD}"/>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01" name="Oval 200">
                  <a:extLst>
                    <a:ext uri="{FF2B5EF4-FFF2-40B4-BE49-F238E27FC236}">
                      <a16:creationId xmlns:a16="http://schemas.microsoft.com/office/drawing/2014/main" id="{D1A7F74F-0969-6C4E-ACEE-1BB346106BEA}"/>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02" name="Group 201">
                <a:extLst>
                  <a:ext uri="{FF2B5EF4-FFF2-40B4-BE49-F238E27FC236}">
                    <a16:creationId xmlns:a16="http://schemas.microsoft.com/office/drawing/2014/main" id="{BA41C121-147F-B846-BC89-CDFBAF1DCB59}"/>
                  </a:ext>
                </a:extLst>
              </p:cNvPr>
              <p:cNvGrpSpPr/>
              <p:nvPr/>
            </p:nvGrpSpPr>
            <p:grpSpPr>
              <a:xfrm>
                <a:off x="9220200" y="8619769"/>
                <a:ext cx="542417" cy="1725848"/>
                <a:chOff x="2484120" y="8632904"/>
                <a:chExt cx="542417" cy="1725848"/>
              </a:xfrm>
            </p:grpSpPr>
            <p:sp>
              <p:nvSpPr>
                <p:cNvPr id="203" name="Left Brace 202">
                  <a:extLst>
                    <a:ext uri="{FF2B5EF4-FFF2-40B4-BE49-F238E27FC236}">
                      <a16:creationId xmlns:a16="http://schemas.microsoft.com/office/drawing/2014/main" id="{2CC7CD97-BE5A-D545-84EE-09C6BFB4D1FF}"/>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04" name="Straight Connector 203">
                  <a:extLst>
                    <a:ext uri="{FF2B5EF4-FFF2-40B4-BE49-F238E27FC236}">
                      <a16:creationId xmlns:a16="http://schemas.microsoft.com/office/drawing/2014/main" id="{5FC87C22-FA2A-EF40-ABAE-E0286D44C248}"/>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 name="Oval 204">
                  <a:extLst>
                    <a:ext uri="{FF2B5EF4-FFF2-40B4-BE49-F238E27FC236}">
                      <a16:creationId xmlns:a16="http://schemas.microsoft.com/office/drawing/2014/main" id="{E2D334D8-C852-D445-9289-9688AD664AE2}"/>
                    </a:ext>
                  </a:extLst>
                </p:cNvPr>
                <p:cNvSpPr>
                  <a:spLocks noChangeAspect="1"/>
                </p:cNvSpPr>
                <p:nvPr/>
              </p:nvSpPr>
              <p:spPr bwMode="auto">
                <a:xfrm>
                  <a:off x="2484120" y="8636059"/>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06" name="Oval 205">
                  <a:extLst>
                    <a:ext uri="{FF2B5EF4-FFF2-40B4-BE49-F238E27FC236}">
                      <a16:creationId xmlns:a16="http://schemas.microsoft.com/office/drawing/2014/main" id="{AB43B247-28AE-2144-9244-8232655E4CF4}"/>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42" name="Group 41">
                <a:extLst>
                  <a:ext uri="{FF2B5EF4-FFF2-40B4-BE49-F238E27FC236}">
                    <a16:creationId xmlns:a16="http://schemas.microsoft.com/office/drawing/2014/main" id="{8FD0C344-90BF-3642-B281-1B05406540D6}"/>
                  </a:ext>
                </a:extLst>
              </p:cNvPr>
              <p:cNvGrpSpPr/>
              <p:nvPr/>
            </p:nvGrpSpPr>
            <p:grpSpPr>
              <a:xfrm>
                <a:off x="2274745" y="10259055"/>
                <a:ext cx="392255" cy="1775463"/>
                <a:chOff x="200851" y="9260525"/>
                <a:chExt cx="392255" cy="1775463"/>
              </a:xfrm>
            </p:grpSpPr>
            <p:sp>
              <p:nvSpPr>
                <p:cNvPr id="5" name="Left Brace 4">
                  <a:extLst>
                    <a:ext uri="{FF2B5EF4-FFF2-40B4-BE49-F238E27FC236}">
                      <a16:creationId xmlns:a16="http://schemas.microsoft.com/office/drawing/2014/main" id="{EC0C80EF-FF62-F54F-A395-50F3E5F78455}"/>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7" name="Straight Connector 6">
                  <a:extLst>
                    <a:ext uri="{FF2B5EF4-FFF2-40B4-BE49-F238E27FC236}">
                      <a16:creationId xmlns:a16="http://schemas.microsoft.com/office/drawing/2014/main" id="{8FE660E1-8DBA-B141-9E3C-8AAD2C396AEA}"/>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Oval 9">
                  <a:extLst>
                    <a:ext uri="{FF2B5EF4-FFF2-40B4-BE49-F238E27FC236}">
                      <a16:creationId xmlns:a16="http://schemas.microsoft.com/office/drawing/2014/main" id="{F0940705-8B3F-3740-8FE2-AB6B5F39D3BF}"/>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2" name="Oval 11">
                  <a:extLst>
                    <a:ext uri="{FF2B5EF4-FFF2-40B4-BE49-F238E27FC236}">
                      <a16:creationId xmlns:a16="http://schemas.microsoft.com/office/drawing/2014/main" id="{92D74030-5F9F-3D44-B950-AC0480352CE5}"/>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4" name="Oval 13">
                  <a:extLst>
                    <a:ext uri="{FF2B5EF4-FFF2-40B4-BE49-F238E27FC236}">
                      <a16:creationId xmlns:a16="http://schemas.microsoft.com/office/drawing/2014/main" id="{F8E3B809-DA22-E641-B760-FCA58528A9B6}"/>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5" name="Oval 14">
                  <a:extLst>
                    <a:ext uri="{FF2B5EF4-FFF2-40B4-BE49-F238E27FC236}">
                      <a16:creationId xmlns:a16="http://schemas.microsoft.com/office/drawing/2014/main" id="{7A23C81D-9CD0-EA49-B4B1-D49ADAE6724C}"/>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43" name="Group 42">
                <a:extLst>
                  <a:ext uri="{FF2B5EF4-FFF2-40B4-BE49-F238E27FC236}">
                    <a16:creationId xmlns:a16="http://schemas.microsoft.com/office/drawing/2014/main" id="{2C229D86-6FD1-B648-BE08-241F535382AB}"/>
                  </a:ext>
                </a:extLst>
              </p:cNvPr>
              <p:cNvGrpSpPr/>
              <p:nvPr/>
            </p:nvGrpSpPr>
            <p:grpSpPr>
              <a:xfrm>
                <a:off x="2816685" y="10259055"/>
                <a:ext cx="392255" cy="1775463"/>
                <a:chOff x="200851" y="9260525"/>
                <a:chExt cx="392255" cy="1775463"/>
              </a:xfrm>
            </p:grpSpPr>
            <p:sp>
              <p:nvSpPr>
                <p:cNvPr id="44" name="Left Brace 43">
                  <a:extLst>
                    <a:ext uri="{FF2B5EF4-FFF2-40B4-BE49-F238E27FC236}">
                      <a16:creationId xmlns:a16="http://schemas.microsoft.com/office/drawing/2014/main" id="{F024FBEE-ADFF-8249-9104-E9E9F7E0FC14}"/>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5" name="Straight Connector 44">
                  <a:extLst>
                    <a:ext uri="{FF2B5EF4-FFF2-40B4-BE49-F238E27FC236}">
                      <a16:creationId xmlns:a16="http://schemas.microsoft.com/office/drawing/2014/main" id="{4F5BBC2F-2D80-9D4B-AAA0-C05224CA8273}"/>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Oval 45">
                  <a:extLst>
                    <a:ext uri="{FF2B5EF4-FFF2-40B4-BE49-F238E27FC236}">
                      <a16:creationId xmlns:a16="http://schemas.microsoft.com/office/drawing/2014/main" id="{68FA480A-A8F0-2C4A-8608-20CBD712A40C}"/>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7" name="Oval 46">
                  <a:extLst>
                    <a:ext uri="{FF2B5EF4-FFF2-40B4-BE49-F238E27FC236}">
                      <a16:creationId xmlns:a16="http://schemas.microsoft.com/office/drawing/2014/main" id="{75FDEA77-46FB-2C4D-A1BF-2B5F755125FC}"/>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8" name="Oval 47">
                  <a:extLst>
                    <a:ext uri="{FF2B5EF4-FFF2-40B4-BE49-F238E27FC236}">
                      <a16:creationId xmlns:a16="http://schemas.microsoft.com/office/drawing/2014/main" id="{C4FB185B-4412-B04F-AC78-31DEFF17BEF5}"/>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9" name="Oval 48">
                  <a:extLst>
                    <a:ext uri="{FF2B5EF4-FFF2-40B4-BE49-F238E27FC236}">
                      <a16:creationId xmlns:a16="http://schemas.microsoft.com/office/drawing/2014/main" id="{49222091-08A9-0442-8995-8DC8612080FA}"/>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50" name="Group 49">
                <a:extLst>
                  <a:ext uri="{FF2B5EF4-FFF2-40B4-BE49-F238E27FC236}">
                    <a16:creationId xmlns:a16="http://schemas.microsoft.com/office/drawing/2014/main" id="{F60AD230-5076-0049-90CA-F4086357353C}"/>
                  </a:ext>
                </a:extLst>
              </p:cNvPr>
              <p:cNvGrpSpPr/>
              <p:nvPr/>
            </p:nvGrpSpPr>
            <p:grpSpPr>
              <a:xfrm>
                <a:off x="3244925" y="10259055"/>
                <a:ext cx="392255" cy="1775463"/>
                <a:chOff x="200851" y="9260525"/>
                <a:chExt cx="392255" cy="1775463"/>
              </a:xfrm>
            </p:grpSpPr>
            <p:sp>
              <p:nvSpPr>
                <p:cNvPr id="51" name="Left Brace 50">
                  <a:extLst>
                    <a:ext uri="{FF2B5EF4-FFF2-40B4-BE49-F238E27FC236}">
                      <a16:creationId xmlns:a16="http://schemas.microsoft.com/office/drawing/2014/main" id="{E69E4E4E-6A42-E848-9FF7-CD3184AFB998}"/>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52" name="Straight Connector 51">
                  <a:extLst>
                    <a:ext uri="{FF2B5EF4-FFF2-40B4-BE49-F238E27FC236}">
                      <a16:creationId xmlns:a16="http://schemas.microsoft.com/office/drawing/2014/main" id="{E0885A38-4BFA-CF4B-8A76-EA8C505E1C4A}"/>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Oval 52">
                  <a:extLst>
                    <a:ext uri="{FF2B5EF4-FFF2-40B4-BE49-F238E27FC236}">
                      <a16:creationId xmlns:a16="http://schemas.microsoft.com/office/drawing/2014/main" id="{76847961-46BF-2D4B-9A96-FAF7F0411E4D}"/>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54" name="Oval 53">
                  <a:extLst>
                    <a:ext uri="{FF2B5EF4-FFF2-40B4-BE49-F238E27FC236}">
                      <a16:creationId xmlns:a16="http://schemas.microsoft.com/office/drawing/2014/main" id="{8FE52827-D662-4A45-BF83-8AC2B14B1362}"/>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55" name="Oval 54">
                  <a:extLst>
                    <a:ext uri="{FF2B5EF4-FFF2-40B4-BE49-F238E27FC236}">
                      <a16:creationId xmlns:a16="http://schemas.microsoft.com/office/drawing/2014/main" id="{AD20E58F-9B7C-C34F-816C-4BAC8096F903}"/>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56" name="Oval 55">
                  <a:extLst>
                    <a:ext uri="{FF2B5EF4-FFF2-40B4-BE49-F238E27FC236}">
                      <a16:creationId xmlns:a16="http://schemas.microsoft.com/office/drawing/2014/main" id="{9581D226-2176-A74E-B824-2262D2F512CC}"/>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57" name="Group 56">
                <a:extLst>
                  <a:ext uri="{FF2B5EF4-FFF2-40B4-BE49-F238E27FC236}">
                    <a16:creationId xmlns:a16="http://schemas.microsoft.com/office/drawing/2014/main" id="{CF1D2DCA-3563-F744-8A67-BDCB0537366D}"/>
                  </a:ext>
                </a:extLst>
              </p:cNvPr>
              <p:cNvGrpSpPr/>
              <p:nvPr/>
            </p:nvGrpSpPr>
            <p:grpSpPr>
              <a:xfrm>
                <a:off x="3778059" y="10259055"/>
                <a:ext cx="392255" cy="1775463"/>
                <a:chOff x="200851" y="9260525"/>
                <a:chExt cx="392255" cy="1775463"/>
              </a:xfrm>
            </p:grpSpPr>
            <p:sp>
              <p:nvSpPr>
                <p:cNvPr id="58" name="Left Brace 57">
                  <a:extLst>
                    <a:ext uri="{FF2B5EF4-FFF2-40B4-BE49-F238E27FC236}">
                      <a16:creationId xmlns:a16="http://schemas.microsoft.com/office/drawing/2014/main" id="{4CF57088-F528-614D-A1DE-FCE24F69C49D}"/>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59" name="Straight Connector 58">
                  <a:extLst>
                    <a:ext uri="{FF2B5EF4-FFF2-40B4-BE49-F238E27FC236}">
                      <a16:creationId xmlns:a16="http://schemas.microsoft.com/office/drawing/2014/main" id="{1D820674-09C7-F540-B180-B6719397F9FA}"/>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Oval 59">
                  <a:extLst>
                    <a:ext uri="{FF2B5EF4-FFF2-40B4-BE49-F238E27FC236}">
                      <a16:creationId xmlns:a16="http://schemas.microsoft.com/office/drawing/2014/main" id="{C120142E-90EB-F846-8B32-A3F5F767CD35}"/>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1" name="Oval 60">
                  <a:extLst>
                    <a:ext uri="{FF2B5EF4-FFF2-40B4-BE49-F238E27FC236}">
                      <a16:creationId xmlns:a16="http://schemas.microsoft.com/office/drawing/2014/main" id="{C1D9385C-AAA4-4A4D-8BE1-3BCA40F187F9}"/>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2" name="Oval 61">
                  <a:extLst>
                    <a:ext uri="{FF2B5EF4-FFF2-40B4-BE49-F238E27FC236}">
                      <a16:creationId xmlns:a16="http://schemas.microsoft.com/office/drawing/2014/main" id="{DEA8FAD3-CF64-2744-974B-2D93E1A812E7}"/>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3" name="Oval 62">
                  <a:extLst>
                    <a:ext uri="{FF2B5EF4-FFF2-40B4-BE49-F238E27FC236}">
                      <a16:creationId xmlns:a16="http://schemas.microsoft.com/office/drawing/2014/main" id="{07815630-0E21-0441-8105-ED424E84DA33}"/>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64" name="Group 63">
                <a:extLst>
                  <a:ext uri="{FF2B5EF4-FFF2-40B4-BE49-F238E27FC236}">
                    <a16:creationId xmlns:a16="http://schemas.microsoft.com/office/drawing/2014/main" id="{A585FC33-1847-1E41-9EE3-9C324092AA36}"/>
                  </a:ext>
                </a:extLst>
              </p:cNvPr>
              <p:cNvGrpSpPr/>
              <p:nvPr/>
            </p:nvGrpSpPr>
            <p:grpSpPr>
              <a:xfrm>
                <a:off x="4188139" y="10259055"/>
                <a:ext cx="392255" cy="1775463"/>
                <a:chOff x="200851" y="9260525"/>
                <a:chExt cx="392255" cy="1775463"/>
              </a:xfrm>
            </p:grpSpPr>
            <p:sp>
              <p:nvSpPr>
                <p:cNvPr id="65" name="Left Brace 64">
                  <a:extLst>
                    <a:ext uri="{FF2B5EF4-FFF2-40B4-BE49-F238E27FC236}">
                      <a16:creationId xmlns:a16="http://schemas.microsoft.com/office/drawing/2014/main" id="{0E9D3AC5-8549-234E-9E52-FF067AADE7B0}"/>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66" name="Straight Connector 65">
                  <a:extLst>
                    <a:ext uri="{FF2B5EF4-FFF2-40B4-BE49-F238E27FC236}">
                      <a16:creationId xmlns:a16="http://schemas.microsoft.com/office/drawing/2014/main" id="{BF9B71A0-124E-994A-8382-7959BFCB0ACF}"/>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Oval 66">
                  <a:extLst>
                    <a:ext uri="{FF2B5EF4-FFF2-40B4-BE49-F238E27FC236}">
                      <a16:creationId xmlns:a16="http://schemas.microsoft.com/office/drawing/2014/main" id="{EAB5B14C-8222-2948-AEA2-481C7C7C48BD}"/>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8" name="Oval 67">
                  <a:extLst>
                    <a:ext uri="{FF2B5EF4-FFF2-40B4-BE49-F238E27FC236}">
                      <a16:creationId xmlns:a16="http://schemas.microsoft.com/office/drawing/2014/main" id="{79090774-59AC-9642-93CA-47C62927F451}"/>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9" name="Oval 68">
                  <a:extLst>
                    <a:ext uri="{FF2B5EF4-FFF2-40B4-BE49-F238E27FC236}">
                      <a16:creationId xmlns:a16="http://schemas.microsoft.com/office/drawing/2014/main" id="{4F9BF0F5-DF24-5748-90F9-6EC909AC09A4}"/>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70" name="Oval 69">
                  <a:extLst>
                    <a:ext uri="{FF2B5EF4-FFF2-40B4-BE49-F238E27FC236}">
                      <a16:creationId xmlns:a16="http://schemas.microsoft.com/office/drawing/2014/main" id="{3743FD93-862B-B947-A264-D1584A90BE23}"/>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71" name="Group 70">
                <a:extLst>
                  <a:ext uri="{FF2B5EF4-FFF2-40B4-BE49-F238E27FC236}">
                    <a16:creationId xmlns:a16="http://schemas.microsoft.com/office/drawing/2014/main" id="{17094C5C-B743-2341-8232-5FBEE26EC357}"/>
                  </a:ext>
                </a:extLst>
              </p:cNvPr>
              <p:cNvGrpSpPr/>
              <p:nvPr/>
            </p:nvGrpSpPr>
            <p:grpSpPr>
              <a:xfrm>
                <a:off x="4734608" y="10259055"/>
                <a:ext cx="392255" cy="1775463"/>
                <a:chOff x="200851" y="9260525"/>
                <a:chExt cx="392255" cy="1775463"/>
              </a:xfrm>
            </p:grpSpPr>
            <p:sp>
              <p:nvSpPr>
                <p:cNvPr id="72" name="Left Brace 71">
                  <a:extLst>
                    <a:ext uri="{FF2B5EF4-FFF2-40B4-BE49-F238E27FC236}">
                      <a16:creationId xmlns:a16="http://schemas.microsoft.com/office/drawing/2014/main" id="{1B855078-F083-AF4C-9171-CB2C041542FC}"/>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73" name="Straight Connector 72">
                  <a:extLst>
                    <a:ext uri="{FF2B5EF4-FFF2-40B4-BE49-F238E27FC236}">
                      <a16:creationId xmlns:a16="http://schemas.microsoft.com/office/drawing/2014/main" id="{F54DE16C-4F02-6A4C-938E-94F45A2CB721}"/>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Oval 73">
                  <a:extLst>
                    <a:ext uri="{FF2B5EF4-FFF2-40B4-BE49-F238E27FC236}">
                      <a16:creationId xmlns:a16="http://schemas.microsoft.com/office/drawing/2014/main" id="{3BDDEC38-75E1-F647-8928-B2A2DF4EBEEA}"/>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75" name="Oval 74">
                  <a:extLst>
                    <a:ext uri="{FF2B5EF4-FFF2-40B4-BE49-F238E27FC236}">
                      <a16:creationId xmlns:a16="http://schemas.microsoft.com/office/drawing/2014/main" id="{4969F87F-C71B-0841-A2F9-3D494C24ECFD}"/>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76" name="Oval 75">
                  <a:extLst>
                    <a:ext uri="{FF2B5EF4-FFF2-40B4-BE49-F238E27FC236}">
                      <a16:creationId xmlns:a16="http://schemas.microsoft.com/office/drawing/2014/main" id="{D638962D-42D4-4844-A37F-4197E3D6604D}"/>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77" name="Oval 76">
                  <a:extLst>
                    <a:ext uri="{FF2B5EF4-FFF2-40B4-BE49-F238E27FC236}">
                      <a16:creationId xmlns:a16="http://schemas.microsoft.com/office/drawing/2014/main" id="{EA94B47D-EE13-1247-BD56-883CA289FB4B}"/>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78" name="Group 77">
                <a:extLst>
                  <a:ext uri="{FF2B5EF4-FFF2-40B4-BE49-F238E27FC236}">
                    <a16:creationId xmlns:a16="http://schemas.microsoft.com/office/drawing/2014/main" id="{52449AD6-C0E6-6C40-8E3C-C267D6DC0295}"/>
                  </a:ext>
                </a:extLst>
              </p:cNvPr>
              <p:cNvGrpSpPr/>
              <p:nvPr/>
            </p:nvGrpSpPr>
            <p:grpSpPr>
              <a:xfrm>
                <a:off x="5151502" y="10259055"/>
                <a:ext cx="392255" cy="1775463"/>
                <a:chOff x="200851" y="9260525"/>
                <a:chExt cx="392255" cy="1775463"/>
              </a:xfrm>
            </p:grpSpPr>
            <p:sp>
              <p:nvSpPr>
                <p:cNvPr id="79" name="Left Brace 78">
                  <a:extLst>
                    <a:ext uri="{FF2B5EF4-FFF2-40B4-BE49-F238E27FC236}">
                      <a16:creationId xmlns:a16="http://schemas.microsoft.com/office/drawing/2014/main" id="{196E7E63-2C5A-CD4E-B9FD-D96FE12CE3EE}"/>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80" name="Straight Connector 79">
                  <a:extLst>
                    <a:ext uri="{FF2B5EF4-FFF2-40B4-BE49-F238E27FC236}">
                      <a16:creationId xmlns:a16="http://schemas.microsoft.com/office/drawing/2014/main" id="{E3A3749D-94A5-C249-B734-98BAD6922FF6}"/>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Oval 80">
                  <a:extLst>
                    <a:ext uri="{FF2B5EF4-FFF2-40B4-BE49-F238E27FC236}">
                      <a16:creationId xmlns:a16="http://schemas.microsoft.com/office/drawing/2014/main" id="{3F4140F3-CEBA-F04B-B1A5-DF244E488CA2}"/>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2" name="Oval 81">
                  <a:extLst>
                    <a:ext uri="{FF2B5EF4-FFF2-40B4-BE49-F238E27FC236}">
                      <a16:creationId xmlns:a16="http://schemas.microsoft.com/office/drawing/2014/main" id="{061799D0-23EC-9F40-BCAE-87EE1D522F84}"/>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3" name="Oval 82">
                  <a:extLst>
                    <a:ext uri="{FF2B5EF4-FFF2-40B4-BE49-F238E27FC236}">
                      <a16:creationId xmlns:a16="http://schemas.microsoft.com/office/drawing/2014/main" id="{392885B5-F8C2-5F49-9017-FBBB3FEF90C5}"/>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4" name="Oval 83">
                  <a:extLst>
                    <a:ext uri="{FF2B5EF4-FFF2-40B4-BE49-F238E27FC236}">
                      <a16:creationId xmlns:a16="http://schemas.microsoft.com/office/drawing/2014/main" id="{9DF23570-96C8-464C-9CFF-54AE512BB239}"/>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85" name="Group 84">
                <a:extLst>
                  <a:ext uri="{FF2B5EF4-FFF2-40B4-BE49-F238E27FC236}">
                    <a16:creationId xmlns:a16="http://schemas.microsoft.com/office/drawing/2014/main" id="{81BEA6B8-0FF7-A141-920B-799996B8F41B}"/>
                  </a:ext>
                </a:extLst>
              </p:cNvPr>
              <p:cNvGrpSpPr/>
              <p:nvPr/>
            </p:nvGrpSpPr>
            <p:grpSpPr>
              <a:xfrm>
                <a:off x="5684797" y="10259055"/>
                <a:ext cx="392255" cy="1775463"/>
                <a:chOff x="200851" y="9260525"/>
                <a:chExt cx="392255" cy="1775463"/>
              </a:xfrm>
            </p:grpSpPr>
            <p:sp>
              <p:nvSpPr>
                <p:cNvPr id="86" name="Left Brace 85">
                  <a:extLst>
                    <a:ext uri="{FF2B5EF4-FFF2-40B4-BE49-F238E27FC236}">
                      <a16:creationId xmlns:a16="http://schemas.microsoft.com/office/drawing/2014/main" id="{5663197E-9996-5E4A-AB7F-96752DC2972C}"/>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87" name="Straight Connector 86">
                  <a:extLst>
                    <a:ext uri="{FF2B5EF4-FFF2-40B4-BE49-F238E27FC236}">
                      <a16:creationId xmlns:a16="http://schemas.microsoft.com/office/drawing/2014/main" id="{4E1642CD-23F9-2549-B50D-109F74220525}"/>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Oval 87">
                  <a:extLst>
                    <a:ext uri="{FF2B5EF4-FFF2-40B4-BE49-F238E27FC236}">
                      <a16:creationId xmlns:a16="http://schemas.microsoft.com/office/drawing/2014/main" id="{7B5C1ECA-F5CA-4F45-B788-98CF588C2EB2}"/>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9" name="Oval 88">
                  <a:extLst>
                    <a:ext uri="{FF2B5EF4-FFF2-40B4-BE49-F238E27FC236}">
                      <a16:creationId xmlns:a16="http://schemas.microsoft.com/office/drawing/2014/main" id="{86956629-CE45-844E-A9C9-E2D6D1483C49}"/>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90" name="Oval 89">
                  <a:extLst>
                    <a:ext uri="{FF2B5EF4-FFF2-40B4-BE49-F238E27FC236}">
                      <a16:creationId xmlns:a16="http://schemas.microsoft.com/office/drawing/2014/main" id="{FCF11917-9F2D-6B4E-A17A-508C0F6D3D40}"/>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91" name="Oval 90">
                  <a:extLst>
                    <a:ext uri="{FF2B5EF4-FFF2-40B4-BE49-F238E27FC236}">
                      <a16:creationId xmlns:a16="http://schemas.microsoft.com/office/drawing/2014/main" id="{72C5B7E9-F6E4-414D-85ED-2F6B7DCD20D0}"/>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92" name="Group 91">
                <a:extLst>
                  <a:ext uri="{FF2B5EF4-FFF2-40B4-BE49-F238E27FC236}">
                    <a16:creationId xmlns:a16="http://schemas.microsoft.com/office/drawing/2014/main" id="{95AEEEA5-136F-7543-AC9A-4070FF076385}"/>
                  </a:ext>
                </a:extLst>
              </p:cNvPr>
              <p:cNvGrpSpPr/>
              <p:nvPr/>
            </p:nvGrpSpPr>
            <p:grpSpPr>
              <a:xfrm>
                <a:off x="6145274" y="10259055"/>
                <a:ext cx="392255" cy="1775463"/>
                <a:chOff x="200851" y="9260525"/>
                <a:chExt cx="392255" cy="1775463"/>
              </a:xfrm>
            </p:grpSpPr>
            <p:sp>
              <p:nvSpPr>
                <p:cNvPr id="93" name="Left Brace 92">
                  <a:extLst>
                    <a:ext uri="{FF2B5EF4-FFF2-40B4-BE49-F238E27FC236}">
                      <a16:creationId xmlns:a16="http://schemas.microsoft.com/office/drawing/2014/main" id="{0CE29353-338E-F847-8FC8-072BA16BBEE1}"/>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94" name="Straight Connector 93">
                  <a:extLst>
                    <a:ext uri="{FF2B5EF4-FFF2-40B4-BE49-F238E27FC236}">
                      <a16:creationId xmlns:a16="http://schemas.microsoft.com/office/drawing/2014/main" id="{7D6CDEA4-3B16-4A40-A7A1-C93703E84CED}"/>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Oval 94">
                  <a:extLst>
                    <a:ext uri="{FF2B5EF4-FFF2-40B4-BE49-F238E27FC236}">
                      <a16:creationId xmlns:a16="http://schemas.microsoft.com/office/drawing/2014/main" id="{75A0E487-4EC9-C246-A5EB-8C25490544CF}"/>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96" name="Oval 95">
                  <a:extLst>
                    <a:ext uri="{FF2B5EF4-FFF2-40B4-BE49-F238E27FC236}">
                      <a16:creationId xmlns:a16="http://schemas.microsoft.com/office/drawing/2014/main" id="{14B36BB8-EC55-364E-B50C-CA27E4B9C23A}"/>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97" name="Oval 96">
                  <a:extLst>
                    <a:ext uri="{FF2B5EF4-FFF2-40B4-BE49-F238E27FC236}">
                      <a16:creationId xmlns:a16="http://schemas.microsoft.com/office/drawing/2014/main" id="{F6D6D1B3-498C-2342-BBC1-19D39B66C472}"/>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98" name="Oval 97">
                  <a:extLst>
                    <a:ext uri="{FF2B5EF4-FFF2-40B4-BE49-F238E27FC236}">
                      <a16:creationId xmlns:a16="http://schemas.microsoft.com/office/drawing/2014/main" id="{087A4DC6-5AF9-A948-B5C7-3071AD8D7AF3}"/>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99" name="Group 98">
                <a:extLst>
                  <a:ext uri="{FF2B5EF4-FFF2-40B4-BE49-F238E27FC236}">
                    <a16:creationId xmlns:a16="http://schemas.microsoft.com/office/drawing/2014/main" id="{DB392F70-35F2-5C43-A26F-F2DC5666FB78}"/>
                  </a:ext>
                </a:extLst>
              </p:cNvPr>
              <p:cNvGrpSpPr/>
              <p:nvPr/>
            </p:nvGrpSpPr>
            <p:grpSpPr>
              <a:xfrm>
                <a:off x="6709062" y="10259055"/>
                <a:ext cx="392255" cy="1775463"/>
                <a:chOff x="200851" y="9260525"/>
                <a:chExt cx="392255" cy="1775463"/>
              </a:xfrm>
            </p:grpSpPr>
            <p:sp>
              <p:nvSpPr>
                <p:cNvPr id="100" name="Left Brace 99">
                  <a:extLst>
                    <a:ext uri="{FF2B5EF4-FFF2-40B4-BE49-F238E27FC236}">
                      <a16:creationId xmlns:a16="http://schemas.microsoft.com/office/drawing/2014/main" id="{1BE1F657-E1F0-0D47-9CCE-952660AB39F0}"/>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01" name="Straight Connector 100">
                  <a:extLst>
                    <a:ext uri="{FF2B5EF4-FFF2-40B4-BE49-F238E27FC236}">
                      <a16:creationId xmlns:a16="http://schemas.microsoft.com/office/drawing/2014/main" id="{32000B87-563A-334A-BB20-5FC572A464C8}"/>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 name="Oval 101">
                  <a:extLst>
                    <a:ext uri="{FF2B5EF4-FFF2-40B4-BE49-F238E27FC236}">
                      <a16:creationId xmlns:a16="http://schemas.microsoft.com/office/drawing/2014/main" id="{C66D6B19-A62D-C74D-9FF0-2A71B25AB939}"/>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03" name="Oval 102">
                  <a:extLst>
                    <a:ext uri="{FF2B5EF4-FFF2-40B4-BE49-F238E27FC236}">
                      <a16:creationId xmlns:a16="http://schemas.microsoft.com/office/drawing/2014/main" id="{876F00DC-8D62-DE41-8A27-2146AB680AB4}"/>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04" name="Oval 103">
                  <a:extLst>
                    <a:ext uri="{FF2B5EF4-FFF2-40B4-BE49-F238E27FC236}">
                      <a16:creationId xmlns:a16="http://schemas.microsoft.com/office/drawing/2014/main" id="{3BC8BDE9-C71B-7248-85A3-D1D7CBCB7595}"/>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05" name="Oval 104">
                  <a:extLst>
                    <a:ext uri="{FF2B5EF4-FFF2-40B4-BE49-F238E27FC236}">
                      <a16:creationId xmlns:a16="http://schemas.microsoft.com/office/drawing/2014/main" id="{85E2A016-393F-134E-A1B2-3B71948A158F}"/>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06" name="Group 105">
                <a:extLst>
                  <a:ext uri="{FF2B5EF4-FFF2-40B4-BE49-F238E27FC236}">
                    <a16:creationId xmlns:a16="http://schemas.microsoft.com/office/drawing/2014/main" id="{DAFB57B7-E879-2841-A31F-C8ECF40C2D2B}"/>
                  </a:ext>
                </a:extLst>
              </p:cNvPr>
              <p:cNvGrpSpPr/>
              <p:nvPr/>
            </p:nvGrpSpPr>
            <p:grpSpPr>
              <a:xfrm>
                <a:off x="7130027" y="10259055"/>
                <a:ext cx="392255" cy="1775463"/>
                <a:chOff x="200851" y="9260525"/>
                <a:chExt cx="392255" cy="1775463"/>
              </a:xfrm>
            </p:grpSpPr>
            <p:sp>
              <p:nvSpPr>
                <p:cNvPr id="107" name="Left Brace 106">
                  <a:extLst>
                    <a:ext uri="{FF2B5EF4-FFF2-40B4-BE49-F238E27FC236}">
                      <a16:creationId xmlns:a16="http://schemas.microsoft.com/office/drawing/2014/main" id="{83058BF3-510E-EC4F-A13D-57E4D0934DC9}"/>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08" name="Straight Connector 107">
                  <a:extLst>
                    <a:ext uri="{FF2B5EF4-FFF2-40B4-BE49-F238E27FC236}">
                      <a16:creationId xmlns:a16="http://schemas.microsoft.com/office/drawing/2014/main" id="{23BF363A-5FA2-F449-B97D-DFAD692AA2EC}"/>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9" name="Oval 108">
                  <a:extLst>
                    <a:ext uri="{FF2B5EF4-FFF2-40B4-BE49-F238E27FC236}">
                      <a16:creationId xmlns:a16="http://schemas.microsoft.com/office/drawing/2014/main" id="{4CA059AD-5E86-5540-ABD5-1D632EA8D402}"/>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10" name="Oval 109">
                  <a:extLst>
                    <a:ext uri="{FF2B5EF4-FFF2-40B4-BE49-F238E27FC236}">
                      <a16:creationId xmlns:a16="http://schemas.microsoft.com/office/drawing/2014/main" id="{E88625A3-8931-E541-929D-1B9B9EF9F57C}"/>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11" name="Oval 110">
                  <a:extLst>
                    <a:ext uri="{FF2B5EF4-FFF2-40B4-BE49-F238E27FC236}">
                      <a16:creationId xmlns:a16="http://schemas.microsoft.com/office/drawing/2014/main" id="{38986D65-709B-1F4F-BFEB-AF74885F5CD5}"/>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12" name="Oval 111">
                  <a:extLst>
                    <a:ext uri="{FF2B5EF4-FFF2-40B4-BE49-F238E27FC236}">
                      <a16:creationId xmlns:a16="http://schemas.microsoft.com/office/drawing/2014/main" id="{59878524-99CE-4047-87E1-8C713DB81EA6}"/>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13" name="Group 112">
                <a:extLst>
                  <a:ext uri="{FF2B5EF4-FFF2-40B4-BE49-F238E27FC236}">
                    <a16:creationId xmlns:a16="http://schemas.microsoft.com/office/drawing/2014/main" id="{07F268C2-01BB-5947-8D7D-0DE7FF6A5CC8}"/>
                  </a:ext>
                </a:extLst>
              </p:cNvPr>
              <p:cNvGrpSpPr/>
              <p:nvPr/>
            </p:nvGrpSpPr>
            <p:grpSpPr>
              <a:xfrm>
                <a:off x="7648654" y="10259055"/>
                <a:ext cx="392255" cy="1775463"/>
                <a:chOff x="200851" y="9260525"/>
                <a:chExt cx="392255" cy="1775463"/>
              </a:xfrm>
            </p:grpSpPr>
            <p:sp>
              <p:nvSpPr>
                <p:cNvPr id="114" name="Left Brace 113">
                  <a:extLst>
                    <a:ext uri="{FF2B5EF4-FFF2-40B4-BE49-F238E27FC236}">
                      <a16:creationId xmlns:a16="http://schemas.microsoft.com/office/drawing/2014/main" id="{8736BFDA-181B-8941-9D50-F9A561DCD239}"/>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15" name="Straight Connector 114">
                  <a:extLst>
                    <a:ext uri="{FF2B5EF4-FFF2-40B4-BE49-F238E27FC236}">
                      <a16:creationId xmlns:a16="http://schemas.microsoft.com/office/drawing/2014/main" id="{245FA00C-5441-EB40-80BB-1A2621D840FD}"/>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6" name="Oval 115">
                  <a:extLst>
                    <a:ext uri="{FF2B5EF4-FFF2-40B4-BE49-F238E27FC236}">
                      <a16:creationId xmlns:a16="http://schemas.microsoft.com/office/drawing/2014/main" id="{1208858C-EF4C-0346-8EF0-6B044CA67411}"/>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17" name="Oval 116">
                  <a:extLst>
                    <a:ext uri="{FF2B5EF4-FFF2-40B4-BE49-F238E27FC236}">
                      <a16:creationId xmlns:a16="http://schemas.microsoft.com/office/drawing/2014/main" id="{F0C76D45-6871-DE48-8CCF-06B3B1DBCD68}"/>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18" name="Oval 117">
                  <a:extLst>
                    <a:ext uri="{FF2B5EF4-FFF2-40B4-BE49-F238E27FC236}">
                      <a16:creationId xmlns:a16="http://schemas.microsoft.com/office/drawing/2014/main" id="{B9566915-F842-DA4D-9D5F-4797070525E3}"/>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19" name="Oval 118">
                  <a:extLst>
                    <a:ext uri="{FF2B5EF4-FFF2-40B4-BE49-F238E27FC236}">
                      <a16:creationId xmlns:a16="http://schemas.microsoft.com/office/drawing/2014/main" id="{48C4FFCC-A04F-6344-BA95-4E8D834BB9FD}"/>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20" name="Group 119">
                <a:extLst>
                  <a:ext uri="{FF2B5EF4-FFF2-40B4-BE49-F238E27FC236}">
                    <a16:creationId xmlns:a16="http://schemas.microsoft.com/office/drawing/2014/main" id="{31CB4D81-F070-F14A-A2BA-E491C154912D}"/>
                  </a:ext>
                </a:extLst>
              </p:cNvPr>
              <p:cNvGrpSpPr/>
              <p:nvPr/>
            </p:nvGrpSpPr>
            <p:grpSpPr>
              <a:xfrm>
                <a:off x="8058853" y="10259055"/>
                <a:ext cx="392255" cy="1775463"/>
                <a:chOff x="200851" y="9260525"/>
                <a:chExt cx="392255" cy="1775463"/>
              </a:xfrm>
            </p:grpSpPr>
            <p:sp>
              <p:nvSpPr>
                <p:cNvPr id="121" name="Left Brace 120">
                  <a:extLst>
                    <a:ext uri="{FF2B5EF4-FFF2-40B4-BE49-F238E27FC236}">
                      <a16:creationId xmlns:a16="http://schemas.microsoft.com/office/drawing/2014/main" id="{3C4C0BB3-7C41-4443-96DB-F0B592D2B900}"/>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22" name="Straight Connector 121">
                  <a:extLst>
                    <a:ext uri="{FF2B5EF4-FFF2-40B4-BE49-F238E27FC236}">
                      <a16:creationId xmlns:a16="http://schemas.microsoft.com/office/drawing/2014/main" id="{AE37E201-70AA-0D44-8693-724588B36058}"/>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 name="Oval 122">
                  <a:extLst>
                    <a:ext uri="{FF2B5EF4-FFF2-40B4-BE49-F238E27FC236}">
                      <a16:creationId xmlns:a16="http://schemas.microsoft.com/office/drawing/2014/main" id="{8BD3532B-2295-CC41-A8FD-3DB2A6D42AEF}"/>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24" name="Oval 123">
                  <a:extLst>
                    <a:ext uri="{FF2B5EF4-FFF2-40B4-BE49-F238E27FC236}">
                      <a16:creationId xmlns:a16="http://schemas.microsoft.com/office/drawing/2014/main" id="{84D9DB17-7B21-BE4F-B7B7-DA901E7A64AF}"/>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25" name="Oval 124">
                  <a:extLst>
                    <a:ext uri="{FF2B5EF4-FFF2-40B4-BE49-F238E27FC236}">
                      <a16:creationId xmlns:a16="http://schemas.microsoft.com/office/drawing/2014/main" id="{F12A11B8-B3BD-1041-BCD2-B5680064F773}"/>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26" name="Oval 125">
                  <a:extLst>
                    <a:ext uri="{FF2B5EF4-FFF2-40B4-BE49-F238E27FC236}">
                      <a16:creationId xmlns:a16="http://schemas.microsoft.com/office/drawing/2014/main" id="{957D653A-F7B8-C640-BE3C-83F8E816187B}"/>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27" name="Group 126">
                <a:extLst>
                  <a:ext uri="{FF2B5EF4-FFF2-40B4-BE49-F238E27FC236}">
                    <a16:creationId xmlns:a16="http://schemas.microsoft.com/office/drawing/2014/main" id="{8E6E78EB-586C-2F48-9854-F96E00E6E5E5}"/>
                  </a:ext>
                </a:extLst>
              </p:cNvPr>
              <p:cNvGrpSpPr/>
              <p:nvPr/>
            </p:nvGrpSpPr>
            <p:grpSpPr>
              <a:xfrm>
                <a:off x="8609954" y="10259055"/>
                <a:ext cx="392255" cy="1775463"/>
                <a:chOff x="200851" y="9260525"/>
                <a:chExt cx="392255" cy="1775463"/>
              </a:xfrm>
            </p:grpSpPr>
            <p:sp>
              <p:nvSpPr>
                <p:cNvPr id="128" name="Left Brace 127">
                  <a:extLst>
                    <a:ext uri="{FF2B5EF4-FFF2-40B4-BE49-F238E27FC236}">
                      <a16:creationId xmlns:a16="http://schemas.microsoft.com/office/drawing/2014/main" id="{BB1AF39E-3846-894B-AD1B-4DF552D119CB}"/>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29" name="Straight Connector 128">
                  <a:extLst>
                    <a:ext uri="{FF2B5EF4-FFF2-40B4-BE49-F238E27FC236}">
                      <a16:creationId xmlns:a16="http://schemas.microsoft.com/office/drawing/2014/main" id="{3DECA7BF-9A21-9C4F-B9F2-F4EABB1DBE7A}"/>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0" name="Oval 129">
                  <a:extLst>
                    <a:ext uri="{FF2B5EF4-FFF2-40B4-BE49-F238E27FC236}">
                      <a16:creationId xmlns:a16="http://schemas.microsoft.com/office/drawing/2014/main" id="{5B1C1A4D-75C1-4F42-8B1B-D2FD6C6287A5}"/>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31" name="Oval 130">
                  <a:extLst>
                    <a:ext uri="{FF2B5EF4-FFF2-40B4-BE49-F238E27FC236}">
                      <a16:creationId xmlns:a16="http://schemas.microsoft.com/office/drawing/2014/main" id="{79B5723D-1FB7-1544-91CD-A09D9361379C}"/>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32" name="Oval 131">
                  <a:extLst>
                    <a:ext uri="{FF2B5EF4-FFF2-40B4-BE49-F238E27FC236}">
                      <a16:creationId xmlns:a16="http://schemas.microsoft.com/office/drawing/2014/main" id="{6BD47D1F-B770-4442-A599-13B532F028A0}"/>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33" name="Oval 132">
                  <a:extLst>
                    <a:ext uri="{FF2B5EF4-FFF2-40B4-BE49-F238E27FC236}">
                      <a16:creationId xmlns:a16="http://schemas.microsoft.com/office/drawing/2014/main" id="{63DAB452-4B7E-8A49-B69A-B560AC36B38B}"/>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34" name="Group 133">
                <a:extLst>
                  <a:ext uri="{FF2B5EF4-FFF2-40B4-BE49-F238E27FC236}">
                    <a16:creationId xmlns:a16="http://schemas.microsoft.com/office/drawing/2014/main" id="{B25641A3-ABD1-6942-A074-F5DD756A217C}"/>
                  </a:ext>
                </a:extLst>
              </p:cNvPr>
              <p:cNvGrpSpPr/>
              <p:nvPr/>
            </p:nvGrpSpPr>
            <p:grpSpPr>
              <a:xfrm>
                <a:off x="9024897" y="10259055"/>
                <a:ext cx="392255" cy="1775463"/>
                <a:chOff x="200851" y="9260525"/>
                <a:chExt cx="392255" cy="1775463"/>
              </a:xfrm>
            </p:grpSpPr>
            <p:sp>
              <p:nvSpPr>
                <p:cNvPr id="135" name="Left Brace 134">
                  <a:extLst>
                    <a:ext uri="{FF2B5EF4-FFF2-40B4-BE49-F238E27FC236}">
                      <a16:creationId xmlns:a16="http://schemas.microsoft.com/office/drawing/2014/main" id="{5FDB55B3-1813-9449-8FC7-4C65F6CFF0E0}"/>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36" name="Straight Connector 135">
                  <a:extLst>
                    <a:ext uri="{FF2B5EF4-FFF2-40B4-BE49-F238E27FC236}">
                      <a16:creationId xmlns:a16="http://schemas.microsoft.com/office/drawing/2014/main" id="{692BC202-552F-4E40-A25E-E04B704C6893}"/>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7" name="Oval 136">
                  <a:extLst>
                    <a:ext uri="{FF2B5EF4-FFF2-40B4-BE49-F238E27FC236}">
                      <a16:creationId xmlns:a16="http://schemas.microsoft.com/office/drawing/2014/main" id="{97922A43-6B51-2E44-BD7C-DFE9196056F8}"/>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38" name="Oval 137">
                  <a:extLst>
                    <a:ext uri="{FF2B5EF4-FFF2-40B4-BE49-F238E27FC236}">
                      <a16:creationId xmlns:a16="http://schemas.microsoft.com/office/drawing/2014/main" id="{244095C7-39DE-644E-A7E7-E59A1F73B5C4}"/>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39" name="Oval 138">
                  <a:extLst>
                    <a:ext uri="{FF2B5EF4-FFF2-40B4-BE49-F238E27FC236}">
                      <a16:creationId xmlns:a16="http://schemas.microsoft.com/office/drawing/2014/main" id="{F6CB7A6F-808F-3D48-BAB1-18BB5F257B2D}"/>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40" name="Oval 139">
                  <a:extLst>
                    <a:ext uri="{FF2B5EF4-FFF2-40B4-BE49-F238E27FC236}">
                      <a16:creationId xmlns:a16="http://schemas.microsoft.com/office/drawing/2014/main" id="{0EBF37DF-0AE7-F944-ACBD-0237BF440F3F}"/>
                    </a:ext>
                  </a:extLst>
                </p:cNvPr>
                <p:cNvSpPr>
                  <a:spLocks noChangeAspect="1"/>
                </p:cNvSpPr>
                <p:nvPr/>
              </p:nvSpPr>
              <p:spPr bwMode="auto">
                <a:xfrm>
                  <a:off x="44423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141" name="Group 140">
                <a:extLst>
                  <a:ext uri="{FF2B5EF4-FFF2-40B4-BE49-F238E27FC236}">
                    <a16:creationId xmlns:a16="http://schemas.microsoft.com/office/drawing/2014/main" id="{7EBE5AD2-AC45-544E-A0D9-58726AC239E2}"/>
                  </a:ext>
                </a:extLst>
              </p:cNvPr>
              <p:cNvGrpSpPr/>
              <p:nvPr/>
            </p:nvGrpSpPr>
            <p:grpSpPr>
              <a:xfrm>
                <a:off x="9558243" y="10259055"/>
                <a:ext cx="392255" cy="1775463"/>
                <a:chOff x="200851" y="9260525"/>
                <a:chExt cx="392255" cy="1775463"/>
              </a:xfrm>
            </p:grpSpPr>
            <p:sp>
              <p:nvSpPr>
                <p:cNvPr id="142" name="Left Brace 141">
                  <a:extLst>
                    <a:ext uri="{FF2B5EF4-FFF2-40B4-BE49-F238E27FC236}">
                      <a16:creationId xmlns:a16="http://schemas.microsoft.com/office/drawing/2014/main" id="{56728100-C7FA-024B-8CD8-DD9746C592C4}"/>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143" name="Straight Connector 142">
                  <a:extLst>
                    <a:ext uri="{FF2B5EF4-FFF2-40B4-BE49-F238E27FC236}">
                      <a16:creationId xmlns:a16="http://schemas.microsoft.com/office/drawing/2014/main" id="{8EE9CDA9-D856-A248-A4DE-204DAC91CAA8}"/>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4" name="Oval 143">
                  <a:extLst>
                    <a:ext uri="{FF2B5EF4-FFF2-40B4-BE49-F238E27FC236}">
                      <a16:creationId xmlns:a16="http://schemas.microsoft.com/office/drawing/2014/main" id="{05BB1E81-E976-054C-8E3E-1B523750C938}"/>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45" name="Oval 144">
                  <a:extLst>
                    <a:ext uri="{FF2B5EF4-FFF2-40B4-BE49-F238E27FC236}">
                      <a16:creationId xmlns:a16="http://schemas.microsoft.com/office/drawing/2014/main" id="{D90976F5-09EB-DA42-9369-B7CE7A2E8225}"/>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46" name="Oval 145">
                  <a:extLst>
                    <a:ext uri="{FF2B5EF4-FFF2-40B4-BE49-F238E27FC236}">
                      <a16:creationId xmlns:a16="http://schemas.microsoft.com/office/drawing/2014/main" id="{8CE49772-A3E2-F74C-B3B9-4921630A31FA}"/>
                    </a:ext>
                  </a:extLst>
                </p:cNvPr>
                <p:cNvSpPr>
                  <a:spLocks noChangeAspect="1"/>
                </p:cNvSpPr>
                <p:nvPr/>
              </p:nvSpPr>
              <p:spPr bwMode="auto">
                <a:xfrm>
                  <a:off x="257756" y="10944548"/>
                  <a:ext cx="91440" cy="9144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147" name="Oval 146">
                  <a:extLst>
                    <a:ext uri="{FF2B5EF4-FFF2-40B4-BE49-F238E27FC236}">
                      <a16:creationId xmlns:a16="http://schemas.microsoft.com/office/drawing/2014/main" id="{A990F17B-A96D-3D44-9952-CA14F9DB87DE}"/>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pic>
          <p:nvPicPr>
            <p:cNvPr id="453" name="Picture 452">
              <a:extLst>
                <a:ext uri="{FF2B5EF4-FFF2-40B4-BE49-F238E27FC236}">
                  <a16:creationId xmlns:a16="http://schemas.microsoft.com/office/drawing/2014/main" id="{26578B54-9E8B-EB44-99DC-4D435259D3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4101" y="3608184"/>
              <a:ext cx="914400" cy="582816"/>
            </a:xfrm>
            <a:prstGeom prst="rect">
              <a:avLst/>
            </a:prstGeom>
          </p:spPr>
        </p:pic>
        <p:pic>
          <p:nvPicPr>
            <p:cNvPr id="454" name="Picture 453">
              <a:extLst>
                <a:ext uri="{FF2B5EF4-FFF2-40B4-BE49-F238E27FC236}">
                  <a16:creationId xmlns:a16="http://schemas.microsoft.com/office/drawing/2014/main" id="{05181D11-C4DE-F345-BC88-680810C3C8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5752" y="3623424"/>
              <a:ext cx="914400" cy="582816"/>
            </a:xfrm>
            <a:prstGeom prst="rect">
              <a:avLst/>
            </a:prstGeom>
          </p:spPr>
        </p:pic>
        <p:sp>
          <p:nvSpPr>
            <p:cNvPr id="459" name="TextBox 458">
              <a:extLst>
                <a:ext uri="{FF2B5EF4-FFF2-40B4-BE49-F238E27FC236}">
                  <a16:creationId xmlns:a16="http://schemas.microsoft.com/office/drawing/2014/main" id="{E11A0C1A-2315-F045-9741-86BB142CB21C}"/>
                </a:ext>
              </a:extLst>
            </p:cNvPr>
            <p:cNvSpPr txBox="1"/>
            <p:nvPr/>
          </p:nvSpPr>
          <p:spPr>
            <a:xfrm>
              <a:off x="12105873" y="3387804"/>
              <a:ext cx="2670930" cy="1107996"/>
            </a:xfrm>
            <a:prstGeom prst="rect">
              <a:avLst/>
            </a:prstGeom>
            <a:noFill/>
          </p:spPr>
          <p:txBody>
            <a:bodyPr wrap="square" rtlCol="0">
              <a:spAutoFit/>
            </a:bodyPr>
            <a:lstStyle/>
            <a:p>
              <a:r>
                <a:rPr lang="en-US" sz="2200" dirty="0">
                  <a:solidFill>
                    <a:schemeClr val="bg2"/>
                  </a:solidFill>
                  <a:latin typeface="Tahoma" panose="020B0604030504040204" pitchFamily="34" charset="0"/>
                  <a:ea typeface="Tahoma" panose="020B0604030504040204" pitchFamily="34" charset="0"/>
                  <a:cs typeface="Tahoma" panose="020B0604030504040204" pitchFamily="34" charset="0"/>
                </a:rPr>
                <a:t>Mosquito with genetic trait of interest</a:t>
              </a:r>
            </a:p>
          </p:txBody>
        </p:sp>
        <p:sp>
          <p:nvSpPr>
            <p:cNvPr id="460" name="TextBox 459">
              <a:extLst>
                <a:ext uri="{FF2B5EF4-FFF2-40B4-BE49-F238E27FC236}">
                  <a16:creationId xmlns:a16="http://schemas.microsoft.com/office/drawing/2014/main" id="{1D7D6BCB-5CBB-F94C-8168-7291C91B3A79}"/>
                </a:ext>
              </a:extLst>
            </p:cNvPr>
            <p:cNvSpPr txBox="1"/>
            <p:nvPr/>
          </p:nvSpPr>
          <p:spPr>
            <a:xfrm>
              <a:off x="7606433" y="3734217"/>
              <a:ext cx="2390318" cy="430887"/>
            </a:xfrm>
            <a:prstGeom prst="rect">
              <a:avLst/>
            </a:prstGeom>
            <a:noFill/>
          </p:spPr>
          <p:txBody>
            <a:bodyPr wrap="square" rtlCol="0">
              <a:spAutoFit/>
            </a:bodyPr>
            <a:lstStyle/>
            <a:p>
              <a:r>
                <a:rPr lang="en-US" sz="2200" dirty="0">
                  <a:solidFill>
                    <a:schemeClr val="bg2"/>
                  </a:solidFill>
                  <a:latin typeface="Tahoma" panose="020B0604030504040204" pitchFamily="34" charset="0"/>
                  <a:ea typeface="Tahoma" panose="020B0604030504040204" pitchFamily="34" charset="0"/>
                  <a:cs typeface="Tahoma" panose="020B0604030504040204" pitchFamily="34" charset="0"/>
                </a:rPr>
                <a:t>Wild mosquito</a:t>
              </a:r>
            </a:p>
          </p:txBody>
        </p:sp>
        <p:sp>
          <p:nvSpPr>
            <p:cNvPr id="463" name="TextBox 462">
              <a:extLst>
                <a:ext uri="{FF2B5EF4-FFF2-40B4-BE49-F238E27FC236}">
                  <a16:creationId xmlns:a16="http://schemas.microsoft.com/office/drawing/2014/main" id="{90C9738F-F55A-B844-921D-F961A15BE7A1}"/>
                </a:ext>
              </a:extLst>
            </p:cNvPr>
            <p:cNvSpPr txBox="1"/>
            <p:nvPr/>
          </p:nvSpPr>
          <p:spPr>
            <a:xfrm>
              <a:off x="9448800" y="4953000"/>
              <a:ext cx="2715663" cy="1292662"/>
            </a:xfrm>
            <a:prstGeom prst="rect">
              <a:avLst/>
            </a:prstGeom>
            <a:noFill/>
          </p:spPr>
          <p:txBody>
            <a:bodyPr wrap="square" rtlCol="0">
              <a:spAutoFit/>
            </a:bodyPr>
            <a:lstStyle/>
            <a:p>
              <a:pPr algn="ctr"/>
              <a:r>
                <a:rPr lang="en-US" sz="2600" b="1" dirty="0">
                  <a:solidFill>
                    <a:srgbClr val="054A91"/>
                  </a:solidFill>
                  <a:latin typeface="Tahoma" panose="020B0604030504040204" pitchFamily="34" charset="0"/>
                  <a:ea typeface="Tahoma" panose="020B0604030504040204" pitchFamily="34" charset="0"/>
                  <a:cs typeface="Tahoma" panose="020B0604030504040204" pitchFamily="34" charset="0"/>
                </a:rPr>
                <a:t>50% chance of passing trait to offspring</a:t>
              </a:r>
            </a:p>
          </p:txBody>
        </p:sp>
      </p:grpSp>
      <p:grpSp>
        <p:nvGrpSpPr>
          <p:cNvPr id="4" name="Group 3">
            <a:extLst>
              <a:ext uri="{FF2B5EF4-FFF2-40B4-BE49-F238E27FC236}">
                <a16:creationId xmlns:a16="http://schemas.microsoft.com/office/drawing/2014/main" id="{FD565405-5245-2147-B854-CF566063126A}"/>
              </a:ext>
            </a:extLst>
          </p:cNvPr>
          <p:cNvGrpSpPr/>
          <p:nvPr/>
        </p:nvGrpSpPr>
        <p:grpSpPr>
          <a:xfrm>
            <a:off x="15621000" y="3200400"/>
            <a:ext cx="8270699" cy="9570720"/>
            <a:chOff x="15621000" y="3200400"/>
            <a:chExt cx="8270699" cy="9570720"/>
          </a:xfrm>
        </p:grpSpPr>
        <p:grpSp>
          <p:nvGrpSpPr>
            <p:cNvPr id="261" name="Group 260">
              <a:extLst>
                <a:ext uri="{FF2B5EF4-FFF2-40B4-BE49-F238E27FC236}">
                  <a16:creationId xmlns:a16="http://schemas.microsoft.com/office/drawing/2014/main" id="{02729A9C-C08C-404D-AC91-075764FB60BE}"/>
                </a:ext>
              </a:extLst>
            </p:cNvPr>
            <p:cNvGrpSpPr>
              <a:grpSpLocks noChangeAspect="1"/>
            </p:cNvGrpSpPr>
            <p:nvPr/>
          </p:nvGrpSpPr>
          <p:grpSpPr>
            <a:xfrm>
              <a:off x="15621000" y="3352800"/>
              <a:ext cx="8270699" cy="9418320"/>
              <a:chOff x="2274745" y="3293698"/>
              <a:chExt cx="7675753" cy="8740820"/>
            </a:xfrm>
          </p:grpSpPr>
          <p:grpSp>
            <p:nvGrpSpPr>
              <p:cNvPr id="262" name="Group 261">
                <a:extLst>
                  <a:ext uri="{FF2B5EF4-FFF2-40B4-BE49-F238E27FC236}">
                    <a16:creationId xmlns:a16="http://schemas.microsoft.com/office/drawing/2014/main" id="{DFF3F1CC-B91C-2241-B948-FDF41ED6427B}"/>
                  </a:ext>
                </a:extLst>
              </p:cNvPr>
              <p:cNvGrpSpPr/>
              <p:nvPr/>
            </p:nvGrpSpPr>
            <p:grpSpPr>
              <a:xfrm>
                <a:off x="4495800" y="3293698"/>
                <a:ext cx="3200400" cy="2194561"/>
                <a:chOff x="4495800" y="3293698"/>
                <a:chExt cx="3200400" cy="2194561"/>
              </a:xfrm>
            </p:grpSpPr>
            <p:sp>
              <p:nvSpPr>
                <p:cNvPr id="445" name="Left Brace 444">
                  <a:extLst>
                    <a:ext uri="{FF2B5EF4-FFF2-40B4-BE49-F238E27FC236}">
                      <a16:creationId xmlns:a16="http://schemas.microsoft.com/office/drawing/2014/main" id="{D72B6F5F-9B2E-5343-A04D-4424D891FBF4}"/>
                    </a:ext>
                  </a:extLst>
                </p:cNvPr>
                <p:cNvSpPr/>
                <p:nvPr/>
              </p:nvSpPr>
              <p:spPr bwMode="auto">
                <a:xfrm rot="5400000">
                  <a:off x="5273040" y="3065099"/>
                  <a:ext cx="1645920" cy="320040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46" name="Straight Connector 445">
                  <a:extLst>
                    <a:ext uri="{FF2B5EF4-FFF2-40B4-BE49-F238E27FC236}">
                      <a16:creationId xmlns:a16="http://schemas.microsoft.com/office/drawing/2014/main" id="{AD4CB3E1-6CA3-8247-A999-4D98851AE3E0}"/>
                    </a:ext>
                  </a:extLst>
                </p:cNvPr>
                <p:cNvCxnSpPr/>
                <p:nvPr/>
              </p:nvCxnSpPr>
              <p:spPr bwMode="auto">
                <a:xfrm>
                  <a:off x="5821680" y="3842339"/>
                  <a:ext cx="54864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7" name="Oval 446">
                  <a:extLst>
                    <a:ext uri="{FF2B5EF4-FFF2-40B4-BE49-F238E27FC236}">
                      <a16:creationId xmlns:a16="http://schemas.microsoft.com/office/drawing/2014/main" id="{FEE6C71D-19ED-5843-A3AC-82C84919CD7D}"/>
                    </a:ext>
                  </a:extLst>
                </p:cNvPr>
                <p:cNvSpPr>
                  <a:spLocks noChangeAspect="1"/>
                </p:cNvSpPr>
                <p:nvPr/>
              </p:nvSpPr>
              <p:spPr bwMode="auto">
                <a:xfrm>
                  <a:off x="4876800" y="3293698"/>
                  <a:ext cx="1097280" cy="10972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48" name="Oval 447">
                  <a:extLst>
                    <a:ext uri="{FF2B5EF4-FFF2-40B4-BE49-F238E27FC236}">
                      <a16:creationId xmlns:a16="http://schemas.microsoft.com/office/drawing/2014/main" id="{801744A5-DE8A-6547-A6E4-B844C4C656D7}"/>
                    </a:ext>
                  </a:extLst>
                </p:cNvPr>
                <p:cNvSpPr>
                  <a:spLocks noChangeAspect="1"/>
                </p:cNvSpPr>
                <p:nvPr/>
              </p:nvSpPr>
              <p:spPr bwMode="auto">
                <a:xfrm>
                  <a:off x="6252558" y="3293698"/>
                  <a:ext cx="1097280" cy="10972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3" name="Group 262">
                <a:extLst>
                  <a:ext uri="{FF2B5EF4-FFF2-40B4-BE49-F238E27FC236}">
                    <a16:creationId xmlns:a16="http://schemas.microsoft.com/office/drawing/2014/main" id="{22AF4F1A-2AFC-8F40-8CAE-80DDB49CD331}"/>
                  </a:ext>
                </a:extLst>
              </p:cNvPr>
              <p:cNvGrpSpPr/>
              <p:nvPr/>
            </p:nvGrpSpPr>
            <p:grpSpPr>
              <a:xfrm>
                <a:off x="3505200" y="5333999"/>
                <a:ext cx="1417320" cy="1828801"/>
                <a:chOff x="3505200" y="5335076"/>
                <a:chExt cx="1417320" cy="1828801"/>
              </a:xfrm>
            </p:grpSpPr>
            <p:sp>
              <p:nvSpPr>
                <p:cNvPr id="441" name="Left Brace 440">
                  <a:extLst>
                    <a:ext uri="{FF2B5EF4-FFF2-40B4-BE49-F238E27FC236}">
                      <a16:creationId xmlns:a16="http://schemas.microsoft.com/office/drawing/2014/main" id="{6497EE1F-2D75-4B49-B254-B3432A03B4BD}"/>
                    </a:ext>
                  </a:extLst>
                </p:cNvPr>
                <p:cNvSpPr/>
                <p:nvPr/>
              </p:nvSpPr>
              <p:spPr bwMode="auto">
                <a:xfrm rot="5400000">
                  <a:off x="3390900" y="5632257"/>
                  <a:ext cx="1645920" cy="1417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42" name="Straight Connector 441">
                  <a:extLst>
                    <a:ext uri="{FF2B5EF4-FFF2-40B4-BE49-F238E27FC236}">
                      <a16:creationId xmlns:a16="http://schemas.microsoft.com/office/drawing/2014/main" id="{A420A36B-6AA8-214E-B7B5-8EF19224FEA5}"/>
                    </a:ext>
                  </a:extLst>
                </p:cNvPr>
                <p:cNvCxnSpPr/>
                <p:nvPr/>
              </p:nvCxnSpPr>
              <p:spPr bwMode="auto">
                <a:xfrm>
                  <a:off x="3962400" y="5517957"/>
                  <a:ext cx="54864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3" name="Oval 442">
                  <a:extLst>
                    <a:ext uri="{FF2B5EF4-FFF2-40B4-BE49-F238E27FC236}">
                      <a16:creationId xmlns:a16="http://schemas.microsoft.com/office/drawing/2014/main" id="{6FD34B3B-7ED7-444F-8AB3-80766AB68211}"/>
                    </a:ext>
                  </a:extLst>
                </p:cNvPr>
                <p:cNvSpPr>
                  <a:spLocks noChangeAspect="1"/>
                </p:cNvSpPr>
                <p:nvPr/>
              </p:nvSpPr>
              <p:spPr bwMode="auto">
                <a:xfrm>
                  <a:off x="4358640" y="5335076"/>
                  <a:ext cx="365760" cy="3657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44" name="Oval 443">
                  <a:extLst>
                    <a:ext uri="{FF2B5EF4-FFF2-40B4-BE49-F238E27FC236}">
                      <a16:creationId xmlns:a16="http://schemas.microsoft.com/office/drawing/2014/main" id="{CB90964D-9583-D446-9F05-D1E233C28D94}"/>
                    </a:ext>
                  </a:extLst>
                </p:cNvPr>
                <p:cNvSpPr>
                  <a:spLocks noChangeAspect="1"/>
                </p:cNvSpPr>
                <p:nvPr/>
              </p:nvSpPr>
              <p:spPr bwMode="auto">
                <a:xfrm>
                  <a:off x="3733800" y="5335076"/>
                  <a:ext cx="365760" cy="3657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4" name="Group 263">
                <a:extLst>
                  <a:ext uri="{FF2B5EF4-FFF2-40B4-BE49-F238E27FC236}">
                    <a16:creationId xmlns:a16="http://schemas.microsoft.com/office/drawing/2014/main" id="{1A556379-A263-E046-BB61-A4A130678E4A}"/>
                  </a:ext>
                </a:extLst>
              </p:cNvPr>
              <p:cNvGrpSpPr/>
              <p:nvPr/>
            </p:nvGrpSpPr>
            <p:grpSpPr>
              <a:xfrm>
                <a:off x="7315200" y="5333999"/>
                <a:ext cx="1417320" cy="1828801"/>
                <a:chOff x="3505200" y="5335076"/>
                <a:chExt cx="1417320" cy="1828801"/>
              </a:xfrm>
            </p:grpSpPr>
            <p:sp>
              <p:nvSpPr>
                <p:cNvPr id="437" name="Left Brace 436">
                  <a:extLst>
                    <a:ext uri="{FF2B5EF4-FFF2-40B4-BE49-F238E27FC236}">
                      <a16:creationId xmlns:a16="http://schemas.microsoft.com/office/drawing/2014/main" id="{0754D1C3-5096-4242-9086-28CE77C216A7}"/>
                    </a:ext>
                  </a:extLst>
                </p:cNvPr>
                <p:cNvSpPr/>
                <p:nvPr/>
              </p:nvSpPr>
              <p:spPr bwMode="auto">
                <a:xfrm rot="5400000">
                  <a:off x="3390900" y="5632257"/>
                  <a:ext cx="1645920" cy="1417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38" name="Straight Connector 437">
                  <a:extLst>
                    <a:ext uri="{FF2B5EF4-FFF2-40B4-BE49-F238E27FC236}">
                      <a16:creationId xmlns:a16="http://schemas.microsoft.com/office/drawing/2014/main" id="{6BAE9991-7719-B549-B7D9-D94296B0E427}"/>
                    </a:ext>
                  </a:extLst>
                </p:cNvPr>
                <p:cNvCxnSpPr/>
                <p:nvPr/>
              </p:nvCxnSpPr>
              <p:spPr bwMode="auto">
                <a:xfrm>
                  <a:off x="3962400" y="5517957"/>
                  <a:ext cx="54864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9" name="Oval 438">
                  <a:extLst>
                    <a:ext uri="{FF2B5EF4-FFF2-40B4-BE49-F238E27FC236}">
                      <a16:creationId xmlns:a16="http://schemas.microsoft.com/office/drawing/2014/main" id="{F3A9ACE9-3C65-5F49-86D8-C5D5EA96DBAB}"/>
                    </a:ext>
                  </a:extLst>
                </p:cNvPr>
                <p:cNvSpPr>
                  <a:spLocks noChangeAspect="1"/>
                </p:cNvSpPr>
                <p:nvPr/>
              </p:nvSpPr>
              <p:spPr bwMode="auto">
                <a:xfrm>
                  <a:off x="4358640" y="5335076"/>
                  <a:ext cx="365760" cy="3657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40" name="Oval 439">
                  <a:extLst>
                    <a:ext uri="{FF2B5EF4-FFF2-40B4-BE49-F238E27FC236}">
                      <a16:creationId xmlns:a16="http://schemas.microsoft.com/office/drawing/2014/main" id="{9FD8E1AA-B107-9E40-92A6-012E070E89A4}"/>
                    </a:ext>
                  </a:extLst>
                </p:cNvPr>
                <p:cNvSpPr>
                  <a:spLocks noChangeAspect="1"/>
                </p:cNvSpPr>
                <p:nvPr/>
              </p:nvSpPr>
              <p:spPr bwMode="auto">
                <a:xfrm>
                  <a:off x="3733800" y="5335076"/>
                  <a:ext cx="365760" cy="3657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5" name="Group 264">
                <a:extLst>
                  <a:ext uri="{FF2B5EF4-FFF2-40B4-BE49-F238E27FC236}">
                    <a16:creationId xmlns:a16="http://schemas.microsoft.com/office/drawing/2014/main" id="{0D349E13-09D9-614A-86D8-9A3FC7BED7E4}"/>
                  </a:ext>
                </a:extLst>
              </p:cNvPr>
              <p:cNvGrpSpPr/>
              <p:nvPr/>
            </p:nvGrpSpPr>
            <p:grpSpPr>
              <a:xfrm>
                <a:off x="2849880" y="6924799"/>
                <a:ext cx="777240" cy="1764665"/>
                <a:chOff x="2849880" y="6926457"/>
                <a:chExt cx="777240" cy="1764665"/>
              </a:xfrm>
            </p:grpSpPr>
            <p:sp>
              <p:nvSpPr>
                <p:cNvPr id="433" name="Left Brace 432">
                  <a:extLst>
                    <a:ext uri="{FF2B5EF4-FFF2-40B4-BE49-F238E27FC236}">
                      <a16:creationId xmlns:a16="http://schemas.microsoft.com/office/drawing/2014/main" id="{EDF3EF80-4CDF-7249-AEDB-AC21785237E5}"/>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34" name="Straight Connector 433">
                  <a:extLst>
                    <a:ext uri="{FF2B5EF4-FFF2-40B4-BE49-F238E27FC236}">
                      <a16:creationId xmlns:a16="http://schemas.microsoft.com/office/drawing/2014/main" id="{222E8B5B-2C54-CC4E-A680-466457477169}"/>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5" name="Oval 434">
                  <a:extLst>
                    <a:ext uri="{FF2B5EF4-FFF2-40B4-BE49-F238E27FC236}">
                      <a16:creationId xmlns:a16="http://schemas.microsoft.com/office/drawing/2014/main" id="{AAEF0C26-C00E-5146-96AC-816BC7BE3BB9}"/>
                    </a:ext>
                  </a:extLst>
                </p:cNvPr>
                <p:cNvSpPr>
                  <a:spLocks noChangeAspect="1"/>
                </p:cNvSpPr>
                <p:nvPr/>
              </p:nvSpPr>
              <p:spPr bwMode="auto">
                <a:xfrm>
                  <a:off x="284988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36" name="Oval 435">
                  <a:extLst>
                    <a:ext uri="{FF2B5EF4-FFF2-40B4-BE49-F238E27FC236}">
                      <a16:creationId xmlns:a16="http://schemas.microsoft.com/office/drawing/2014/main" id="{C6ADC738-65DA-DA4A-A772-AC7165DE44A5}"/>
                    </a:ext>
                  </a:extLst>
                </p:cNvPr>
                <p:cNvSpPr>
                  <a:spLocks noChangeAspect="1"/>
                </p:cNvSpPr>
                <p:nvPr/>
              </p:nvSpPr>
              <p:spPr bwMode="auto">
                <a:xfrm>
                  <a:off x="3352800" y="6926457"/>
                  <a:ext cx="274320" cy="27432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6" name="Group 265">
                <a:extLst>
                  <a:ext uri="{FF2B5EF4-FFF2-40B4-BE49-F238E27FC236}">
                    <a16:creationId xmlns:a16="http://schemas.microsoft.com/office/drawing/2014/main" id="{EFABEC43-C7E9-7F49-9240-6DDE3B9723A1}"/>
                  </a:ext>
                </a:extLst>
              </p:cNvPr>
              <p:cNvGrpSpPr/>
              <p:nvPr/>
            </p:nvGrpSpPr>
            <p:grpSpPr>
              <a:xfrm>
                <a:off x="4785360" y="6924799"/>
                <a:ext cx="777240" cy="1764665"/>
                <a:chOff x="2849880" y="6926457"/>
                <a:chExt cx="777240" cy="1764665"/>
              </a:xfrm>
            </p:grpSpPr>
            <p:sp>
              <p:nvSpPr>
                <p:cNvPr id="429" name="Left Brace 428">
                  <a:extLst>
                    <a:ext uri="{FF2B5EF4-FFF2-40B4-BE49-F238E27FC236}">
                      <a16:creationId xmlns:a16="http://schemas.microsoft.com/office/drawing/2014/main" id="{C02E2ABC-6C8F-8B4E-A63A-9BBC72A1B827}"/>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30" name="Straight Connector 429">
                  <a:extLst>
                    <a:ext uri="{FF2B5EF4-FFF2-40B4-BE49-F238E27FC236}">
                      <a16:creationId xmlns:a16="http://schemas.microsoft.com/office/drawing/2014/main" id="{5E34F88D-DE79-2243-84E1-78BD2CE86AEC}"/>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 name="Oval 430">
                  <a:extLst>
                    <a:ext uri="{FF2B5EF4-FFF2-40B4-BE49-F238E27FC236}">
                      <a16:creationId xmlns:a16="http://schemas.microsoft.com/office/drawing/2014/main" id="{A83154BF-A0D0-8A40-96E9-FCE1BC637935}"/>
                    </a:ext>
                  </a:extLst>
                </p:cNvPr>
                <p:cNvSpPr>
                  <a:spLocks noChangeAspect="1"/>
                </p:cNvSpPr>
                <p:nvPr/>
              </p:nvSpPr>
              <p:spPr bwMode="auto">
                <a:xfrm>
                  <a:off x="2849880" y="6926457"/>
                  <a:ext cx="274320" cy="27432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32" name="Oval 431">
                  <a:extLst>
                    <a:ext uri="{FF2B5EF4-FFF2-40B4-BE49-F238E27FC236}">
                      <a16:creationId xmlns:a16="http://schemas.microsoft.com/office/drawing/2014/main" id="{AE5F7144-1A76-184D-B238-81D629578D43}"/>
                    </a:ext>
                  </a:extLst>
                </p:cNvPr>
                <p:cNvSpPr>
                  <a:spLocks noChangeAspect="1"/>
                </p:cNvSpPr>
                <p:nvPr/>
              </p:nvSpPr>
              <p:spPr bwMode="auto">
                <a:xfrm>
                  <a:off x="335280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7" name="Group 266">
                <a:extLst>
                  <a:ext uri="{FF2B5EF4-FFF2-40B4-BE49-F238E27FC236}">
                    <a16:creationId xmlns:a16="http://schemas.microsoft.com/office/drawing/2014/main" id="{3337865A-F93F-614D-9FFA-44AF33AAE411}"/>
                  </a:ext>
                </a:extLst>
              </p:cNvPr>
              <p:cNvGrpSpPr/>
              <p:nvPr/>
            </p:nvGrpSpPr>
            <p:grpSpPr>
              <a:xfrm>
                <a:off x="6720840" y="6924799"/>
                <a:ext cx="777240" cy="1764665"/>
                <a:chOff x="2849880" y="6926457"/>
                <a:chExt cx="777240" cy="1764665"/>
              </a:xfrm>
            </p:grpSpPr>
            <p:sp>
              <p:nvSpPr>
                <p:cNvPr id="425" name="Left Brace 424">
                  <a:extLst>
                    <a:ext uri="{FF2B5EF4-FFF2-40B4-BE49-F238E27FC236}">
                      <a16:creationId xmlns:a16="http://schemas.microsoft.com/office/drawing/2014/main" id="{01E96D3D-147C-2444-9C06-031D6BD546E9}"/>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26" name="Straight Connector 425">
                  <a:extLst>
                    <a:ext uri="{FF2B5EF4-FFF2-40B4-BE49-F238E27FC236}">
                      <a16:creationId xmlns:a16="http://schemas.microsoft.com/office/drawing/2014/main" id="{BB2C35E0-C9E4-A743-9147-4A45C06752D8}"/>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7" name="Oval 426">
                  <a:extLst>
                    <a:ext uri="{FF2B5EF4-FFF2-40B4-BE49-F238E27FC236}">
                      <a16:creationId xmlns:a16="http://schemas.microsoft.com/office/drawing/2014/main" id="{3867982D-4049-484D-9A6F-194AA33437D9}"/>
                    </a:ext>
                  </a:extLst>
                </p:cNvPr>
                <p:cNvSpPr>
                  <a:spLocks noChangeAspect="1"/>
                </p:cNvSpPr>
                <p:nvPr/>
              </p:nvSpPr>
              <p:spPr bwMode="auto">
                <a:xfrm>
                  <a:off x="284988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28" name="Oval 427">
                  <a:extLst>
                    <a:ext uri="{FF2B5EF4-FFF2-40B4-BE49-F238E27FC236}">
                      <a16:creationId xmlns:a16="http://schemas.microsoft.com/office/drawing/2014/main" id="{FC43133E-3ACF-CE4F-B7FC-239F0BE3F717}"/>
                    </a:ext>
                  </a:extLst>
                </p:cNvPr>
                <p:cNvSpPr>
                  <a:spLocks noChangeAspect="1"/>
                </p:cNvSpPr>
                <p:nvPr/>
              </p:nvSpPr>
              <p:spPr bwMode="auto">
                <a:xfrm>
                  <a:off x="3352800" y="6926457"/>
                  <a:ext cx="274320" cy="27432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8" name="Group 267">
                <a:extLst>
                  <a:ext uri="{FF2B5EF4-FFF2-40B4-BE49-F238E27FC236}">
                    <a16:creationId xmlns:a16="http://schemas.microsoft.com/office/drawing/2014/main" id="{77AECB43-D7FF-9C4F-BC97-F0B7920100D3}"/>
                  </a:ext>
                </a:extLst>
              </p:cNvPr>
              <p:cNvGrpSpPr/>
              <p:nvPr/>
            </p:nvGrpSpPr>
            <p:grpSpPr>
              <a:xfrm>
                <a:off x="8610600" y="6924799"/>
                <a:ext cx="777240" cy="1764665"/>
                <a:chOff x="2849880" y="6926457"/>
                <a:chExt cx="777240" cy="1764665"/>
              </a:xfrm>
            </p:grpSpPr>
            <p:sp>
              <p:nvSpPr>
                <p:cNvPr id="421" name="Left Brace 420">
                  <a:extLst>
                    <a:ext uri="{FF2B5EF4-FFF2-40B4-BE49-F238E27FC236}">
                      <a16:creationId xmlns:a16="http://schemas.microsoft.com/office/drawing/2014/main" id="{FD137129-2639-974F-8E44-AF5136394044}"/>
                    </a:ext>
                  </a:extLst>
                </p:cNvPr>
                <p:cNvSpPr/>
                <p:nvPr/>
              </p:nvSpPr>
              <p:spPr bwMode="auto">
                <a:xfrm rot="5400000">
                  <a:off x="2400299" y="7570982"/>
                  <a:ext cx="1645920" cy="59436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22" name="Straight Connector 421">
                  <a:extLst>
                    <a:ext uri="{FF2B5EF4-FFF2-40B4-BE49-F238E27FC236}">
                      <a16:creationId xmlns:a16="http://schemas.microsoft.com/office/drawing/2014/main" id="{5C33CE74-B0EB-3F4F-9A87-4EC3FB2D6812}"/>
                    </a:ext>
                  </a:extLst>
                </p:cNvPr>
                <p:cNvCxnSpPr/>
                <p:nvPr/>
              </p:nvCxnSpPr>
              <p:spPr bwMode="auto">
                <a:xfrm>
                  <a:off x="3020040" y="7063618"/>
                  <a:ext cx="406439"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3" name="Oval 422">
                  <a:extLst>
                    <a:ext uri="{FF2B5EF4-FFF2-40B4-BE49-F238E27FC236}">
                      <a16:creationId xmlns:a16="http://schemas.microsoft.com/office/drawing/2014/main" id="{34CCAAB5-B057-E349-B7CC-E7E11DF11DE8}"/>
                    </a:ext>
                  </a:extLst>
                </p:cNvPr>
                <p:cNvSpPr>
                  <a:spLocks noChangeAspect="1"/>
                </p:cNvSpPr>
                <p:nvPr/>
              </p:nvSpPr>
              <p:spPr bwMode="auto">
                <a:xfrm>
                  <a:off x="2849880" y="6926457"/>
                  <a:ext cx="274320" cy="27432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24" name="Oval 423">
                  <a:extLst>
                    <a:ext uri="{FF2B5EF4-FFF2-40B4-BE49-F238E27FC236}">
                      <a16:creationId xmlns:a16="http://schemas.microsoft.com/office/drawing/2014/main" id="{71F49807-E2FE-FF46-8567-A650ABF4257A}"/>
                    </a:ext>
                  </a:extLst>
                </p:cNvPr>
                <p:cNvSpPr>
                  <a:spLocks noChangeAspect="1"/>
                </p:cNvSpPr>
                <p:nvPr/>
              </p:nvSpPr>
              <p:spPr bwMode="auto">
                <a:xfrm>
                  <a:off x="3352800" y="6926457"/>
                  <a:ext cx="274320" cy="27432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69" name="Group 268">
                <a:extLst>
                  <a:ext uri="{FF2B5EF4-FFF2-40B4-BE49-F238E27FC236}">
                    <a16:creationId xmlns:a16="http://schemas.microsoft.com/office/drawing/2014/main" id="{0FD89568-8431-7440-8976-A966420A3C18}"/>
                  </a:ext>
                </a:extLst>
              </p:cNvPr>
              <p:cNvGrpSpPr/>
              <p:nvPr/>
            </p:nvGrpSpPr>
            <p:grpSpPr>
              <a:xfrm>
                <a:off x="2484120" y="8619769"/>
                <a:ext cx="542417" cy="1725848"/>
                <a:chOff x="2484120" y="8632904"/>
                <a:chExt cx="542417" cy="1725848"/>
              </a:xfrm>
            </p:grpSpPr>
            <p:sp>
              <p:nvSpPr>
                <p:cNvPr id="417" name="Left Brace 416">
                  <a:extLst>
                    <a:ext uri="{FF2B5EF4-FFF2-40B4-BE49-F238E27FC236}">
                      <a16:creationId xmlns:a16="http://schemas.microsoft.com/office/drawing/2014/main" id="{64E6553F-5211-CC4B-93E2-DCBA9574E257}"/>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18" name="Straight Connector 417">
                  <a:extLst>
                    <a:ext uri="{FF2B5EF4-FFF2-40B4-BE49-F238E27FC236}">
                      <a16:creationId xmlns:a16="http://schemas.microsoft.com/office/drawing/2014/main" id="{E405FAAE-AFE4-8E40-9ABD-1ED7FE7293C8}"/>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9" name="Oval 418">
                  <a:extLst>
                    <a:ext uri="{FF2B5EF4-FFF2-40B4-BE49-F238E27FC236}">
                      <a16:creationId xmlns:a16="http://schemas.microsoft.com/office/drawing/2014/main" id="{7E482CD4-7D6F-F041-AC90-F47F175D8ACD}"/>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20" name="Oval 419">
                  <a:extLst>
                    <a:ext uri="{FF2B5EF4-FFF2-40B4-BE49-F238E27FC236}">
                      <a16:creationId xmlns:a16="http://schemas.microsoft.com/office/drawing/2014/main" id="{5F619F15-AE02-8F42-9AF0-07BB599C9333}"/>
                    </a:ext>
                  </a:extLst>
                </p:cNvPr>
                <p:cNvSpPr>
                  <a:spLocks noChangeAspect="1"/>
                </p:cNvSpPr>
                <p:nvPr/>
              </p:nvSpPr>
              <p:spPr bwMode="auto">
                <a:xfrm>
                  <a:off x="2843657" y="8632904"/>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0" name="Group 269">
                <a:extLst>
                  <a:ext uri="{FF2B5EF4-FFF2-40B4-BE49-F238E27FC236}">
                    <a16:creationId xmlns:a16="http://schemas.microsoft.com/office/drawing/2014/main" id="{C8A4EA97-D3B9-3840-A479-1A3002FFB97F}"/>
                  </a:ext>
                </a:extLst>
              </p:cNvPr>
              <p:cNvGrpSpPr/>
              <p:nvPr/>
            </p:nvGrpSpPr>
            <p:grpSpPr>
              <a:xfrm>
                <a:off x="3428982" y="8619769"/>
                <a:ext cx="542417" cy="1725848"/>
                <a:chOff x="2484120" y="8632904"/>
                <a:chExt cx="542417" cy="1725848"/>
              </a:xfrm>
            </p:grpSpPr>
            <p:sp>
              <p:nvSpPr>
                <p:cNvPr id="413" name="Left Brace 412">
                  <a:extLst>
                    <a:ext uri="{FF2B5EF4-FFF2-40B4-BE49-F238E27FC236}">
                      <a16:creationId xmlns:a16="http://schemas.microsoft.com/office/drawing/2014/main" id="{DF8EC74D-1FC3-EA44-9C0F-B86ECED02F4E}"/>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14" name="Straight Connector 413">
                  <a:extLst>
                    <a:ext uri="{FF2B5EF4-FFF2-40B4-BE49-F238E27FC236}">
                      <a16:creationId xmlns:a16="http://schemas.microsoft.com/office/drawing/2014/main" id="{5A222476-57FD-7B4B-88E7-7C0C11804D4B}"/>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5" name="Oval 414">
                  <a:extLst>
                    <a:ext uri="{FF2B5EF4-FFF2-40B4-BE49-F238E27FC236}">
                      <a16:creationId xmlns:a16="http://schemas.microsoft.com/office/drawing/2014/main" id="{5F744B6B-2CB8-E04E-9CA6-3BC3E90B059F}"/>
                    </a:ext>
                  </a:extLst>
                </p:cNvPr>
                <p:cNvSpPr>
                  <a:spLocks noChangeAspect="1"/>
                </p:cNvSpPr>
                <p:nvPr/>
              </p:nvSpPr>
              <p:spPr bwMode="auto">
                <a:xfrm>
                  <a:off x="2484120" y="8636059"/>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16" name="Oval 415">
                  <a:extLst>
                    <a:ext uri="{FF2B5EF4-FFF2-40B4-BE49-F238E27FC236}">
                      <a16:creationId xmlns:a16="http://schemas.microsoft.com/office/drawing/2014/main" id="{6597B2D7-AE83-D344-8C29-4872BA52AA43}"/>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1" name="Group 270">
                <a:extLst>
                  <a:ext uri="{FF2B5EF4-FFF2-40B4-BE49-F238E27FC236}">
                    <a16:creationId xmlns:a16="http://schemas.microsoft.com/office/drawing/2014/main" id="{006D2901-4C87-8D41-A3B3-D17F3EC832D5}"/>
                  </a:ext>
                </a:extLst>
              </p:cNvPr>
              <p:cNvGrpSpPr/>
              <p:nvPr/>
            </p:nvGrpSpPr>
            <p:grpSpPr>
              <a:xfrm>
                <a:off x="4396077" y="8619769"/>
                <a:ext cx="542417" cy="1725848"/>
                <a:chOff x="2484120" y="8632904"/>
                <a:chExt cx="542417" cy="1725848"/>
              </a:xfrm>
            </p:grpSpPr>
            <p:sp>
              <p:nvSpPr>
                <p:cNvPr id="409" name="Left Brace 408">
                  <a:extLst>
                    <a:ext uri="{FF2B5EF4-FFF2-40B4-BE49-F238E27FC236}">
                      <a16:creationId xmlns:a16="http://schemas.microsoft.com/office/drawing/2014/main" id="{BE843FC2-946F-C44C-845C-92798B836A1F}"/>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10" name="Straight Connector 409">
                  <a:extLst>
                    <a:ext uri="{FF2B5EF4-FFF2-40B4-BE49-F238E27FC236}">
                      <a16:creationId xmlns:a16="http://schemas.microsoft.com/office/drawing/2014/main" id="{8DEB82AA-86FD-FE45-82C7-67C270D3BA27}"/>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1" name="Oval 410">
                  <a:extLst>
                    <a:ext uri="{FF2B5EF4-FFF2-40B4-BE49-F238E27FC236}">
                      <a16:creationId xmlns:a16="http://schemas.microsoft.com/office/drawing/2014/main" id="{D6D38FB0-A55C-4942-997E-78BA0996DD92}"/>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12" name="Oval 411">
                  <a:extLst>
                    <a:ext uri="{FF2B5EF4-FFF2-40B4-BE49-F238E27FC236}">
                      <a16:creationId xmlns:a16="http://schemas.microsoft.com/office/drawing/2014/main" id="{DD243590-FCD9-D846-BF68-0DBC78811506}"/>
                    </a:ext>
                  </a:extLst>
                </p:cNvPr>
                <p:cNvSpPr>
                  <a:spLocks noChangeAspect="1"/>
                </p:cNvSpPr>
                <p:nvPr/>
              </p:nvSpPr>
              <p:spPr bwMode="auto">
                <a:xfrm>
                  <a:off x="2843657" y="8632904"/>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2" name="Group 271">
                <a:extLst>
                  <a:ext uri="{FF2B5EF4-FFF2-40B4-BE49-F238E27FC236}">
                    <a16:creationId xmlns:a16="http://schemas.microsoft.com/office/drawing/2014/main" id="{75291B40-1E17-F149-976D-1A0BC737F5C6}"/>
                  </a:ext>
                </a:extLst>
              </p:cNvPr>
              <p:cNvGrpSpPr/>
              <p:nvPr/>
            </p:nvGrpSpPr>
            <p:grpSpPr>
              <a:xfrm>
                <a:off x="5346162" y="8619769"/>
                <a:ext cx="542417" cy="1725848"/>
                <a:chOff x="2484120" y="8632904"/>
                <a:chExt cx="542417" cy="1725848"/>
              </a:xfrm>
            </p:grpSpPr>
            <p:sp>
              <p:nvSpPr>
                <p:cNvPr id="405" name="Left Brace 404">
                  <a:extLst>
                    <a:ext uri="{FF2B5EF4-FFF2-40B4-BE49-F238E27FC236}">
                      <a16:creationId xmlns:a16="http://schemas.microsoft.com/office/drawing/2014/main" id="{D8B8A09A-9B7E-DC4F-95C9-1D1E99B64A68}"/>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06" name="Straight Connector 405">
                  <a:extLst>
                    <a:ext uri="{FF2B5EF4-FFF2-40B4-BE49-F238E27FC236}">
                      <a16:creationId xmlns:a16="http://schemas.microsoft.com/office/drawing/2014/main" id="{75A68A86-461D-8248-964D-7135C12AC10D}"/>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7" name="Oval 406">
                  <a:extLst>
                    <a:ext uri="{FF2B5EF4-FFF2-40B4-BE49-F238E27FC236}">
                      <a16:creationId xmlns:a16="http://schemas.microsoft.com/office/drawing/2014/main" id="{6AEF02EA-74A6-094D-93B5-00EB1C039998}"/>
                    </a:ext>
                  </a:extLst>
                </p:cNvPr>
                <p:cNvSpPr>
                  <a:spLocks noChangeAspect="1"/>
                </p:cNvSpPr>
                <p:nvPr/>
              </p:nvSpPr>
              <p:spPr bwMode="auto">
                <a:xfrm>
                  <a:off x="2484120" y="8636059"/>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08" name="Oval 407">
                  <a:extLst>
                    <a:ext uri="{FF2B5EF4-FFF2-40B4-BE49-F238E27FC236}">
                      <a16:creationId xmlns:a16="http://schemas.microsoft.com/office/drawing/2014/main" id="{66B7FA23-69CF-B34E-8B12-F073C68317DF}"/>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3" name="Group 272">
                <a:extLst>
                  <a:ext uri="{FF2B5EF4-FFF2-40B4-BE49-F238E27FC236}">
                    <a16:creationId xmlns:a16="http://schemas.microsoft.com/office/drawing/2014/main" id="{A1D91095-1129-A542-AECD-006048435DDC}"/>
                  </a:ext>
                </a:extLst>
              </p:cNvPr>
              <p:cNvGrpSpPr/>
              <p:nvPr/>
            </p:nvGrpSpPr>
            <p:grpSpPr>
              <a:xfrm>
                <a:off x="6356954" y="8619769"/>
                <a:ext cx="542417" cy="1725848"/>
                <a:chOff x="2484120" y="8632904"/>
                <a:chExt cx="542417" cy="1725848"/>
              </a:xfrm>
            </p:grpSpPr>
            <p:sp>
              <p:nvSpPr>
                <p:cNvPr id="401" name="Left Brace 400">
                  <a:extLst>
                    <a:ext uri="{FF2B5EF4-FFF2-40B4-BE49-F238E27FC236}">
                      <a16:creationId xmlns:a16="http://schemas.microsoft.com/office/drawing/2014/main" id="{BEE681AF-3441-C545-8A20-31732B050A01}"/>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402" name="Straight Connector 401">
                  <a:extLst>
                    <a:ext uri="{FF2B5EF4-FFF2-40B4-BE49-F238E27FC236}">
                      <a16:creationId xmlns:a16="http://schemas.microsoft.com/office/drawing/2014/main" id="{874ACC7C-2A97-FF49-9605-44211BDFD9B5}"/>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3" name="Oval 402">
                  <a:extLst>
                    <a:ext uri="{FF2B5EF4-FFF2-40B4-BE49-F238E27FC236}">
                      <a16:creationId xmlns:a16="http://schemas.microsoft.com/office/drawing/2014/main" id="{63C985CC-1D15-BE48-87F0-3DEC098C9781}"/>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04" name="Oval 403">
                  <a:extLst>
                    <a:ext uri="{FF2B5EF4-FFF2-40B4-BE49-F238E27FC236}">
                      <a16:creationId xmlns:a16="http://schemas.microsoft.com/office/drawing/2014/main" id="{4CFF185C-D83C-CC43-A177-6CDCC9D9F20B}"/>
                    </a:ext>
                  </a:extLst>
                </p:cNvPr>
                <p:cNvSpPr>
                  <a:spLocks noChangeAspect="1"/>
                </p:cNvSpPr>
                <p:nvPr/>
              </p:nvSpPr>
              <p:spPr bwMode="auto">
                <a:xfrm>
                  <a:off x="2843657" y="8632904"/>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4" name="Group 273">
                <a:extLst>
                  <a:ext uri="{FF2B5EF4-FFF2-40B4-BE49-F238E27FC236}">
                    <a16:creationId xmlns:a16="http://schemas.microsoft.com/office/drawing/2014/main" id="{EC32AD45-6287-4241-839E-1EF6B907B3E6}"/>
                  </a:ext>
                </a:extLst>
              </p:cNvPr>
              <p:cNvGrpSpPr/>
              <p:nvPr/>
            </p:nvGrpSpPr>
            <p:grpSpPr>
              <a:xfrm>
                <a:off x="7315200" y="8619769"/>
                <a:ext cx="542417" cy="1725848"/>
                <a:chOff x="2484120" y="8632904"/>
                <a:chExt cx="542417" cy="1725848"/>
              </a:xfrm>
            </p:grpSpPr>
            <p:sp>
              <p:nvSpPr>
                <p:cNvPr id="397" name="Left Brace 396">
                  <a:extLst>
                    <a:ext uri="{FF2B5EF4-FFF2-40B4-BE49-F238E27FC236}">
                      <a16:creationId xmlns:a16="http://schemas.microsoft.com/office/drawing/2014/main" id="{EB1BD83F-59C1-4945-84BB-C16F9744E142}"/>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98" name="Straight Connector 397">
                  <a:extLst>
                    <a:ext uri="{FF2B5EF4-FFF2-40B4-BE49-F238E27FC236}">
                      <a16:creationId xmlns:a16="http://schemas.microsoft.com/office/drawing/2014/main" id="{CA4F4EDC-F117-824B-8B16-B11B9DA6F46C}"/>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9" name="Oval 398">
                  <a:extLst>
                    <a:ext uri="{FF2B5EF4-FFF2-40B4-BE49-F238E27FC236}">
                      <a16:creationId xmlns:a16="http://schemas.microsoft.com/office/drawing/2014/main" id="{F9835BD9-E540-AC4A-8526-9A7CC8D48C63}"/>
                    </a:ext>
                  </a:extLst>
                </p:cNvPr>
                <p:cNvSpPr>
                  <a:spLocks noChangeAspect="1"/>
                </p:cNvSpPr>
                <p:nvPr/>
              </p:nvSpPr>
              <p:spPr bwMode="auto">
                <a:xfrm>
                  <a:off x="2484120" y="8636059"/>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00" name="Oval 399">
                  <a:extLst>
                    <a:ext uri="{FF2B5EF4-FFF2-40B4-BE49-F238E27FC236}">
                      <a16:creationId xmlns:a16="http://schemas.microsoft.com/office/drawing/2014/main" id="{2E081844-C89D-8541-BC52-3B8F9980C745}"/>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5" name="Group 274">
                <a:extLst>
                  <a:ext uri="{FF2B5EF4-FFF2-40B4-BE49-F238E27FC236}">
                    <a16:creationId xmlns:a16="http://schemas.microsoft.com/office/drawing/2014/main" id="{34CA3324-D9D1-374C-ABAA-B0E86150E074}"/>
                  </a:ext>
                </a:extLst>
              </p:cNvPr>
              <p:cNvGrpSpPr/>
              <p:nvPr/>
            </p:nvGrpSpPr>
            <p:grpSpPr>
              <a:xfrm>
                <a:off x="8267700" y="8619769"/>
                <a:ext cx="542417" cy="1725848"/>
                <a:chOff x="2484120" y="8632904"/>
                <a:chExt cx="542417" cy="1725848"/>
              </a:xfrm>
            </p:grpSpPr>
            <p:sp>
              <p:nvSpPr>
                <p:cNvPr id="393" name="Left Brace 392">
                  <a:extLst>
                    <a:ext uri="{FF2B5EF4-FFF2-40B4-BE49-F238E27FC236}">
                      <a16:creationId xmlns:a16="http://schemas.microsoft.com/office/drawing/2014/main" id="{1666CEC7-884E-8A46-88FE-DE50B776D30E}"/>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94" name="Straight Connector 393">
                  <a:extLst>
                    <a:ext uri="{FF2B5EF4-FFF2-40B4-BE49-F238E27FC236}">
                      <a16:creationId xmlns:a16="http://schemas.microsoft.com/office/drawing/2014/main" id="{C9E09BD6-591B-394E-9C86-211A93F844E5}"/>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5" name="Oval 394">
                  <a:extLst>
                    <a:ext uri="{FF2B5EF4-FFF2-40B4-BE49-F238E27FC236}">
                      <a16:creationId xmlns:a16="http://schemas.microsoft.com/office/drawing/2014/main" id="{6A404593-3126-CF43-8038-4FDCDCF3C4D7}"/>
                    </a:ext>
                  </a:extLst>
                </p:cNvPr>
                <p:cNvSpPr>
                  <a:spLocks noChangeAspect="1"/>
                </p:cNvSpPr>
                <p:nvPr/>
              </p:nvSpPr>
              <p:spPr bwMode="auto">
                <a:xfrm>
                  <a:off x="2484120" y="8636059"/>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96" name="Oval 395">
                  <a:extLst>
                    <a:ext uri="{FF2B5EF4-FFF2-40B4-BE49-F238E27FC236}">
                      <a16:creationId xmlns:a16="http://schemas.microsoft.com/office/drawing/2014/main" id="{ECB9163D-22DB-0A46-AEB2-929306DFB2AA}"/>
                    </a:ext>
                  </a:extLst>
                </p:cNvPr>
                <p:cNvSpPr>
                  <a:spLocks noChangeAspect="1"/>
                </p:cNvSpPr>
                <p:nvPr/>
              </p:nvSpPr>
              <p:spPr bwMode="auto">
                <a:xfrm>
                  <a:off x="2843657" y="8632904"/>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6" name="Group 275">
                <a:extLst>
                  <a:ext uri="{FF2B5EF4-FFF2-40B4-BE49-F238E27FC236}">
                    <a16:creationId xmlns:a16="http://schemas.microsoft.com/office/drawing/2014/main" id="{4BC0711F-9F38-CE43-A49D-F0926641B3BE}"/>
                  </a:ext>
                </a:extLst>
              </p:cNvPr>
              <p:cNvGrpSpPr/>
              <p:nvPr/>
            </p:nvGrpSpPr>
            <p:grpSpPr>
              <a:xfrm>
                <a:off x="9220200" y="8619769"/>
                <a:ext cx="542417" cy="1725848"/>
                <a:chOff x="2484120" y="8632904"/>
                <a:chExt cx="542417" cy="1725848"/>
              </a:xfrm>
            </p:grpSpPr>
            <p:sp>
              <p:nvSpPr>
                <p:cNvPr id="389" name="Left Brace 388">
                  <a:extLst>
                    <a:ext uri="{FF2B5EF4-FFF2-40B4-BE49-F238E27FC236}">
                      <a16:creationId xmlns:a16="http://schemas.microsoft.com/office/drawing/2014/main" id="{64760368-33E7-6449-9980-8C296B1ADAB7}"/>
                    </a:ext>
                  </a:extLst>
                </p:cNvPr>
                <p:cNvSpPr/>
                <p:nvPr/>
              </p:nvSpPr>
              <p:spPr bwMode="auto">
                <a:xfrm rot="5400000">
                  <a:off x="1923552" y="9398632"/>
                  <a:ext cx="1645920" cy="27432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90" name="Straight Connector 389">
                  <a:extLst>
                    <a:ext uri="{FF2B5EF4-FFF2-40B4-BE49-F238E27FC236}">
                      <a16:creationId xmlns:a16="http://schemas.microsoft.com/office/drawing/2014/main" id="{7BFCBE89-0B15-6E47-858F-EDE7A1D72C10}"/>
                    </a:ext>
                  </a:extLst>
                </p:cNvPr>
                <p:cNvCxnSpPr/>
                <p:nvPr/>
              </p:nvCxnSpPr>
              <p:spPr bwMode="auto">
                <a:xfrm>
                  <a:off x="2637253" y="8724344"/>
                  <a:ext cx="218518"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1" name="Oval 390">
                  <a:extLst>
                    <a:ext uri="{FF2B5EF4-FFF2-40B4-BE49-F238E27FC236}">
                      <a16:creationId xmlns:a16="http://schemas.microsoft.com/office/drawing/2014/main" id="{4E61CCDA-2108-5040-84AB-04999B632529}"/>
                    </a:ext>
                  </a:extLst>
                </p:cNvPr>
                <p:cNvSpPr>
                  <a:spLocks noChangeAspect="1"/>
                </p:cNvSpPr>
                <p:nvPr/>
              </p:nvSpPr>
              <p:spPr bwMode="auto">
                <a:xfrm>
                  <a:off x="2484120" y="8636059"/>
                  <a:ext cx="182880" cy="18288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92" name="Oval 391">
                  <a:extLst>
                    <a:ext uri="{FF2B5EF4-FFF2-40B4-BE49-F238E27FC236}">
                      <a16:creationId xmlns:a16="http://schemas.microsoft.com/office/drawing/2014/main" id="{9BD79472-AF8D-C940-B5B2-DE7B074EA865}"/>
                    </a:ext>
                  </a:extLst>
                </p:cNvPr>
                <p:cNvSpPr>
                  <a:spLocks noChangeAspect="1"/>
                </p:cNvSpPr>
                <p:nvPr/>
              </p:nvSpPr>
              <p:spPr bwMode="auto">
                <a:xfrm>
                  <a:off x="2843657" y="8632904"/>
                  <a:ext cx="182880" cy="18288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7" name="Group 276">
                <a:extLst>
                  <a:ext uri="{FF2B5EF4-FFF2-40B4-BE49-F238E27FC236}">
                    <a16:creationId xmlns:a16="http://schemas.microsoft.com/office/drawing/2014/main" id="{D5A24046-EF22-324A-BC1B-96B56809E028}"/>
                  </a:ext>
                </a:extLst>
              </p:cNvPr>
              <p:cNvGrpSpPr/>
              <p:nvPr/>
            </p:nvGrpSpPr>
            <p:grpSpPr>
              <a:xfrm>
                <a:off x="2274745" y="10259055"/>
                <a:ext cx="392255" cy="1775463"/>
                <a:chOff x="200851" y="9260525"/>
                <a:chExt cx="392255" cy="1775463"/>
              </a:xfrm>
            </p:grpSpPr>
            <p:sp>
              <p:nvSpPr>
                <p:cNvPr id="383" name="Left Brace 382">
                  <a:extLst>
                    <a:ext uri="{FF2B5EF4-FFF2-40B4-BE49-F238E27FC236}">
                      <a16:creationId xmlns:a16="http://schemas.microsoft.com/office/drawing/2014/main" id="{EA1E3604-668C-BB48-9E01-88722D947A2F}"/>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84" name="Straight Connector 383">
                  <a:extLst>
                    <a:ext uri="{FF2B5EF4-FFF2-40B4-BE49-F238E27FC236}">
                      <a16:creationId xmlns:a16="http://schemas.microsoft.com/office/drawing/2014/main" id="{F0A6C762-0D8C-1341-A818-3D3C6D40577F}"/>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5" name="Oval 384">
                  <a:extLst>
                    <a:ext uri="{FF2B5EF4-FFF2-40B4-BE49-F238E27FC236}">
                      <a16:creationId xmlns:a16="http://schemas.microsoft.com/office/drawing/2014/main" id="{4101A669-4AE1-4A4B-8247-777802385FA7}"/>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86" name="Oval 385">
                  <a:extLst>
                    <a:ext uri="{FF2B5EF4-FFF2-40B4-BE49-F238E27FC236}">
                      <a16:creationId xmlns:a16="http://schemas.microsoft.com/office/drawing/2014/main" id="{5C034F91-AC74-834F-BE0A-E0AA59D417AA}"/>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87" name="Oval 386">
                  <a:extLst>
                    <a:ext uri="{FF2B5EF4-FFF2-40B4-BE49-F238E27FC236}">
                      <a16:creationId xmlns:a16="http://schemas.microsoft.com/office/drawing/2014/main" id="{D9611AC1-7A4C-3B4C-AA3B-7F8A9961D355}"/>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88" name="Oval 387">
                  <a:extLst>
                    <a:ext uri="{FF2B5EF4-FFF2-40B4-BE49-F238E27FC236}">
                      <a16:creationId xmlns:a16="http://schemas.microsoft.com/office/drawing/2014/main" id="{318C2A3F-E7A9-8E4C-AAE4-D274C616C481}"/>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8" name="Group 277">
                <a:extLst>
                  <a:ext uri="{FF2B5EF4-FFF2-40B4-BE49-F238E27FC236}">
                    <a16:creationId xmlns:a16="http://schemas.microsoft.com/office/drawing/2014/main" id="{DA02549B-DBB5-AB4B-93CC-62705EC62E6C}"/>
                  </a:ext>
                </a:extLst>
              </p:cNvPr>
              <p:cNvGrpSpPr/>
              <p:nvPr/>
            </p:nvGrpSpPr>
            <p:grpSpPr>
              <a:xfrm>
                <a:off x="2816685" y="10259055"/>
                <a:ext cx="392255" cy="1775463"/>
                <a:chOff x="200851" y="9260525"/>
                <a:chExt cx="392255" cy="1775463"/>
              </a:xfrm>
            </p:grpSpPr>
            <p:sp>
              <p:nvSpPr>
                <p:cNvPr id="377" name="Left Brace 376">
                  <a:extLst>
                    <a:ext uri="{FF2B5EF4-FFF2-40B4-BE49-F238E27FC236}">
                      <a16:creationId xmlns:a16="http://schemas.microsoft.com/office/drawing/2014/main" id="{2FE4BE56-8005-9746-9D9D-E6989065879D}"/>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78" name="Straight Connector 377">
                  <a:extLst>
                    <a:ext uri="{FF2B5EF4-FFF2-40B4-BE49-F238E27FC236}">
                      <a16:creationId xmlns:a16="http://schemas.microsoft.com/office/drawing/2014/main" id="{D5197921-9300-AB42-9E87-ACDAB44B6061}"/>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9" name="Oval 378">
                  <a:extLst>
                    <a:ext uri="{FF2B5EF4-FFF2-40B4-BE49-F238E27FC236}">
                      <a16:creationId xmlns:a16="http://schemas.microsoft.com/office/drawing/2014/main" id="{15550267-AEC7-0341-9352-97E52DF4DBEE}"/>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80" name="Oval 379">
                  <a:extLst>
                    <a:ext uri="{FF2B5EF4-FFF2-40B4-BE49-F238E27FC236}">
                      <a16:creationId xmlns:a16="http://schemas.microsoft.com/office/drawing/2014/main" id="{0D6EC8F8-8F7A-0F46-AEAC-10060AFB6020}"/>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81" name="Oval 380">
                  <a:extLst>
                    <a:ext uri="{FF2B5EF4-FFF2-40B4-BE49-F238E27FC236}">
                      <a16:creationId xmlns:a16="http://schemas.microsoft.com/office/drawing/2014/main" id="{92E90D1B-B9AC-DD42-BEB3-9AEEC6300996}"/>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82" name="Oval 381">
                  <a:extLst>
                    <a:ext uri="{FF2B5EF4-FFF2-40B4-BE49-F238E27FC236}">
                      <a16:creationId xmlns:a16="http://schemas.microsoft.com/office/drawing/2014/main" id="{27EEB5C4-ECC6-CE47-A74E-C3C719675189}"/>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79" name="Group 278">
                <a:extLst>
                  <a:ext uri="{FF2B5EF4-FFF2-40B4-BE49-F238E27FC236}">
                    <a16:creationId xmlns:a16="http://schemas.microsoft.com/office/drawing/2014/main" id="{13243DCC-4953-8244-BCD3-20B561DF712B}"/>
                  </a:ext>
                </a:extLst>
              </p:cNvPr>
              <p:cNvGrpSpPr/>
              <p:nvPr/>
            </p:nvGrpSpPr>
            <p:grpSpPr>
              <a:xfrm>
                <a:off x="3244925" y="10259055"/>
                <a:ext cx="392255" cy="1775463"/>
                <a:chOff x="200851" y="9260525"/>
                <a:chExt cx="392255" cy="1775463"/>
              </a:xfrm>
            </p:grpSpPr>
            <p:sp>
              <p:nvSpPr>
                <p:cNvPr id="371" name="Left Brace 370">
                  <a:extLst>
                    <a:ext uri="{FF2B5EF4-FFF2-40B4-BE49-F238E27FC236}">
                      <a16:creationId xmlns:a16="http://schemas.microsoft.com/office/drawing/2014/main" id="{4E13C8EC-CE5B-604A-A08F-084AAC58BA4E}"/>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72" name="Straight Connector 371">
                  <a:extLst>
                    <a:ext uri="{FF2B5EF4-FFF2-40B4-BE49-F238E27FC236}">
                      <a16:creationId xmlns:a16="http://schemas.microsoft.com/office/drawing/2014/main" id="{28959CB3-4261-8448-BB96-002C81DFD7E6}"/>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3" name="Oval 372">
                  <a:extLst>
                    <a:ext uri="{FF2B5EF4-FFF2-40B4-BE49-F238E27FC236}">
                      <a16:creationId xmlns:a16="http://schemas.microsoft.com/office/drawing/2014/main" id="{B7A00BB1-9032-CD43-B2F8-6A3E6487552A}"/>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74" name="Oval 373">
                  <a:extLst>
                    <a:ext uri="{FF2B5EF4-FFF2-40B4-BE49-F238E27FC236}">
                      <a16:creationId xmlns:a16="http://schemas.microsoft.com/office/drawing/2014/main" id="{D51A5061-5322-5046-8628-AC8A342EF960}"/>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75" name="Oval 374">
                  <a:extLst>
                    <a:ext uri="{FF2B5EF4-FFF2-40B4-BE49-F238E27FC236}">
                      <a16:creationId xmlns:a16="http://schemas.microsoft.com/office/drawing/2014/main" id="{CC79597C-2815-A042-A606-D25AB5FCDE84}"/>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76" name="Oval 375">
                  <a:extLst>
                    <a:ext uri="{FF2B5EF4-FFF2-40B4-BE49-F238E27FC236}">
                      <a16:creationId xmlns:a16="http://schemas.microsoft.com/office/drawing/2014/main" id="{7FB25C2B-CBBD-D24A-B21B-5AF467D0BE7D}"/>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0" name="Group 279">
                <a:extLst>
                  <a:ext uri="{FF2B5EF4-FFF2-40B4-BE49-F238E27FC236}">
                    <a16:creationId xmlns:a16="http://schemas.microsoft.com/office/drawing/2014/main" id="{A133903E-26F4-284E-A62F-856AF347AACB}"/>
                  </a:ext>
                </a:extLst>
              </p:cNvPr>
              <p:cNvGrpSpPr/>
              <p:nvPr/>
            </p:nvGrpSpPr>
            <p:grpSpPr>
              <a:xfrm>
                <a:off x="3778059" y="10259055"/>
                <a:ext cx="392255" cy="1775463"/>
                <a:chOff x="200851" y="9260525"/>
                <a:chExt cx="392255" cy="1775463"/>
              </a:xfrm>
            </p:grpSpPr>
            <p:sp>
              <p:nvSpPr>
                <p:cNvPr id="365" name="Left Brace 364">
                  <a:extLst>
                    <a:ext uri="{FF2B5EF4-FFF2-40B4-BE49-F238E27FC236}">
                      <a16:creationId xmlns:a16="http://schemas.microsoft.com/office/drawing/2014/main" id="{409F56D9-A2AB-0346-AB25-3BC49A18F4AF}"/>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66" name="Straight Connector 365">
                  <a:extLst>
                    <a:ext uri="{FF2B5EF4-FFF2-40B4-BE49-F238E27FC236}">
                      <a16:creationId xmlns:a16="http://schemas.microsoft.com/office/drawing/2014/main" id="{E72F2242-7ACA-D542-B493-53EF6CB57D14}"/>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7" name="Oval 366">
                  <a:extLst>
                    <a:ext uri="{FF2B5EF4-FFF2-40B4-BE49-F238E27FC236}">
                      <a16:creationId xmlns:a16="http://schemas.microsoft.com/office/drawing/2014/main" id="{64C80D7E-4684-F64B-9C0B-B6E5146EC050}"/>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68" name="Oval 367">
                  <a:extLst>
                    <a:ext uri="{FF2B5EF4-FFF2-40B4-BE49-F238E27FC236}">
                      <a16:creationId xmlns:a16="http://schemas.microsoft.com/office/drawing/2014/main" id="{BA6D2F10-F214-F845-A5E8-C235FF1A9E04}"/>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69" name="Oval 368">
                  <a:extLst>
                    <a:ext uri="{FF2B5EF4-FFF2-40B4-BE49-F238E27FC236}">
                      <a16:creationId xmlns:a16="http://schemas.microsoft.com/office/drawing/2014/main" id="{68C8035D-1BA4-4546-AAD4-0656F69DE477}"/>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70" name="Oval 369">
                  <a:extLst>
                    <a:ext uri="{FF2B5EF4-FFF2-40B4-BE49-F238E27FC236}">
                      <a16:creationId xmlns:a16="http://schemas.microsoft.com/office/drawing/2014/main" id="{281FD461-9903-D143-A585-19FB2876C8D4}"/>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1" name="Group 280">
                <a:extLst>
                  <a:ext uri="{FF2B5EF4-FFF2-40B4-BE49-F238E27FC236}">
                    <a16:creationId xmlns:a16="http://schemas.microsoft.com/office/drawing/2014/main" id="{9734A10E-9CA0-714B-8444-E862609DD8BF}"/>
                  </a:ext>
                </a:extLst>
              </p:cNvPr>
              <p:cNvGrpSpPr/>
              <p:nvPr/>
            </p:nvGrpSpPr>
            <p:grpSpPr>
              <a:xfrm>
                <a:off x="4188139" y="10259055"/>
                <a:ext cx="392255" cy="1775463"/>
                <a:chOff x="200851" y="9260525"/>
                <a:chExt cx="392255" cy="1775463"/>
              </a:xfrm>
            </p:grpSpPr>
            <p:sp>
              <p:nvSpPr>
                <p:cNvPr id="359" name="Left Brace 358">
                  <a:extLst>
                    <a:ext uri="{FF2B5EF4-FFF2-40B4-BE49-F238E27FC236}">
                      <a16:creationId xmlns:a16="http://schemas.microsoft.com/office/drawing/2014/main" id="{FFFAEF50-C024-BF4A-8ABC-39354EED71B3}"/>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60" name="Straight Connector 359">
                  <a:extLst>
                    <a:ext uri="{FF2B5EF4-FFF2-40B4-BE49-F238E27FC236}">
                      <a16:creationId xmlns:a16="http://schemas.microsoft.com/office/drawing/2014/main" id="{5D0FC537-A854-3442-90B2-49DAACA94C77}"/>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1" name="Oval 360">
                  <a:extLst>
                    <a:ext uri="{FF2B5EF4-FFF2-40B4-BE49-F238E27FC236}">
                      <a16:creationId xmlns:a16="http://schemas.microsoft.com/office/drawing/2014/main" id="{55347472-5A2F-AC47-95BA-C809C940B5B8}"/>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62" name="Oval 361">
                  <a:extLst>
                    <a:ext uri="{FF2B5EF4-FFF2-40B4-BE49-F238E27FC236}">
                      <a16:creationId xmlns:a16="http://schemas.microsoft.com/office/drawing/2014/main" id="{6F9948C2-38D6-B342-AF07-54450B461B90}"/>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63" name="Oval 362">
                  <a:extLst>
                    <a:ext uri="{FF2B5EF4-FFF2-40B4-BE49-F238E27FC236}">
                      <a16:creationId xmlns:a16="http://schemas.microsoft.com/office/drawing/2014/main" id="{1281830E-CB33-E446-9ADD-0B604DEF2D8F}"/>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64" name="Oval 363">
                  <a:extLst>
                    <a:ext uri="{FF2B5EF4-FFF2-40B4-BE49-F238E27FC236}">
                      <a16:creationId xmlns:a16="http://schemas.microsoft.com/office/drawing/2014/main" id="{302A6780-01B1-B14B-8DE8-D6ADF6D81A0C}"/>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2" name="Group 281">
                <a:extLst>
                  <a:ext uri="{FF2B5EF4-FFF2-40B4-BE49-F238E27FC236}">
                    <a16:creationId xmlns:a16="http://schemas.microsoft.com/office/drawing/2014/main" id="{8260C26F-371D-734B-B4FB-0DFFB1B5CEB6}"/>
                  </a:ext>
                </a:extLst>
              </p:cNvPr>
              <p:cNvGrpSpPr/>
              <p:nvPr/>
            </p:nvGrpSpPr>
            <p:grpSpPr>
              <a:xfrm>
                <a:off x="4734608" y="10259055"/>
                <a:ext cx="392255" cy="1775463"/>
                <a:chOff x="200851" y="9260525"/>
                <a:chExt cx="392255" cy="1775463"/>
              </a:xfrm>
            </p:grpSpPr>
            <p:sp>
              <p:nvSpPr>
                <p:cNvPr id="353" name="Left Brace 352">
                  <a:extLst>
                    <a:ext uri="{FF2B5EF4-FFF2-40B4-BE49-F238E27FC236}">
                      <a16:creationId xmlns:a16="http://schemas.microsoft.com/office/drawing/2014/main" id="{00BC1E74-A698-FB4F-AB13-B96D7AD7ECFB}"/>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54" name="Straight Connector 353">
                  <a:extLst>
                    <a:ext uri="{FF2B5EF4-FFF2-40B4-BE49-F238E27FC236}">
                      <a16:creationId xmlns:a16="http://schemas.microsoft.com/office/drawing/2014/main" id="{41CCD32C-F541-B54B-BC8E-9EBF52E5378A}"/>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5" name="Oval 354">
                  <a:extLst>
                    <a:ext uri="{FF2B5EF4-FFF2-40B4-BE49-F238E27FC236}">
                      <a16:creationId xmlns:a16="http://schemas.microsoft.com/office/drawing/2014/main" id="{4DE67040-3124-BA4F-86F0-E7B9F9ED5055}"/>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56" name="Oval 355">
                  <a:extLst>
                    <a:ext uri="{FF2B5EF4-FFF2-40B4-BE49-F238E27FC236}">
                      <a16:creationId xmlns:a16="http://schemas.microsoft.com/office/drawing/2014/main" id="{AC7D325D-A254-004F-9ECC-1EE04C1995A5}"/>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57" name="Oval 356">
                  <a:extLst>
                    <a:ext uri="{FF2B5EF4-FFF2-40B4-BE49-F238E27FC236}">
                      <a16:creationId xmlns:a16="http://schemas.microsoft.com/office/drawing/2014/main" id="{1C5FF2A4-59D2-2F49-91CA-6C81A4F016C8}"/>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58" name="Oval 357">
                  <a:extLst>
                    <a:ext uri="{FF2B5EF4-FFF2-40B4-BE49-F238E27FC236}">
                      <a16:creationId xmlns:a16="http://schemas.microsoft.com/office/drawing/2014/main" id="{3EC098DE-6140-104B-8934-783504C7600C}"/>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3" name="Group 282">
                <a:extLst>
                  <a:ext uri="{FF2B5EF4-FFF2-40B4-BE49-F238E27FC236}">
                    <a16:creationId xmlns:a16="http://schemas.microsoft.com/office/drawing/2014/main" id="{F2CF9B5F-A828-3742-A0D6-2C98FD6B5DA8}"/>
                  </a:ext>
                </a:extLst>
              </p:cNvPr>
              <p:cNvGrpSpPr/>
              <p:nvPr/>
            </p:nvGrpSpPr>
            <p:grpSpPr>
              <a:xfrm>
                <a:off x="5151502" y="10259055"/>
                <a:ext cx="392255" cy="1775463"/>
                <a:chOff x="200851" y="9260525"/>
                <a:chExt cx="392255" cy="1775463"/>
              </a:xfrm>
            </p:grpSpPr>
            <p:sp>
              <p:nvSpPr>
                <p:cNvPr id="347" name="Left Brace 346">
                  <a:extLst>
                    <a:ext uri="{FF2B5EF4-FFF2-40B4-BE49-F238E27FC236}">
                      <a16:creationId xmlns:a16="http://schemas.microsoft.com/office/drawing/2014/main" id="{810BC3B6-CAF5-4A4C-A3A8-697F78BB55E2}"/>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48" name="Straight Connector 347">
                  <a:extLst>
                    <a:ext uri="{FF2B5EF4-FFF2-40B4-BE49-F238E27FC236}">
                      <a16:creationId xmlns:a16="http://schemas.microsoft.com/office/drawing/2014/main" id="{07A9BF0A-16FD-8442-86B7-EC0C9E86D298}"/>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9" name="Oval 348">
                  <a:extLst>
                    <a:ext uri="{FF2B5EF4-FFF2-40B4-BE49-F238E27FC236}">
                      <a16:creationId xmlns:a16="http://schemas.microsoft.com/office/drawing/2014/main" id="{E16F3BC6-894A-E94B-9241-323C394419E8}"/>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50" name="Oval 349">
                  <a:extLst>
                    <a:ext uri="{FF2B5EF4-FFF2-40B4-BE49-F238E27FC236}">
                      <a16:creationId xmlns:a16="http://schemas.microsoft.com/office/drawing/2014/main" id="{D378E517-C525-0B4A-9B06-50061EC85E6C}"/>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51" name="Oval 350">
                  <a:extLst>
                    <a:ext uri="{FF2B5EF4-FFF2-40B4-BE49-F238E27FC236}">
                      <a16:creationId xmlns:a16="http://schemas.microsoft.com/office/drawing/2014/main" id="{76A49FC6-D032-E54A-996D-E8D088FB9A89}"/>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52" name="Oval 351">
                  <a:extLst>
                    <a:ext uri="{FF2B5EF4-FFF2-40B4-BE49-F238E27FC236}">
                      <a16:creationId xmlns:a16="http://schemas.microsoft.com/office/drawing/2014/main" id="{069CA687-97A5-3B4E-8836-65E5A1B77289}"/>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4" name="Group 283">
                <a:extLst>
                  <a:ext uri="{FF2B5EF4-FFF2-40B4-BE49-F238E27FC236}">
                    <a16:creationId xmlns:a16="http://schemas.microsoft.com/office/drawing/2014/main" id="{FC9A2756-E08F-A84A-A070-902188283601}"/>
                  </a:ext>
                </a:extLst>
              </p:cNvPr>
              <p:cNvGrpSpPr/>
              <p:nvPr/>
            </p:nvGrpSpPr>
            <p:grpSpPr>
              <a:xfrm>
                <a:off x="5684797" y="10259055"/>
                <a:ext cx="392255" cy="1775463"/>
                <a:chOff x="200851" y="9260525"/>
                <a:chExt cx="392255" cy="1775463"/>
              </a:xfrm>
            </p:grpSpPr>
            <p:sp>
              <p:nvSpPr>
                <p:cNvPr id="341" name="Left Brace 340">
                  <a:extLst>
                    <a:ext uri="{FF2B5EF4-FFF2-40B4-BE49-F238E27FC236}">
                      <a16:creationId xmlns:a16="http://schemas.microsoft.com/office/drawing/2014/main" id="{6633B0DB-9E9A-6146-A160-FE9FD5384E17}"/>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42" name="Straight Connector 341">
                  <a:extLst>
                    <a:ext uri="{FF2B5EF4-FFF2-40B4-BE49-F238E27FC236}">
                      <a16:creationId xmlns:a16="http://schemas.microsoft.com/office/drawing/2014/main" id="{5CD2206B-F7B4-3046-B3F8-A2F63DE5B923}"/>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3" name="Oval 342">
                  <a:extLst>
                    <a:ext uri="{FF2B5EF4-FFF2-40B4-BE49-F238E27FC236}">
                      <a16:creationId xmlns:a16="http://schemas.microsoft.com/office/drawing/2014/main" id="{67B53D2F-5CBD-1748-9B1F-274162D25143}"/>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44" name="Oval 343">
                  <a:extLst>
                    <a:ext uri="{FF2B5EF4-FFF2-40B4-BE49-F238E27FC236}">
                      <a16:creationId xmlns:a16="http://schemas.microsoft.com/office/drawing/2014/main" id="{13B8BE9A-DE2F-904B-B44C-0B6FAECE35B0}"/>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45" name="Oval 344">
                  <a:extLst>
                    <a:ext uri="{FF2B5EF4-FFF2-40B4-BE49-F238E27FC236}">
                      <a16:creationId xmlns:a16="http://schemas.microsoft.com/office/drawing/2014/main" id="{FB9A59C0-3435-FC4C-B94C-B96DED40C7CB}"/>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46" name="Oval 345">
                  <a:extLst>
                    <a:ext uri="{FF2B5EF4-FFF2-40B4-BE49-F238E27FC236}">
                      <a16:creationId xmlns:a16="http://schemas.microsoft.com/office/drawing/2014/main" id="{A389865B-F0B1-D948-B981-29182FFC9F23}"/>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5" name="Group 284">
                <a:extLst>
                  <a:ext uri="{FF2B5EF4-FFF2-40B4-BE49-F238E27FC236}">
                    <a16:creationId xmlns:a16="http://schemas.microsoft.com/office/drawing/2014/main" id="{37AAB9D5-87C2-944C-91FE-A9E7FA688270}"/>
                  </a:ext>
                </a:extLst>
              </p:cNvPr>
              <p:cNvGrpSpPr/>
              <p:nvPr/>
            </p:nvGrpSpPr>
            <p:grpSpPr>
              <a:xfrm>
                <a:off x="6145274" y="10259055"/>
                <a:ext cx="392255" cy="1775463"/>
                <a:chOff x="200851" y="9260525"/>
                <a:chExt cx="392255" cy="1775463"/>
              </a:xfrm>
            </p:grpSpPr>
            <p:sp>
              <p:nvSpPr>
                <p:cNvPr id="335" name="Left Brace 334">
                  <a:extLst>
                    <a:ext uri="{FF2B5EF4-FFF2-40B4-BE49-F238E27FC236}">
                      <a16:creationId xmlns:a16="http://schemas.microsoft.com/office/drawing/2014/main" id="{CECB354D-5AC8-AC4C-9E21-5D5269A6A559}"/>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36" name="Straight Connector 335">
                  <a:extLst>
                    <a:ext uri="{FF2B5EF4-FFF2-40B4-BE49-F238E27FC236}">
                      <a16:creationId xmlns:a16="http://schemas.microsoft.com/office/drawing/2014/main" id="{ECCD7FE9-284C-3E44-BFB1-936A8C9F6288}"/>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7" name="Oval 336">
                  <a:extLst>
                    <a:ext uri="{FF2B5EF4-FFF2-40B4-BE49-F238E27FC236}">
                      <a16:creationId xmlns:a16="http://schemas.microsoft.com/office/drawing/2014/main" id="{6D506E87-9BD6-B042-80EA-C65DA75CDE43}"/>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38" name="Oval 337">
                  <a:extLst>
                    <a:ext uri="{FF2B5EF4-FFF2-40B4-BE49-F238E27FC236}">
                      <a16:creationId xmlns:a16="http://schemas.microsoft.com/office/drawing/2014/main" id="{AD415B1A-9E39-8C4E-A57C-75D4024A3A26}"/>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39" name="Oval 338">
                  <a:extLst>
                    <a:ext uri="{FF2B5EF4-FFF2-40B4-BE49-F238E27FC236}">
                      <a16:creationId xmlns:a16="http://schemas.microsoft.com/office/drawing/2014/main" id="{DD4DED24-77C2-044F-B000-426876B07418}"/>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40" name="Oval 339">
                  <a:extLst>
                    <a:ext uri="{FF2B5EF4-FFF2-40B4-BE49-F238E27FC236}">
                      <a16:creationId xmlns:a16="http://schemas.microsoft.com/office/drawing/2014/main" id="{5DCFF1DD-5063-BC45-A410-8615F49A86B1}"/>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6" name="Group 285">
                <a:extLst>
                  <a:ext uri="{FF2B5EF4-FFF2-40B4-BE49-F238E27FC236}">
                    <a16:creationId xmlns:a16="http://schemas.microsoft.com/office/drawing/2014/main" id="{FF593616-1656-8A4E-9DF0-C780723F9F8D}"/>
                  </a:ext>
                </a:extLst>
              </p:cNvPr>
              <p:cNvGrpSpPr/>
              <p:nvPr/>
            </p:nvGrpSpPr>
            <p:grpSpPr>
              <a:xfrm>
                <a:off x="6709062" y="10259055"/>
                <a:ext cx="392255" cy="1775463"/>
                <a:chOff x="200851" y="9260525"/>
                <a:chExt cx="392255" cy="1775463"/>
              </a:xfrm>
            </p:grpSpPr>
            <p:sp>
              <p:nvSpPr>
                <p:cNvPr id="329" name="Left Brace 328">
                  <a:extLst>
                    <a:ext uri="{FF2B5EF4-FFF2-40B4-BE49-F238E27FC236}">
                      <a16:creationId xmlns:a16="http://schemas.microsoft.com/office/drawing/2014/main" id="{3A4F30A3-9699-654F-8628-95EC8B6D5731}"/>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30" name="Straight Connector 329">
                  <a:extLst>
                    <a:ext uri="{FF2B5EF4-FFF2-40B4-BE49-F238E27FC236}">
                      <a16:creationId xmlns:a16="http://schemas.microsoft.com/office/drawing/2014/main" id="{6A60303C-FDD2-5B4C-8049-E86B1593C48A}"/>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1" name="Oval 330">
                  <a:extLst>
                    <a:ext uri="{FF2B5EF4-FFF2-40B4-BE49-F238E27FC236}">
                      <a16:creationId xmlns:a16="http://schemas.microsoft.com/office/drawing/2014/main" id="{44496878-0467-EC4B-832F-87ECC174DB26}"/>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32" name="Oval 331">
                  <a:extLst>
                    <a:ext uri="{FF2B5EF4-FFF2-40B4-BE49-F238E27FC236}">
                      <a16:creationId xmlns:a16="http://schemas.microsoft.com/office/drawing/2014/main" id="{564AB298-A602-9D45-BC96-1D692FB46E57}"/>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33" name="Oval 332">
                  <a:extLst>
                    <a:ext uri="{FF2B5EF4-FFF2-40B4-BE49-F238E27FC236}">
                      <a16:creationId xmlns:a16="http://schemas.microsoft.com/office/drawing/2014/main" id="{9C88F664-65C9-6A4D-B393-193A805D5E27}"/>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34" name="Oval 333">
                  <a:extLst>
                    <a:ext uri="{FF2B5EF4-FFF2-40B4-BE49-F238E27FC236}">
                      <a16:creationId xmlns:a16="http://schemas.microsoft.com/office/drawing/2014/main" id="{BE3A9118-B8B0-A14E-923D-5D9428AB2414}"/>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7" name="Group 286">
                <a:extLst>
                  <a:ext uri="{FF2B5EF4-FFF2-40B4-BE49-F238E27FC236}">
                    <a16:creationId xmlns:a16="http://schemas.microsoft.com/office/drawing/2014/main" id="{F05A7DCC-6D18-D54D-A279-67E86E691728}"/>
                  </a:ext>
                </a:extLst>
              </p:cNvPr>
              <p:cNvGrpSpPr/>
              <p:nvPr/>
            </p:nvGrpSpPr>
            <p:grpSpPr>
              <a:xfrm>
                <a:off x="7130027" y="10259055"/>
                <a:ext cx="392255" cy="1775463"/>
                <a:chOff x="200851" y="9260525"/>
                <a:chExt cx="392255" cy="1775463"/>
              </a:xfrm>
            </p:grpSpPr>
            <p:sp>
              <p:nvSpPr>
                <p:cNvPr id="323" name="Left Brace 322">
                  <a:extLst>
                    <a:ext uri="{FF2B5EF4-FFF2-40B4-BE49-F238E27FC236}">
                      <a16:creationId xmlns:a16="http://schemas.microsoft.com/office/drawing/2014/main" id="{99A67884-57E6-D34C-AE28-84497B2A2204}"/>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24" name="Straight Connector 323">
                  <a:extLst>
                    <a:ext uri="{FF2B5EF4-FFF2-40B4-BE49-F238E27FC236}">
                      <a16:creationId xmlns:a16="http://schemas.microsoft.com/office/drawing/2014/main" id="{07B05338-F281-7F49-B293-D08E570175D0}"/>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5" name="Oval 324">
                  <a:extLst>
                    <a:ext uri="{FF2B5EF4-FFF2-40B4-BE49-F238E27FC236}">
                      <a16:creationId xmlns:a16="http://schemas.microsoft.com/office/drawing/2014/main" id="{6AB6483C-6057-044D-B7FE-397DA2FABAF6}"/>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26" name="Oval 325">
                  <a:extLst>
                    <a:ext uri="{FF2B5EF4-FFF2-40B4-BE49-F238E27FC236}">
                      <a16:creationId xmlns:a16="http://schemas.microsoft.com/office/drawing/2014/main" id="{244082DA-05C7-DF43-9462-F44FDE20A0E8}"/>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27" name="Oval 326">
                  <a:extLst>
                    <a:ext uri="{FF2B5EF4-FFF2-40B4-BE49-F238E27FC236}">
                      <a16:creationId xmlns:a16="http://schemas.microsoft.com/office/drawing/2014/main" id="{38A47685-29B9-F644-9322-9DF7C915B45D}"/>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28" name="Oval 327">
                  <a:extLst>
                    <a:ext uri="{FF2B5EF4-FFF2-40B4-BE49-F238E27FC236}">
                      <a16:creationId xmlns:a16="http://schemas.microsoft.com/office/drawing/2014/main" id="{49B6EFA0-CBDA-EA40-8C12-ADE8A7489694}"/>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8" name="Group 287">
                <a:extLst>
                  <a:ext uri="{FF2B5EF4-FFF2-40B4-BE49-F238E27FC236}">
                    <a16:creationId xmlns:a16="http://schemas.microsoft.com/office/drawing/2014/main" id="{32250190-BA64-DC4C-B589-42FEE1221657}"/>
                  </a:ext>
                </a:extLst>
              </p:cNvPr>
              <p:cNvGrpSpPr/>
              <p:nvPr/>
            </p:nvGrpSpPr>
            <p:grpSpPr>
              <a:xfrm>
                <a:off x="7648654" y="10259055"/>
                <a:ext cx="392255" cy="1775463"/>
                <a:chOff x="200851" y="9260525"/>
                <a:chExt cx="392255" cy="1775463"/>
              </a:xfrm>
            </p:grpSpPr>
            <p:sp>
              <p:nvSpPr>
                <p:cNvPr id="317" name="Left Brace 316">
                  <a:extLst>
                    <a:ext uri="{FF2B5EF4-FFF2-40B4-BE49-F238E27FC236}">
                      <a16:creationId xmlns:a16="http://schemas.microsoft.com/office/drawing/2014/main" id="{B502E314-14AB-0440-8ED0-24851AEA3BD9}"/>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18" name="Straight Connector 317">
                  <a:extLst>
                    <a:ext uri="{FF2B5EF4-FFF2-40B4-BE49-F238E27FC236}">
                      <a16:creationId xmlns:a16="http://schemas.microsoft.com/office/drawing/2014/main" id="{59E238D6-34B5-B847-BB13-0695F1C6AB12}"/>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9" name="Oval 318">
                  <a:extLst>
                    <a:ext uri="{FF2B5EF4-FFF2-40B4-BE49-F238E27FC236}">
                      <a16:creationId xmlns:a16="http://schemas.microsoft.com/office/drawing/2014/main" id="{8E53C75B-4E91-0746-9CEC-F0B9143EF92A}"/>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20" name="Oval 319">
                  <a:extLst>
                    <a:ext uri="{FF2B5EF4-FFF2-40B4-BE49-F238E27FC236}">
                      <a16:creationId xmlns:a16="http://schemas.microsoft.com/office/drawing/2014/main" id="{87747C08-4197-2140-9FBF-5BF2554DD3C3}"/>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21" name="Oval 320">
                  <a:extLst>
                    <a:ext uri="{FF2B5EF4-FFF2-40B4-BE49-F238E27FC236}">
                      <a16:creationId xmlns:a16="http://schemas.microsoft.com/office/drawing/2014/main" id="{D819CC50-7F55-114A-8AA9-14430836CB21}"/>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22" name="Oval 321">
                  <a:extLst>
                    <a:ext uri="{FF2B5EF4-FFF2-40B4-BE49-F238E27FC236}">
                      <a16:creationId xmlns:a16="http://schemas.microsoft.com/office/drawing/2014/main" id="{0EA69F14-7AF8-474C-A717-BEAD79AAEAC2}"/>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89" name="Group 288">
                <a:extLst>
                  <a:ext uri="{FF2B5EF4-FFF2-40B4-BE49-F238E27FC236}">
                    <a16:creationId xmlns:a16="http://schemas.microsoft.com/office/drawing/2014/main" id="{8F9986B7-206B-A344-A53F-E6E14D750539}"/>
                  </a:ext>
                </a:extLst>
              </p:cNvPr>
              <p:cNvGrpSpPr/>
              <p:nvPr/>
            </p:nvGrpSpPr>
            <p:grpSpPr>
              <a:xfrm>
                <a:off x="8058853" y="10259055"/>
                <a:ext cx="392255" cy="1775463"/>
                <a:chOff x="200851" y="9260525"/>
                <a:chExt cx="392255" cy="1775463"/>
              </a:xfrm>
            </p:grpSpPr>
            <p:sp>
              <p:nvSpPr>
                <p:cNvPr id="311" name="Left Brace 310">
                  <a:extLst>
                    <a:ext uri="{FF2B5EF4-FFF2-40B4-BE49-F238E27FC236}">
                      <a16:creationId xmlns:a16="http://schemas.microsoft.com/office/drawing/2014/main" id="{7EA5615C-AA85-9C43-845F-77AB392B8E50}"/>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12" name="Straight Connector 311">
                  <a:extLst>
                    <a:ext uri="{FF2B5EF4-FFF2-40B4-BE49-F238E27FC236}">
                      <a16:creationId xmlns:a16="http://schemas.microsoft.com/office/drawing/2014/main" id="{C8262247-2D12-B347-96DA-0CA33C7BB986}"/>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 name="Oval 312">
                  <a:extLst>
                    <a:ext uri="{FF2B5EF4-FFF2-40B4-BE49-F238E27FC236}">
                      <a16:creationId xmlns:a16="http://schemas.microsoft.com/office/drawing/2014/main" id="{83DB37A9-BE85-A942-A17C-ECDA36840CBF}"/>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14" name="Oval 313">
                  <a:extLst>
                    <a:ext uri="{FF2B5EF4-FFF2-40B4-BE49-F238E27FC236}">
                      <a16:creationId xmlns:a16="http://schemas.microsoft.com/office/drawing/2014/main" id="{A5DD7D12-113E-FE48-819D-4FBAB3BD898C}"/>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15" name="Oval 314">
                  <a:extLst>
                    <a:ext uri="{FF2B5EF4-FFF2-40B4-BE49-F238E27FC236}">
                      <a16:creationId xmlns:a16="http://schemas.microsoft.com/office/drawing/2014/main" id="{7111D4FB-A938-BA4D-89CC-0DED43097356}"/>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16" name="Oval 315">
                  <a:extLst>
                    <a:ext uri="{FF2B5EF4-FFF2-40B4-BE49-F238E27FC236}">
                      <a16:creationId xmlns:a16="http://schemas.microsoft.com/office/drawing/2014/main" id="{EA25BC8F-2BFA-8745-B751-F5CB3EA77975}"/>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90" name="Group 289">
                <a:extLst>
                  <a:ext uri="{FF2B5EF4-FFF2-40B4-BE49-F238E27FC236}">
                    <a16:creationId xmlns:a16="http://schemas.microsoft.com/office/drawing/2014/main" id="{57108086-5007-1A4F-B38C-02A45B6BF307}"/>
                  </a:ext>
                </a:extLst>
              </p:cNvPr>
              <p:cNvGrpSpPr/>
              <p:nvPr/>
            </p:nvGrpSpPr>
            <p:grpSpPr>
              <a:xfrm>
                <a:off x="8609954" y="10259055"/>
                <a:ext cx="392255" cy="1775463"/>
                <a:chOff x="200851" y="9260525"/>
                <a:chExt cx="392255" cy="1775463"/>
              </a:xfrm>
            </p:grpSpPr>
            <p:sp>
              <p:nvSpPr>
                <p:cNvPr id="305" name="Left Brace 304">
                  <a:extLst>
                    <a:ext uri="{FF2B5EF4-FFF2-40B4-BE49-F238E27FC236}">
                      <a16:creationId xmlns:a16="http://schemas.microsoft.com/office/drawing/2014/main" id="{CE8BE772-16BE-3E4F-8296-D6575C65C7F2}"/>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06" name="Straight Connector 305">
                  <a:extLst>
                    <a:ext uri="{FF2B5EF4-FFF2-40B4-BE49-F238E27FC236}">
                      <a16:creationId xmlns:a16="http://schemas.microsoft.com/office/drawing/2014/main" id="{7A07B0DD-3B4A-3242-8C69-932FA1F85427}"/>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 name="Oval 306">
                  <a:extLst>
                    <a:ext uri="{FF2B5EF4-FFF2-40B4-BE49-F238E27FC236}">
                      <a16:creationId xmlns:a16="http://schemas.microsoft.com/office/drawing/2014/main" id="{1F5FA756-29C4-704A-9B9A-63167631F5A8}"/>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08" name="Oval 307">
                  <a:extLst>
                    <a:ext uri="{FF2B5EF4-FFF2-40B4-BE49-F238E27FC236}">
                      <a16:creationId xmlns:a16="http://schemas.microsoft.com/office/drawing/2014/main" id="{24DD586C-BA26-DB44-B82E-DEB6D9B5F242}"/>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09" name="Oval 308">
                  <a:extLst>
                    <a:ext uri="{FF2B5EF4-FFF2-40B4-BE49-F238E27FC236}">
                      <a16:creationId xmlns:a16="http://schemas.microsoft.com/office/drawing/2014/main" id="{73B723B8-49A0-D543-A0B7-66899B6AC9B4}"/>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10" name="Oval 309">
                  <a:extLst>
                    <a:ext uri="{FF2B5EF4-FFF2-40B4-BE49-F238E27FC236}">
                      <a16:creationId xmlns:a16="http://schemas.microsoft.com/office/drawing/2014/main" id="{DD338B61-A047-8F49-B084-3625713F0360}"/>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91" name="Group 290">
                <a:extLst>
                  <a:ext uri="{FF2B5EF4-FFF2-40B4-BE49-F238E27FC236}">
                    <a16:creationId xmlns:a16="http://schemas.microsoft.com/office/drawing/2014/main" id="{654E19DE-3124-5E41-83DD-1FAA11CF5B4A}"/>
                  </a:ext>
                </a:extLst>
              </p:cNvPr>
              <p:cNvGrpSpPr/>
              <p:nvPr/>
            </p:nvGrpSpPr>
            <p:grpSpPr>
              <a:xfrm>
                <a:off x="9024897" y="10259055"/>
                <a:ext cx="392255" cy="1775463"/>
                <a:chOff x="200851" y="9260525"/>
                <a:chExt cx="392255" cy="1775463"/>
              </a:xfrm>
            </p:grpSpPr>
            <p:sp>
              <p:nvSpPr>
                <p:cNvPr id="299" name="Left Brace 298">
                  <a:extLst>
                    <a:ext uri="{FF2B5EF4-FFF2-40B4-BE49-F238E27FC236}">
                      <a16:creationId xmlns:a16="http://schemas.microsoft.com/office/drawing/2014/main" id="{EA433F26-99FE-1D45-AE57-E1E97BCCC0E8}"/>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300" name="Straight Connector 299">
                  <a:extLst>
                    <a:ext uri="{FF2B5EF4-FFF2-40B4-BE49-F238E27FC236}">
                      <a16:creationId xmlns:a16="http://schemas.microsoft.com/office/drawing/2014/main" id="{3BDE7C76-8CE8-D748-8D29-890C33867BF4}"/>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1" name="Oval 300">
                  <a:extLst>
                    <a:ext uri="{FF2B5EF4-FFF2-40B4-BE49-F238E27FC236}">
                      <a16:creationId xmlns:a16="http://schemas.microsoft.com/office/drawing/2014/main" id="{AF539D64-C11C-B649-AB5D-F0208B5BC828}"/>
                    </a:ext>
                  </a:extLst>
                </p:cNvPr>
                <p:cNvSpPr>
                  <a:spLocks noChangeAspect="1"/>
                </p:cNvSpPr>
                <p:nvPr/>
              </p:nvSpPr>
              <p:spPr bwMode="auto">
                <a:xfrm>
                  <a:off x="200851"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02" name="Oval 301">
                  <a:extLst>
                    <a:ext uri="{FF2B5EF4-FFF2-40B4-BE49-F238E27FC236}">
                      <a16:creationId xmlns:a16="http://schemas.microsoft.com/office/drawing/2014/main" id="{6E84F2CD-2879-2B45-8FC3-2DFD7736B970}"/>
                    </a:ext>
                  </a:extLst>
                </p:cNvPr>
                <p:cNvSpPr>
                  <a:spLocks noChangeAspect="1"/>
                </p:cNvSpPr>
                <p:nvPr/>
              </p:nvSpPr>
              <p:spPr bwMode="auto">
                <a:xfrm>
                  <a:off x="455946"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03" name="Oval 302">
                  <a:extLst>
                    <a:ext uri="{FF2B5EF4-FFF2-40B4-BE49-F238E27FC236}">
                      <a16:creationId xmlns:a16="http://schemas.microsoft.com/office/drawing/2014/main" id="{1540A643-DA9B-314F-8DB6-649AE0BAE8F6}"/>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04" name="Oval 303">
                  <a:extLst>
                    <a:ext uri="{FF2B5EF4-FFF2-40B4-BE49-F238E27FC236}">
                      <a16:creationId xmlns:a16="http://schemas.microsoft.com/office/drawing/2014/main" id="{80663F39-2E42-E84F-96BE-E058342710A6}"/>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292" name="Group 291">
                <a:extLst>
                  <a:ext uri="{FF2B5EF4-FFF2-40B4-BE49-F238E27FC236}">
                    <a16:creationId xmlns:a16="http://schemas.microsoft.com/office/drawing/2014/main" id="{6038470C-092B-ED4B-8CC5-60C434CF3974}"/>
                  </a:ext>
                </a:extLst>
              </p:cNvPr>
              <p:cNvGrpSpPr/>
              <p:nvPr/>
            </p:nvGrpSpPr>
            <p:grpSpPr>
              <a:xfrm>
                <a:off x="9558243" y="10259055"/>
                <a:ext cx="392255" cy="1775463"/>
                <a:chOff x="200851" y="9260525"/>
                <a:chExt cx="392255" cy="1775463"/>
              </a:xfrm>
            </p:grpSpPr>
            <p:sp>
              <p:nvSpPr>
                <p:cNvPr id="293" name="Left Brace 292">
                  <a:extLst>
                    <a:ext uri="{FF2B5EF4-FFF2-40B4-BE49-F238E27FC236}">
                      <a16:creationId xmlns:a16="http://schemas.microsoft.com/office/drawing/2014/main" id="{2530EEE7-FD57-644C-98EA-550FD6A16430}"/>
                    </a:ext>
                  </a:extLst>
                </p:cNvPr>
                <p:cNvSpPr/>
                <p:nvPr/>
              </p:nvSpPr>
              <p:spPr bwMode="auto">
                <a:xfrm rot="5400000">
                  <a:off x="-443284" y="10075866"/>
                  <a:ext cx="1676400" cy="182880"/>
                </a:xfrm>
                <a:prstGeom prst="leftBrace">
                  <a:avLst/>
                </a:prstGeom>
                <a:noFill/>
                <a:ln w="28575"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cxnSp>
              <p:nvCxnSpPr>
                <p:cNvPr id="294" name="Straight Connector 293">
                  <a:extLst>
                    <a:ext uri="{FF2B5EF4-FFF2-40B4-BE49-F238E27FC236}">
                      <a16:creationId xmlns:a16="http://schemas.microsoft.com/office/drawing/2014/main" id="{32FB81C9-6837-DB4E-8BEC-FAC2733FC6FD}"/>
                    </a:ext>
                  </a:extLst>
                </p:cNvPr>
                <p:cNvCxnSpPr/>
                <p:nvPr/>
              </p:nvCxnSpPr>
              <p:spPr bwMode="auto">
                <a:xfrm>
                  <a:off x="303476" y="9329105"/>
                  <a:ext cx="182880" cy="0"/>
                </a:xfrm>
                <a:prstGeom prst="line">
                  <a:avLst/>
                </a:prstGeom>
                <a:solidFill>
                  <a:srgbClr val="6DD3EB"/>
                </a:solidFill>
                <a:ln w="28575"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5" name="Oval 294">
                  <a:extLst>
                    <a:ext uri="{FF2B5EF4-FFF2-40B4-BE49-F238E27FC236}">
                      <a16:creationId xmlns:a16="http://schemas.microsoft.com/office/drawing/2014/main" id="{76DC231E-134E-B54F-BDE6-CDE3C0A7517C}"/>
                    </a:ext>
                  </a:extLst>
                </p:cNvPr>
                <p:cNvSpPr>
                  <a:spLocks noChangeAspect="1"/>
                </p:cNvSpPr>
                <p:nvPr/>
              </p:nvSpPr>
              <p:spPr bwMode="auto">
                <a:xfrm>
                  <a:off x="200851" y="9260525"/>
                  <a:ext cx="137160" cy="13716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96" name="Oval 295">
                  <a:extLst>
                    <a:ext uri="{FF2B5EF4-FFF2-40B4-BE49-F238E27FC236}">
                      <a16:creationId xmlns:a16="http://schemas.microsoft.com/office/drawing/2014/main" id="{AC28FCBC-142F-2F4C-ACFE-8E946DE37F42}"/>
                    </a:ext>
                  </a:extLst>
                </p:cNvPr>
                <p:cNvSpPr>
                  <a:spLocks noChangeAspect="1"/>
                </p:cNvSpPr>
                <p:nvPr/>
              </p:nvSpPr>
              <p:spPr bwMode="auto">
                <a:xfrm>
                  <a:off x="455946" y="9260525"/>
                  <a:ext cx="137160" cy="137160"/>
                </a:xfrm>
                <a:prstGeom prst="ellipse">
                  <a:avLst/>
                </a:prstGeom>
                <a:solidFill>
                  <a:srgbClr val="62BFA9"/>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97" name="Oval 296">
                  <a:extLst>
                    <a:ext uri="{FF2B5EF4-FFF2-40B4-BE49-F238E27FC236}">
                      <a16:creationId xmlns:a16="http://schemas.microsoft.com/office/drawing/2014/main" id="{A63E5242-E2E5-F147-ABFD-FA7CBBE20888}"/>
                    </a:ext>
                  </a:extLst>
                </p:cNvPr>
                <p:cNvSpPr>
                  <a:spLocks noChangeAspect="1"/>
                </p:cNvSpPr>
                <p:nvPr/>
              </p:nvSpPr>
              <p:spPr bwMode="auto">
                <a:xfrm>
                  <a:off x="25775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98" name="Oval 297">
                  <a:extLst>
                    <a:ext uri="{FF2B5EF4-FFF2-40B4-BE49-F238E27FC236}">
                      <a16:creationId xmlns:a16="http://schemas.microsoft.com/office/drawing/2014/main" id="{AD4A88D2-858C-DA41-B3A0-F01A1AB77712}"/>
                    </a:ext>
                  </a:extLst>
                </p:cNvPr>
                <p:cNvSpPr>
                  <a:spLocks noChangeAspect="1"/>
                </p:cNvSpPr>
                <p:nvPr/>
              </p:nvSpPr>
              <p:spPr bwMode="auto">
                <a:xfrm>
                  <a:off x="444236" y="10944548"/>
                  <a:ext cx="91440" cy="9144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pic>
          <p:nvPicPr>
            <p:cNvPr id="455" name="Picture 454">
              <a:extLst>
                <a:ext uri="{FF2B5EF4-FFF2-40B4-BE49-F238E27FC236}">
                  <a16:creationId xmlns:a16="http://schemas.microsoft.com/office/drawing/2014/main" id="{B7FC9ED8-809F-1C4B-B418-DB6F3FCBD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26050" y="3608184"/>
              <a:ext cx="914400" cy="582816"/>
            </a:xfrm>
            <a:prstGeom prst="rect">
              <a:avLst/>
            </a:prstGeom>
          </p:spPr>
        </p:pic>
        <p:pic>
          <p:nvPicPr>
            <p:cNvPr id="456" name="Picture 455">
              <a:extLst>
                <a:ext uri="{FF2B5EF4-FFF2-40B4-BE49-F238E27FC236}">
                  <a16:creationId xmlns:a16="http://schemas.microsoft.com/office/drawing/2014/main" id="{83F2B8C3-B36F-5945-8AC4-8AD3D469DA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57701" y="3623424"/>
              <a:ext cx="914400" cy="582816"/>
            </a:xfrm>
            <a:prstGeom prst="rect">
              <a:avLst/>
            </a:prstGeom>
          </p:spPr>
        </p:pic>
        <p:sp>
          <p:nvSpPr>
            <p:cNvPr id="458" name="TextBox 457">
              <a:extLst>
                <a:ext uri="{FF2B5EF4-FFF2-40B4-BE49-F238E27FC236}">
                  <a16:creationId xmlns:a16="http://schemas.microsoft.com/office/drawing/2014/main" id="{65901EA3-586D-6B4C-8FBD-57A9AF222D37}"/>
                </a:ext>
              </a:extLst>
            </p:cNvPr>
            <p:cNvSpPr txBox="1"/>
            <p:nvPr/>
          </p:nvSpPr>
          <p:spPr>
            <a:xfrm>
              <a:off x="21174258" y="3200400"/>
              <a:ext cx="2674178" cy="1569660"/>
            </a:xfrm>
            <a:prstGeom prst="rect">
              <a:avLst/>
            </a:prstGeom>
            <a:noFill/>
          </p:spPr>
          <p:txBody>
            <a:bodyPr wrap="square" rtlCol="0">
              <a:spAutoFit/>
            </a:bodyPr>
            <a:lstStyle/>
            <a:p>
              <a:r>
                <a:rPr lang="en-US" sz="2200" dirty="0">
                  <a:solidFill>
                    <a:schemeClr val="bg2"/>
                  </a:solidFill>
                  <a:latin typeface="Tahoma" panose="020B0604030504040204" pitchFamily="34" charset="0"/>
                  <a:ea typeface="Tahoma" panose="020B0604030504040204" pitchFamily="34" charset="0"/>
                  <a:cs typeface="Tahoma" panose="020B0604030504040204" pitchFamily="34" charset="0"/>
                </a:rPr>
                <a:t>Mosquito with genetic trait of interest &amp; </a:t>
              </a:r>
            </a:p>
            <a:p>
              <a:r>
                <a:rPr lang="en-US" sz="3000" b="1" dirty="0">
                  <a:solidFill>
                    <a:schemeClr val="bg2"/>
                  </a:solidFill>
                  <a:latin typeface="Tahoma" panose="020B0604030504040204" pitchFamily="34" charset="0"/>
                  <a:ea typeface="Tahoma" panose="020B0604030504040204" pitchFamily="34" charset="0"/>
                  <a:cs typeface="Tahoma" panose="020B0604030504040204" pitchFamily="34" charset="0"/>
                </a:rPr>
                <a:t>GENE DRIVE</a:t>
              </a:r>
            </a:p>
          </p:txBody>
        </p:sp>
        <p:sp>
          <p:nvSpPr>
            <p:cNvPr id="461" name="TextBox 460">
              <a:extLst>
                <a:ext uri="{FF2B5EF4-FFF2-40B4-BE49-F238E27FC236}">
                  <a16:creationId xmlns:a16="http://schemas.microsoft.com/office/drawing/2014/main" id="{FAE6AA3D-D71D-6145-AA8D-0E00C35B2F6C}"/>
                </a:ext>
              </a:extLst>
            </p:cNvPr>
            <p:cNvSpPr txBox="1"/>
            <p:nvPr/>
          </p:nvSpPr>
          <p:spPr>
            <a:xfrm>
              <a:off x="16535400" y="3734217"/>
              <a:ext cx="2390318" cy="430887"/>
            </a:xfrm>
            <a:prstGeom prst="rect">
              <a:avLst/>
            </a:prstGeom>
            <a:noFill/>
          </p:spPr>
          <p:txBody>
            <a:bodyPr wrap="square" rtlCol="0">
              <a:spAutoFit/>
            </a:bodyPr>
            <a:lstStyle/>
            <a:p>
              <a:r>
                <a:rPr lang="en-US" sz="2200" dirty="0">
                  <a:solidFill>
                    <a:schemeClr val="bg2"/>
                  </a:solidFill>
                  <a:latin typeface="Tahoma" panose="020B0604030504040204" pitchFamily="34" charset="0"/>
                  <a:ea typeface="Tahoma" panose="020B0604030504040204" pitchFamily="34" charset="0"/>
                  <a:cs typeface="Tahoma" panose="020B0604030504040204" pitchFamily="34" charset="0"/>
                </a:rPr>
                <a:t>Wild mosquito</a:t>
              </a:r>
            </a:p>
          </p:txBody>
        </p:sp>
        <p:sp>
          <p:nvSpPr>
            <p:cNvPr id="464" name="TextBox 463">
              <a:extLst>
                <a:ext uri="{FF2B5EF4-FFF2-40B4-BE49-F238E27FC236}">
                  <a16:creationId xmlns:a16="http://schemas.microsoft.com/office/drawing/2014/main" id="{A1FAE967-5398-4B49-BD1C-2E80204A7D05}"/>
                </a:ext>
              </a:extLst>
            </p:cNvPr>
            <p:cNvSpPr txBox="1"/>
            <p:nvPr/>
          </p:nvSpPr>
          <p:spPr>
            <a:xfrm>
              <a:off x="18288000" y="4953000"/>
              <a:ext cx="2912399" cy="1292662"/>
            </a:xfrm>
            <a:prstGeom prst="rect">
              <a:avLst/>
            </a:prstGeom>
            <a:noFill/>
          </p:spPr>
          <p:txBody>
            <a:bodyPr wrap="square" rtlCol="0">
              <a:spAutoFit/>
            </a:bodyPr>
            <a:lstStyle/>
            <a:p>
              <a:pPr algn="ctr"/>
              <a:r>
                <a:rPr lang="en-US" sz="2600" b="1" dirty="0">
                  <a:solidFill>
                    <a:srgbClr val="054A91"/>
                  </a:solidFill>
                  <a:latin typeface="Tahoma" panose="020B0604030504040204" pitchFamily="34" charset="0"/>
                  <a:ea typeface="Tahoma" panose="020B0604030504040204" pitchFamily="34" charset="0"/>
                  <a:cs typeface="Tahoma" panose="020B0604030504040204" pitchFamily="34" charset="0"/>
                </a:rPr>
                <a:t>100% chance of passing trait to offspring</a:t>
              </a:r>
            </a:p>
          </p:txBody>
        </p:sp>
      </p:grpSp>
      <p:grpSp>
        <p:nvGrpSpPr>
          <p:cNvPr id="2" name="Group 1">
            <a:extLst>
              <a:ext uri="{FF2B5EF4-FFF2-40B4-BE49-F238E27FC236}">
                <a16:creationId xmlns:a16="http://schemas.microsoft.com/office/drawing/2014/main" id="{B90377AD-F75B-374E-B30D-4E11BDD8A7D3}"/>
              </a:ext>
            </a:extLst>
          </p:cNvPr>
          <p:cNvGrpSpPr/>
          <p:nvPr/>
        </p:nvGrpSpPr>
        <p:grpSpPr>
          <a:xfrm>
            <a:off x="535559" y="3121978"/>
            <a:ext cx="6093841" cy="5488622"/>
            <a:chOff x="535559" y="3121978"/>
            <a:chExt cx="6093841" cy="5488622"/>
          </a:xfrm>
        </p:grpSpPr>
        <p:grpSp>
          <p:nvGrpSpPr>
            <p:cNvPr id="475" name="Group 474">
              <a:extLst>
                <a:ext uri="{FF2B5EF4-FFF2-40B4-BE49-F238E27FC236}">
                  <a16:creationId xmlns:a16="http://schemas.microsoft.com/office/drawing/2014/main" id="{E51083D3-88CE-B141-90AF-3F9D3166A1CE}"/>
                </a:ext>
              </a:extLst>
            </p:cNvPr>
            <p:cNvGrpSpPr/>
            <p:nvPr/>
          </p:nvGrpSpPr>
          <p:grpSpPr>
            <a:xfrm>
              <a:off x="663823" y="3363586"/>
              <a:ext cx="5837313" cy="5005407"/>
              <a:chOff x="322154" y="2754075"/>
              <a:chExt cx="5837313" cy="5005407"/>
            </a:xfrm>
          </p:grpSpPr>
          <p:sp>
            <p:nvSpPr>
              <p:cNvPr id="468" name="TextBox 467">
                <a:extLst>
                  <a:ext uri="{FF2B5EF4-FFF2-40B4-BE49-F238E27FC236}">
                    <a16:creationId xmlns:a16="http://schemas.microsoft.com/office/drawing/2014/main" id="{2E1703CB-36F1-AE44-B2AC-31F0A8A0F5D6}"/>
                  </a:ext>
                </a:extLst>
              </p:cNvPr>
              <p:cNvSpPr txBox="1"/>
              <p:nvPr/>
            </p:nvSpPr>
            <p:spPr>
              <a:xfrm>
                <a:off x="322154" y="2754075"/>
                <a:ext cx="5837313" cy="1569660"/>
              </a:xfrm>
              <a:prstGeom prst="rect">
                <a:avLst/>
              </a:prstGeom>
              <a:noFill/>
            </p:spPr>
            <p:txBody>
              <a:bodyPr wrap="square" rtlCol="0">
                <a:spAutoFit/>
              </a:bodyPr>
              <a:lstStyle/>
              <a:p>
                <a:pPr algn="ctr"/>
                <a:r>
                  <a:rPr lang="en-US" sz="3200" b="1" dirty="0">
                    <a:solidFill>
                      <a:schemeClr val="bg2"/>
                    </a:solidFill>
                    <a:latin typeface="Tahoma" panose="020B0604030504040204" pitchFamily="34" charset="0"/>
                    <a:ea typeface="Tahoma" panose="020B0604030504040204" pitchFamily="34" charset="0"/>
                    <a:cs typeface="Tahoma" panose="020B0604030504040204" pitchFamily="34" charset="0"/>
                  </a:rPr>
                  <a:t>2 genome editing approaches to combat avian malaria:</a:t>
                </a:r>
              </a:p>
            </p:txBody>
          </p:sp>
          <p:grpSp>
            <p:nvGrpSpPr>
              <p:cNvPr id="474" name="Group 473">
                <a:extLst>
                  <a:ext uri="{FF2B5EF4-FFF2-40B4-BE49-F238E27FC236}">
                    <a16:creationId xmlns:a16="http://schemas.microsoft.com/office/drawing/2014/main" id="{713D5554-7822-C642-931A-C735D2331C62}"/>
                  </a:ext>
                </a:extLst>
              </p:cNvPr>
              <p:cNvGrpSpPr/>
              <p:nvPr/>
            </p:nvGrpSpPr>
            <p:grpSpPr>
              <a:xfrm>
                <a:off x="385826" y="4323735"/>
                <a:ext cx="5709968" cy="3435747"/>
                <a:chOff x="381000" y="4323735"/>
                <a:chExt cx="5709968" cy="3435747"/>
              </a:xfrm>
            </p:grpSpPr>
            <p:grpSp>
              <p:nvGrpSpPr>
                <p:cNvPr id="467" name="Group 466">
                  <a:extLst>
                    <a:ext uri="{FF2B5EF4-FFF2-40B4-BE49-F238E27FC236}">
                      <a16:creationId xmlns:a16="http://schemas.microsoft.com/office/drawing/2014/main" id="{9B9C64EC-303C-4C4A-AC89-6975776A4915}"/>
                    </a:ext>
                  </a:extLst>
                </p:cNvPr>
                <p:cNvGrpSpPr/>
                <p:nvPr/>
              </p:nvGrpSpPr>
              <p:grpSpPr>
                <a:xfrm>
                  <a:off x="381000" y="4425067"/>
                  <a:ext cx="1182330" cy="1182330"/>
                  <a:chOff x="1605068" y="3447435"/>
                  <a:chExt cx="1182330" cy="1182330"/>
                </a:xfrm>
              </p:grpSpPr>
              <p:sp>
                <p:nvSpPr>
                  <p:cNvPr id="465" name="Oval 464">
                    <a:extLst>
                      <a:ext uri="{FF2B5EF4-FFF2-40B4-BE49-F238E27FC236}">
                        <a16:creationId xmlns:a16="http://schemas.microsoft.com/office/drawing/2014/main" id="{299FA6E8-C4F2-C147-B61F-B1FDB16FFAA6}"/>
                      </a:ext>
                    </a:extLst>
                  </p:cNvPr>
                  <p:cNvSpPr>
                    <a:spLocks noChangeAspect="1"/>
                  </p:cNvSpPr>
                  <p:nvPr/>
                </p:nvSpPr>
                <p:spPr bwMode="auto">
                  <a:xfrm>
                    <a:off x="1605068" y="3447435"/>
                    <a:ext cx="1182330" cy="118233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pic>
                <p:nvPicPr>
                  <p:cNvPr id="466" name="Picture 465">
                    <a:extLst>
                      <a:ext uri="{FF2B5EF4-FFF2-40B4-BE49-F238E27FC236}">
                        <a16:creationId xmlns:a16="http://schemas.microsoft.com/office/drawing/2014/main" id="{A89F6D69-5739-9149-B7B4-E806F2367D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3721296"/>
                    <a:ext cx="914400" cy="582816"/>
                  </a:xfrm>
                  <a:prstGeom prst="rect">
                    <a:avLst/>
                  </a:prstGeom>
                </p:spPr>
              </p:pic>
            </p:grpSp>
            <p:sp>
              <p:nvSpPr>
                <p:cNvPr id="469" name="TextBox 468">
                  <a:extLst>
                    <a:ext uri="{FF2B5EF4-FFF2-40B4-BE49-F238E27FC236}">
                      <a16:creationId xmlns:a16="http://schemas.microsoft.com/office/drawing/2014/main" id="{711EF014-12E2-5C43-9012-D0FE52A0CE04}"/>
                    </a:ext>
                  </a:extLst>
                </p:cNvPr>
                <p:cNvSpPr txBox="1"/>
                <p:nvPr/>
              </p:nvSpPr>
              <p:spPr>
                <a:xfrm>
                  <a:off x="1924380" y="4323735"/>
                  <a:ext cx="4166588" cy="1384995"/>
                </a:xfrm>
                <a:prstGeom prst="rect">
                  <a:avLst/>
                </a:prstGeom>
                <a:noFill/>
              </p:spPr>
              <p:txBody>
                <a:bodyPr wrap="square" rtlCol="0">
                  <a:spAutoFit/>
                </a:bodyPr>
                <a:lstStyle/>
                <a:p>
                  <a:r>
                    <a:rPr lang="en-US" sz="2800" dirty="0">
                      <a:solidFill>
                        <a:schemeClr val="bg2"/>
                      </a:solidFill>
                      <a:latin typeface="Tahoma" panose="020B0604030504040204" pitchFamily="34" charset="0"/>
                      <a:ea typeface="Tahoma" panose="020B0604030504040204" pitchFamily="34" charset="0"/>
                      <a:cs typeface="Tahoma" panose="020B0604030504040204" pitchFamily="34" charset="0"/>
                    </a:rPr>
                    <a:t>Introduce genetic trait that will wipe out mosquito population</a:t>
                  </a:r>
                </a:p>
              </p:txBody>
            </p:sp>
            <p:grpSp>
              <p:nvGrpSpPr>
                <p:cNvPr id="470" name="Group 469">
                  <a:extLst>
                    <a:ext uri="{FF2B5EF4-FFF2-40B4-BE49-F238E27FC236}">
                      <a16:creationId xmlns:a16="http://schemas.microsoft.com/office/drawing/2014/main" id="{4C2E96DD-2449-EE4E-84AB-F2E3B8FF9BAD}"/>
                    </a:ext>
                  </a:extLst>
                </p:cNvPr>
                <p:cNvGrpSpPr/>
                <p:nvPr/>
              </p:nvGrpSpPr>
              <p:grpSpPr>
                <a:xfrm>
                  <a:off x="381000" y="6260376"/>
                  <a:ext cx="1182330" cy="1182330"/>
                  <a:chOff x="1605068" y="3447435"/>
                  <a:chExt cx="1182330" cy="1182330"/>
                </a:xfrm>
              </p:grpSpPr>
              <p:sp>
                <p:nvSpPr>
                  <p:cNvPr id="471" name="Oval 470">
                    <a:extLst>
                      <a:ext uri="{FF2B5EF4-FFF2-40B4-BE49-F238E27FC236}">
                        <a16:creationId xmlns:a16="http://schemas.microsoft.com/office/drawing/2014/main" id="{BB8A81A3-B8D1-774C-BEDA-94148E803C3A}"/>
                      </a:ext>
                    </a:extLst>
                  </p:cNvPr>
                  <p:cNvSpPr>
                    <a:spLocks noChangeAspect="1"/>
                  </p:cNvSpPr>
                  <p:nvPr/>
                </p:nvSpPr>
                <p:spPr bwMode="auto">
                  <a:xfrm>
                    <a:off x="1605068" y="3447435"/>
                    <a:ext cx="1182330" cy="1182330"/>
                  </a:xfrm>
                  <a:prstGeom prst="ellipse">
                    <a:avLst/>
                  </a:prstGeom>
                  <a:solidFill>
                    <a:srgbClr val="C832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pic>
                <p:nvPicPr>
                  <p:cNvPr id="472" name="Picture 471">
                    <a:extLst>
                      <a:ext uri="{FF2B5EF4-FFF2-40B4-BE49-F238E27FC236}">
                        <a16:creationId xmlns:a16="http://schemas.microsoft.com/office/drawing/2014/main" id="{937C258E-FAED-884E-9430-63F9FFA548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3721296"/>
                    <a:ext cx="914400" cy="582816"/>
                  </a:xfrm>
                  <a:prstGeom prst="rect">
                    <a:avLst/>
                  </a:prstGeom>
                </p:spPr>
              </p:pic>
            </p:grpSp>
            <p:sp>
              <p:nvSpPr>
                <p:cNvPr id="473" name="TextBox 472">
                  <a:extLst>
                    <a:ext uri="{FF2B5EF4-FFF2-40B4-BE49-F238E27FC236}">
                      <a16:creationId xmlns:a16="http://schemas.microsoft.com/office/drawing/2014/main" id="{D9E0B603-A19E-0142-8EFA-C3E457BDEC31}"/>
                    </a:ext>
                  </a:extLst>
                </p:cNvPr>
                <p:cNvSpPr txBox="1"/>
                <p:nvPr/>
              </p:nvSpPr>
              <p:spPr>
                <a:xfrm>
                  <a:off x="1924380" y="5943600"/>
                  <a:ext cx="4166588" cy="1815882"/>
                </a:xfrm>
                <a:prstGeom prst="rect">
                  <a:avLst/>
                </a:prstGeom>
                <a:noFill/>
              </p:spPr>
              <p:txBody>
                <a:bodyPr wrap="square" rtlCol="0">
                  <a:spAutoFit/>
                </a:bodyPr>
                <a:lstStyle/>
                <a:p>
                  <a:r>
                    <a:rPr lang="en-US" sz="2800" dirty="0">
                      <a:solidFill>
                        <a:schemeClr val="bg2"/>
                      </a:solidFill>
                      <a:latin typeface="Tahoma" panose="020B0604030504040204" pitchFamily="34" charset="0"/>
                      <a:ea typeface="Tahoma" panose="020B0604030504040204" pitchFamily="34" charset="0"/>
                      <a:cs typeface="Tahoma" panose="020B0604030504040204" pitchFamily="34" charset="0"/>
                    </a:rPr>
                    <a:t>Introduce genetic trait that prevents mosquito from carrying malaria parasite</a:t>
                  </a:r>
                </a:p>
              </p:txBody>
            </p:sp>
          </p:grpSp>
        </p:grpSp>
        <p:sp>
          <p:nvSpPr>
            <p:cNvPr id="476" name="Rectangle 475">
              <a:extLst>
                <a:ext uri="{FF2B5EF4-FFF2-40B4-BE49-F238E27FC236}">
                  <a16:creationId xmlns:a16="http://schemas.microsoft.com/office/drawing/2014/main" id="{16776CDA-CA08-F24A-8809-B9FBA0B73E72}"/>
                </a:ext>
              </a:extLst>
            </p:cNvPr>
            <p:cNvSpPr/>
            <p:nvPr/>
          </p:nvSpPr>
          <p:spPr bwMode="auto">
            <a:xfrm>
              <a:off x="535559" y="3121978"/>
              <a:ext cx="6093841" cy="5488622"/>
            </a:xfrm>
            <a:prstGeom prst="rect">
              <a:avLst/>
            </a:prstGeom>
            <a:noFill/>
            <a:ln w="38100" cap="flat" cmpd="sng" algn="ctr">
              <a:solidFill>
                <a:schemeClr val="bg2"/>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449" name="Group 1">
            <a:extLst>
              <a:ext uri="{FF2B5EF4-FFF2-40B4-BE49-F238E27FC236}">
                <a16:creationId xmlns:a16="http://schemas.microsoft.com/office/drawing/2014/main" id="{79B55153-E4BE-1948-8288-FFC26EA51EFB}"/>
              </a:ext>
            </a:extLst>
          </p:cNvPr>
          <p:cNvGrpSpPr>
            <a:grpSpLocks/>
          </p:cNvGrpSpPr>
          <p:nvPr/>
        </p:nvGrpSpPr>
        <p:grpSpPr bwMode="auto">
          <a:xfrm>
            <a:off x="304800" y="381000"/>
            <a:ext cx="3359150" cy="1676400"/>
            <a:chOff x="1660768" y="3886200"/>
            <a:chExt cx="3359150" cy="1676400"/>
          </a:xfrm>
        </p:grpSpPr>
        <p:sp>
          <p:nvSpPr>
            <p:cNvPr id="451" name="AutoShape 3">
              <a:extLst>
                <a:ext uri="{FF2B5EF4-FFF2-40B4-BE49-F238E27FC236}">
                  <a16:creationId xmlns:a16="http://schemas.microsoft.com/office/drawing/2014/main" id="{3D5E08E8-8115-6842-88B4-3C69CACADD0F}"/>
                </a:ext>
              </a:extLst>
            </p:cNvPr>
            <p:cNvSpPr>
              <a:spLocks/>
            </p:cNvSpPr>
            <p:nvPr/>
          </p:nvSpPr>
          <p:spPr bwMode="auto">
            <a:xfrm>
              <a:off x="1660768"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452" name="Text Box 4">
              <a:extLst>
                <a:ext uri="{FF2B5EF4-FFF2-40B4-BE49-F238E27FC236}">
                  <a16:creationId xmlns:a16="http://schemas.microsoft.com/office/drawing/2014/main" id="{FC6AC5F5-D8B0-9447-A8C2-E8B1E5BCFD59}"/>
                </a:ext>
              </a:extLst>
            </p:cNvPr>
            <p:cNvSpPr txBox="1">
              <a:spLocks/>
            </p:cNvSpPr>
            <p:nvPr/>
          </p:nvSpPr>
          <p:spPr bwMode="auto">
            <a:xfrm>
              <a:off x="2117968" y="4428098"/>
              <a:ext cx="2819400" cy="52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3400" dirty="0">
                  <a:latin typeface="Tahoma" panose="020B0604030504040204" pitchFamily="34" charset="0"/>
                  <a:cs typeface="Tahoma" panose="020B0604030504040204" pitchFamily="34" charset="0"/>
                </a:rPr>
                <a:t>Honeycreeper</a:t>
              </a:r>
            </a:p>
          </p:txBody>
        </p:sp>
      </p:grpSp>
      <p:sp>
        <p:nvSpPr>
          <p:cNvPr id="450" name="Rectangle 449">
            <a:extLst>
              <a:ext uri="{FF2B5EF4-FFF2-40B4-BE49-F238E27FC236}">
                <a16:creationId xmlns:a16="http://schemas.microsoft.com/office/drawing/2014/main" id="{7506BBE2-43F5-9D4A-B615-9903FF2C01A2}"/>
              </a:ext>
            </a:extLst>
          </p:cNvPr>
          <p:cNvSpPr/>
          <p:nvPr/>
        </p:nvSpPr>
        <p:spPr>
          <a:xfrm>
            <a:off x="304800" y="12725400"/>
            <a:ext cx="4982903" cy="461665"/>
          </a:xfrm>
          <a:prstGeom prst="rect">
            <a:avLst/>
          </a:prstGeom>
        </p:spPr>
        <p:txBody>
          <a:bodyPr wrap="none">
            <a:spAutoFit/>
          </a:bodyPr>
          <a:lstStyle/>
          <a:p>
            <a:pPr>
              <a:buClr>
                <a:srgbClr val="FFFFFF"/>
              </a:buClr>
              <a:buSzPts val="1200"/>
              <a:buFont typeface="Verdana" panose="020B0604030504040204" pitchFamily="34" charset="0"/>
              <a:buNone/>
            </a:pP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Schematic created by </a:t>
            </a:r>
            <a:r>
              <a:rPr lang="en-US" altLang="en-US" dirty="0" err="1">
                <a:solidFill>
                  <a:srgbClr val="53585F"/>
                </a:solidFill>
                <a:latin typeface="Tahoma" panose="020B0604030504040204" pitchFamily="34" charset="0"/>
                <a:cs typeface="Tahoma" panose="020B0604030504040204" pitchFamily="34" charset="0"/>
                <a:sym typeface="Verdana" panose="020B0604030504040204" pitchFamily="34" charset="0"/>
              </a:rPr>
              <a:t>pgEd</a:t>
            </a: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 (Nadine </a:t>
            </a:r>
            <a:r>
              <a:rPr lang="en-US" altLang="en-US" dirty="0" err="1">
                <a:solidFill>
                  <a:srgbClr val="53585F"/>
                </a:solidFill>
                <a:latin typeface="Tahoma" panose="020B0604030504040204" pitchFamily="34" charset="0"/>
                <a:cs typeface="Tahoma" panose="020B0604030504040204" pitchFamily="34" charset="0"/>
                <a:sym typeface="Verdana" panose="020B0604030504040204" pitchFamily="34" charset="0"/>
              </a:rPr>
              <a:t>Vincenten</a:t>
            </a: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a:t>
            </a:r>
            <a:endParaRPr lang="en-US" altLang="en-US" sz="2400" dirty="0">
              <a:solidFill>
                <a:srgbClr val="53585F"/>
              </a:solidFill>
              <a:latin typeface="Tahoma" panose="020B0604030504040204" pitchFamily="34" charset="0"/>
              <a:cs typeface="Tahom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32314269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4AF1E1E5-FC46-894B-A2E8-F02D55AF6B1B}"/>
              </a:ext>
            </a:extLst>
          </p:cNvPr>
          <p:cNvSpPr txBox="1">
            <a:spLocks/>
          </p:cNvSpPr>
          <p:nvPr/>
        </p:nvSpPr>
        <p:spPr bwMode="auto">
          <a:xfrm>
            <a:off x="1600200" y="2971800"/>
            <a:ext cx="15240000" cy="9830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73075" eaLnBrk="1">
              <a:spcBef>
                <a:spcPts val="2100"/>
              </a:spcBef>
              <a:buSzTx/>
              <a:defRPr/>
            </a:pPr>
            <a:r>
              <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Which of the two genetic engineering approaches would be most beneficial for Hawaii?</a:t>
            </a:r>
          </a:p>
          <a:p>
            <a:pPr defTabSz="473075" eaLnBrk="1">
              <a:spcBef>
                <a:spcPts val="2100"/>
              </a:spcBef>
              <a:buSzTx/>
              <a:defRPr/>
            </a:pPr>
            <a:endParaRPr lang="en-GB" altLang="en-US" sz="10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endParaRPr>
          </a:p>
          <a:p>
            <a:pPr lvl="0" defTabSz="473075" eaLnBrk="1">
              <a:spcBef>
                <a:spcPts val="2100"/>
              </a:spcBef>
              <a:buSzTx/>
              <a:defRPr/>
            </a:pPr>
            <a:r>
              <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What might be some unintended consequences of either of these approaches? </a:t>
            </a:r>
          </a:p>
          <a:p>
            <a:pPr lvl="0" defTabSz="473075" eaLnBrk="1">
              <a:spcBef>
                <a:spcPts val="2100"/>
              </a:spcBef>
              <a:buSzTx/>
              <a:defRPr/>
            </a:pPr>
            <a:endParaRPr lang="en-GB" altLang="en-US" sz="10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endParaRPr>
          </a:p>
          <a:p>
            <a:pPr lvl="0" defTabSz="473075" eaLnBrk="1">
              <a:spcBef>
                <a:spcPts val="2100"/>
              </a:spcBef>
              <a:buSzTx/>
              <a:defRPr/>
            </a:pPr>
            <a:r>
              <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Can we prevent the gene drive from spreading a genetic trait beyond the Hawaiian mosquito population?</a:t>
            </a:r>
          </a:p>
          <a:p>
            <a:pPr lvl="0" defTabSz="473075" eaLnBrk="1">
              <a:spcBef>
                <a:spcPts val="2100"/>
              </a:spcBef>
              <a:buSzTx/>
              <a:defRPr/>
            </a:pPr>
            <a:endParaRPr lang="en-GB" altLang="en-US" sz="10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endParaRPr>
          </a:p>
          <a:p>
            <a:pPr lvl="0" defTabSz="473075" eaLnBrk="1">
              <a:spcBef>
                <a:spcPts val="2100"/>
              </a:spcBef>
              <a:buSzTx/>
              <a:defRPr/>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What are reasonable risks and worthwhile benefits in trying to prevent the Hawaiian honeycreeper from going extinct?</a:t>
            </a:r>
          </a:p>
          <a:p>
            <a:pPr lvl="0" defTabSz="473075" eaLnBrk="1">
              <a:spcBef>
                <a:spcPts val="2100"/>
              </a:spcBef>
              <a:buSzTx/>
              <a:defRPr/>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defTabSz="473075" eaLnBrk="1">
              <a:spcBef>
                <a:spcPts val="2100"/>
              </a:spcBef>
              <a:buSzTx/>
              <a:defRPr/>
            </a:pPr>
            <a:r>
              <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Who are the key people to involve in the decision about whether to use a genome editing approach?</a:t>
            </a:r>
            <a:r>
              <a:rPr lang="en-GB" altLang="en-US" sz="48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 </a:t>
            </a:r>
          </a:p>
        </p:txBody>
      </p:sp>
      <p:grpSp>
        <p:nvGrpSpPr>
          <p:cNvPr id="7" name="Group 1">
            <a:extLst>
              <a:ext uri="{FF2B5EF4-FFF2-40B4-BE49-F238E27FC236}">
                <a16:creationId xmlns:a16="http://schemas.microsoft.com/office/drawing/2014/main" id="{5B46B52F-58F4-4845-B79A-B4E867E6F3FE}"/>
              </a:ext>
            </a:extLst>
          </p:cNvPr>
          <p:cNvGrpSpPr>
            <a:grpSpLocks/>
          </p:cNvGrpSpPr>
          <p:nvPr/>
        </p:nvGrpSpPr>
        <p:grpSpPr bwMode="auto">
          <a:xfrm>
            <a:off x="304800" y="381000"/>
            <a:ext cx="3359150" cy="1676400"/>
            <a:chOff x="1660768" y="3886200"/>
            <a:chExt cx="3359150" cy="1676400"/>
          </a:xfrm>
        </p:grpSpPr>
        <p:sp>
          <p:nvSpPr>
            <p:cNvPr id="8" name="AutoShape 3">
              <a:extLst>
                <a:ext uri="{FF2B5EF4-FFF2-40B4-BE49-F238E27FC236}">
                  <a16:creationId xmlns:a16="http://schemas.microsoft.com/office/drawing/2014/main" id="{3BF4C3AF-E19C-EC4D-A1CD-CE182FF11189}"/>
                </a:ext>
              </a:extLst>
            </p:cNvPr>
            <p:cNvSpPr>
              <a:spLocks/>
            </p:cNvSpPr>
            <p:nvPr/>
          </p:nvSpPr>
          <p:spPr bwMode="auto">
            <a:xfrm>
              <a:off x="1660768"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9" name="Text Box 4">
              <a:extLst>
                <a:ext uri="{FF2B5EF4-FFF2-40B4-BE49-F238E27FC236}">
                  <a16:creationId xmlns:a16="http://schemas.microsoft.com/office/drawing/2014/main" id="{E7C39D67-9B95-3C4D-BDEF-C4F59FCEE98A}"/>
                </a:ext>
              </a:extLst>
            </p:cNvPr>
            <p:cNvSpPr txBox="1">
              <a:spLocks/>
            </p:cNvSpPr>
            <p:nvPr/>
          </p:nvSpPr>
          <p:spPr bwMode="auto">
            <a:xfrm>
              <a:off x="2117968" y="4428098"/>
              <a:ext cx="2819400" cy="52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3400" dirty="0">
                  <a:latin typeface="Tahoma" panose="020B0604030504040204" pitchFamily="34" charset="0"/>
                  <a:cs typeface="Tahoma" panose="020B0604030504040204" pitchFamily="34" charset="0"/>
                </a:rPr>
                <a:t>Honeycreeper</a:t>
              </a:r>
            </a:p>
          </p:txBody>
        </p:sp>
      </p:grpSp>
      <p:pic>
        <p:nvPicPr>
          <p:cNvPr id="3" name="Picture 2">
            <a:extLst>
              <a:ext uri="{FF2B5EF4-FFF2-40B4-BE49-F238E27FC236}">
                <a16:creationId xmlns:a16="http://schemas.microsoft.com/office/drawing/2014/main" id="{61278604-AFA2-8C42-8C80-B81F615AD4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45000" y="4267200"/>
            <a:ext cx="5880107" cy="7086600"/>
          </a:xfrm>
          <a:prstGeom prst="rect">
            <a:avLst/>
          </a:prstGeom>
        </p:spPr>
      </p:pic>
      <p:sp>
        <p:nvSpPr>
          <p:cNvPr id="12" name="Rectangle 1">
            <a:extLst>
              <a:ext uri="{FF2B5EF4-FFF2-40B4-BE49-F238E27FC236}">
                <a16:creationId xmlns:a16="http://schemas.microsoft.com/office/drawing/2014/main" id="{992E2CB9-CA60-7A45-AE6C-CF85879AB20C}"/>
              </a:ext>
            </a:extLst>
          </p:cNvPr>
          <p:cNvSpPr>
            <a:spLocks noGrp="1"/>
          </p:cNvSpPr>
          <p:nvPr>
            <p:ph type="title"/>
          </p:nvPr>
        </p:nvSpPr>
        <p:spPr>
          <a:xfrm>
            <a:off x="4533900" y="457200"/>
            <a:ext cx="16954500" cy="1963738"/>
          </a:xfrm>
        </p:spPr>
        <p:txBody>
          <a:bodyPr/>
          <a:lstStyle/>
          <a:p>
            <a:pPr algn="ctr" defTabSz="431800" eaLnBrk="1">
              <a:defRPr/>
            </a:pPr>
            <a:r>
              <a:rPr lang="en-GB" altLang="en-US" sz="8000" dirty="0">
                <a:solidFill>
                  <a:srgbClr val="FFFFFF"/>
                </a:solidFill>
                <a:latin typeface="Rockwell" charset="0"/>
                <a:sym typeface="Helvetica Neue Light" charset="0"/>
              </a:rPr>
              <a:t>Major questions and considerations</a:t>
            </a:r>
            <a:endParaRPr lang="en-US" altLang="en-US" sz="8000" dirty="0">
              <a:solidFill>
                <a:srgbClr val="FFFFFF"/>
              </a:solidFill>
              <a:latin typeface="Rockwell" charset="0"/>
              <a:sym typeface="Helvetica Neue Light" charset="0"/>
            </a:endParaRPr>
          </a:p>
        </p:txBody>
      </p:sp>
      <p:sp>
        <p:nvSpPr>
          <p:cNvPr id="10" name="Rectangle 2">
            <a:extLst>
              <a:ext uri="{FF2B5EF4-FFF2-40B4-BE49-F238E27FC236}">
                <a16:creationId xmlns:a16="http://schemas.microsoft.com/office/drawing/2014/main" id="{80D6C30F-02A5-EA4E-9C7A-A255CD45EA03}"/>
              </a:ext>
            </a:extLst>
          </p:cNvPr>
          <p:cNvSpPr>
            <a:spLocks noChangeArrowheads="1"/>
          </p:cNvSpPr>
          <p:nvPr/>
        </p:nvSpPr>
        <p:spPr bwMode="auto">
          <a:xfrm>
            <a:off x="17295571" y="11201400"/>
            <a:ext cx="1716432"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Alan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Schmierer</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279980390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bwMode="auto">
      <p:bgPr>
        <a:solidFill>
          <a:srgbClr val="1E498C"/>
        </a:solidFill>
        <a:effectLst/>
      </p:bgPr>
    </p:bg>
    <p:spTree>
      <p:nvGrpSpPr>
        <p:cNvPr id="1" name=""/>
        <p:cNvGrpSpPr/>
        <p:nvPr/>
      </p:nvGrpSpPr>
      <p:grpSpPr>
        <a:xfrm>
          <a:off x="0" y="0"/>
          <a:ext cx="0" cy="0"/>
          <a:chOff x="0" y="0"/>
          <a:chExt cx="0" cy="0"/>
        </a:xfrm>
      </p:grpSpPr>
      <p:grpSp>
        <p:nvGrpSpPr>
          <p:cNvPr id="7" name="Group 1">
            <a:extLst>
              <a:ext uri="{FF2B5EF4-FFF2-40B4-BE49-F238E27FC236}">
                <a16:creationId xmlns:a16="http://schemas.microsoft.com/office/drawing/2014/main" id="{D3D63C95-2979-2A41-95D3-44AC2AA55029}"/>
              </a:ext>
            </a:extLst>
          </p:cNvPr>
          <p:cNvGrpSpPr>
            <a:grpSpLocks/>
          </p:cNvGrpSpPr>
          <p:nvPr/>
        </p:nvGrpSpPr>
        <p:grpSpPr bwMode="auto">
          <a:xfrm>
            <a:off x="298450" y="381000"/>
            <a:ext cx="3359150" cy="1676400"/>
            <a:chOff x="1689100" y="3886200"/>
            <a:chExt cx="3359150" cy="1676400"/>
          </a:xfrm>
        </p:grpSpPr>
        <p:sp>
          <p:nvSpPr>
            <p:cNvPr id="11" name="AutoShape 3">
              <a:extLst>
                <a:ext uri="{FF2B5EF4-FFF2-40B4-BE49-F238E27FC236}">
                  <a16:creationId xmlns:a16="http://schemas.microsoft.com/office/drawing/2014/main" id="{9EE944BD-E5AA-F046-AE5C-A0CB2A764C76}"/>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2" name="Text Box 4">
              <a:extLst>
                <a:ext uri="{FF2B5EF4-FFF2-40B4-BE49-F238E27FC236}">
                  <a16:creationId xmlns:a16="http://schemas.microsoft.com/office/drawing/2014/main" id="{B9EE9AE7-5C9E-504A-8507-372F8DC7BCD3}"/>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4662488" y="381000"/>
            <a:ext cx="14825662" cy="1963738"/>
          </a:xfrm>
        </p:spPr>
        <p:txBody>
          <a:bodyPr/>
          <a:lstStyle/>
          <a:p>
            <a:pPr defTabSz="431800" eaLnBrk="1">
              <a:defRPr/>
            </a:pPr>
            <a:r>
              <a:rPr lang="en-US" altLang="en-US" sz="7200">
                <a:solidFill>
                  <a:srgbClr val="FFFFFF"/>
                </a:solidFill>
                <a:latin typeface="Rockwell" charset="0"/>
                <a:sym typeface="Helvetica Neue Light" charset="0"/>
              </a:rPr>
              <a:t>Do Now: Discuss the following with the person (or people) next to you:</a:t>
            </a:r>
          </a:p>
        </p:txBody>
      </p:sp>
      <p:sp>
        <p:nvSpPr>
          <p:cNvPr id="140291" name="Rectangle 2">
            <a:extLst>
              <a:ext uri="{FF2B5EF4-FFF2-40B4-BE49-F238E27FC236}">
                <a16:creationId xmlns:a16="http://schemas.microsoft.com/office/drawing/2014/main" id="{4A8DECF8-8934-7143-B074-8BA791E12070}"/>
              </a:ext>
            </a:extLst>
          </p:cNvPr>
          <p:cNvSpPr>
            <a:spLocks noGrp="1"/>
          </p:cNvSpPr>
          <p:nvPr>
            <p:ph type="body" sz="half" idx="1"/>
          </p:nvPr>
        </p:nvSpPr>
        <p:spPr>
          <a:xfrm>
            <a:off x="2419350" y="2895600"/>
            <a:ext cx="19545300" cy="9448800"/>
          </a:xfrm>
        </p:spPr>
        <p:txBody>
          <a:bodyPr/>
          <a:lstStyle/>
          <a:p>
            <a:pPr marL="0" indent="0" algn="ctr" eaLnBrk="1">
              <a:buSzPct val="100000"/>
              <a:buFontTx/>
              <a:buNone/>
              <a:defRPr/>
            </a:pPr>
            <a:r>
              <a:rPr lang="en-GB" altLang="en-US" sz="5400" dirty="0">
                <a:solidFill>
                  <a:srgbClr val="FFFFFF"/>
                </a:solidFill>
                <a:latin typeface="Tahoma" charset="0"/>
                <a:ea typeface="Tahoma" charset="0"/>
                <a:cs typeface="Tahoma" charset="0"/>
                <a:sym typeface="Gill Sans" charset="0"/>
              </a:rPr>
              <a:t>You are a farmer in Siberia, tending animals and vegetables on your land. You heard a team of scientists are hoping to bring the woolly mammoth back from extinction. These animals once roamed exactly where you live. How do you feel about this plan? What are your questions about it?</a:t>
            </a:r>
          </a:p>
        </p:txBody>
      </p:sp>
    </p:spTree>
    <p:extLst>
      <p:ext uri="{BB962C8B-B14F-4D97-AF65-F5344CB8AC3E}">
        <p14:creationId xmlns:p14="http://schemas.microsoft.com/office/powerpoint/2010/main" val="279955489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42338" name="Rectangle 1">
            <a:extLst>
              <a:ext uri="{FF2B5EF4-FFF2-40B4-BE49-F238E27FC236}">
                <a16:creationId xmlns:a16="http://schemas.microsoft.com/office/drawing/2014/main" id="{36EF4673-E7CC-B344-B233-B41E8562E943}"/>
              </a:ext>
            </a:extLst>
          </p:cNvPr>
          <p:cNvSpPr>
            <a:spLocks noGrp="1"/>
          </p:cNvSpPr>
          <p:nvPr>
            <p:ph type="title"/>
          </p:nvPr>
        </p:nvSpPr>
        <p:spPr>
          <a:xfrm>
            <a:off x="3709988" y="457200"/>
            <a:ext cx="16954500" cy="1963738"/>
          </a:xfrm>
        </p:spPr>
        <p:txBody>
          <a:bodyPr/>
          <a:lstStyle/>
          <a:p>
            <a:pPr algn="ctr" defTabSz="431800" eaLnBrk="1">
              <a:defRPr/>
            </a:pPr>
            <a:r>
              <a:rPr lang="en-GB" altLang="en-US" sz="8000" dirty="0">
                <a:solidFill>
                  <a:srgbClr val="FFFFFF"/>
                </a:solidFill>
                <a:latin typeface="Rockwell" charset="0"/>
                <a:sym typeface="Helvetica Neue Light" charset="0"/>
              </a:rPr>
              <a:t>What is de-extinction?</a:t>
            </a:r>
            <a:endParaRPr lang="en-US" altLang="en-US" sz="8000" dirty="0">
              <a:solidFill>
                <a:srgbClr val="FFFFFF"/>
              </a:solidFill>
              <a:latin typeface="Rockwell" charset="0"/>
              <a:sym typeface="Helvetica Neue Light" charset="0"/>
            </a:endParaRPr>
          </a:p>
        </p:txBody>
      </p:sp>
      <p:sp>
        <p:nvSpPr>
          <p:cNvPr id="28" name="Rectangle 2">
            <a:extLst>
              <a:ext uri="{FF2B5EF4-FFF2-40B4-BE49-F238E27FC236}">
                <a16:creationId xmlns:a16="http://schemas.microsoft.com/office/drawing/2014/main" id="{A6A655F9-6E1E-704A-90AF-6BF6C53D842F}"/>
              </a:ext>
            </a:extLst>
          </p:cNvPr>
          <p:cNvSpPr txBox="1">
            <a:spLocks/>
          </p:cNvSpPr>
          <p:nvPr/>
        </p:nvSpPr>
        <p:spPr>
          <a:xfrm>
            <a:off x="1752600" y="2819400"/>
            <a:ext cx="20802600" cy="1676399"/>
          </a:xfrm>
          <a:prstGeom prst="rect">
            <a:avLst/>
          </a:prstGeom>
        </p:spPr>
        <p:txBody>
          <a:bodyP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1">
              <a:buNone/>
              <a:defRPr/>
            </a:pPr>
            <a:r>
              <a:rPr kumimoji="0" lang="en-US" altLang="en-US" sz="4800" b="1" i="0" u="none" strike="noStrike" kern="1200" cap="none" spc="0" normalizeH="0" baseline="0" noProof="0" dirty="0">
                <a:ln>
                  <a:noFill/>
                </a:ln>
                <a:solidFill>
                  <a:srgbClr val="C00000"/>
                </a:solidFill>
                <a:effectLst/>
                <a:uLnTx/>
                <a:uFillTx/>
                <a:latin typeface="Tahoma" panose="020B0604030504040204" pitchFamily="34" charset="0"/>
                <a:cs typeface="Tahoma" panose="020B0604030504040204" pitchFamily="34" charset="0"/>
                <a:sym typeface="Gill Sans Light" panose="020B0302020104020203" pitchFamily="34" charset="-79"/>
              </a:rPr>
              <a:t>De-extinction </a:t>
            </a:r>
            <a:r>
              <a:rPr lang="en-US" altLang="en-US" sz="4800" dirty="0">
                <a:solidFill>
                  <a:srgbClr val="FFFFFF"/>
                </a:solidFill>
                <a:latin typeface="Tahoma" panose="020B0604030504040204" pitchFamily="34" charset="0"/>
                <a:cs typeface="Tahoma" panose="020B0604030504040204" pitchFamily="34" charset="0"/>
              </a:rPr>
              <a:t>is the process of reviving an extinct species or creating an organism that resembles an extinct species</a:t>
            </a:r>
            <a:endParaRPr kumimoji="0" lang="en-US" altLang="en-US" sz="4800" b="0" i="0" u="none" strike="noStrike" kern="1200" cap="none" spc="0" normalizeH="0" baseline="0" noProof="0" dirty="0">
              <a:ln>
                <a:noFill/>
              </a:ln>
              <a:solidFill>
                <a:srgbClr val="FFFFFF"/>
              </a:solidFill>
              <a:effectLst/>
              <a:uLnTx/>
              <a:uFillTx/>
              <a:latin typeface="Tahoma" panose="020B0604030504040204" pitchFamily="34" charset="0"/>
              <a:cs typeface="Tahoma" panose="020B0604030504040204" pitchFamily="34" charset="0"/>
              <a:sym typeface="Gill Sans Light" panose="020B0302020104020203" pitchFamily="34" charset="-79"/>
            </a:endParaRPr>
          </a:p>
          <a:p>
            <a:pPr marL="0" marR="0" lvl="0" indent="0" algn="l" defTabSz="584200" rtl="0" eaLnBrk="1" fontAlgn="base" latinLnBrk="0" hangingPunct="0">
              <a:lnSpc>
                <a:spcPct val="110000"/>
              </a:lnSpc>
              <a:spcBef>
                <a:spcPts val="2600"/>
              </a:spcBef>
              <a:spcAft>
                <a:spcPct val="0"/>
              </a:spcAft>
              <a:buClrTx/>
              <a:buSzPct val="125000"/>
              <a:buFontTx/>
              <a:buNone/>
              <a:tabLst/>
              <a:defRPr/>
            </a:pPr>
            <a:endParaRPr kumimoji="0" lang="en-US" altLang="en-US" sz="4800" b="1" i="0" u="none" strike="noStrike" kern="1200" cap="none" spc="0" normalizeH="0" baseline="0" noProof="0" dirty="0">
              <a:ln>
                <a:noFill/>
              </a:ln>
              <a:solidFill>
                <a:srgbClr val="FFFFFF"/>
              </a:solidFill>
              <a:effectLst/>
              <a:uLnTx/>
              <a:uFillTx/>
              <a:latin typeface="Tahoma" panose="020B0604030504040204" pitchFamily="34" charset="0"/>
              <a:cs typeface="Tahoma" panose="020B0604030504040204" pitchFamily="34" charset="0"/>
              <a:sym typeface="Gill Sans Light" panose="020B0302020104020203" pitchFamily="34" charset="-79"/>
            </a:endParaRPr>
          </a:p>
          <a:p>
            <a:pPr marL="0" marR="0" lvl="0" indent="0" algn="l" defTabSz="584200" rtl="0" eaLnBrk="1" fontAlgn="base" latinLnBrk="0" hangingPunct="0">
              <a:lnSpc>
                <a:spcPct val="110000"/>
              </a:lnSpc>
              <a:spcBef>
                <a:spcPts val="2600"/>
              </a:spcBef>
              <a:spcAft>
                <a:spcPct val="0"/>
              </a:spcAft>
              <a:buClrTx/>
              <a:buSzPct val="125000"/>
              <a:buFontTx/>
              <a:buNone/>
              <a:tabLst/>
              <a:defRPr/>
            </a:pPr>
            <a:endParaRPr kumimoji="0" lang="en-US" altLang="en-US" sz="4800" b="1" i="0" u="none" strike="noStrike" kern="1200" cap="none" spc="0" normalizeH="0" baseline="0" noProof="0" dirty="0">
              <a:ln>
                <a:noFill/>
              </a:ln>
              <a:solidFill>
                <a:srgbClr val="FFFFFF"/>
              </a:solidFill>
              <a:effectLst/>
              <a:uLnTx/>
              <a:uFillTx/>
              <a:latin typeface="Tahoma" panose="020B0604030504040204" pitchFamily="34" charset="0"/>
              <a:cs typeface="Tahoma" panose="020B0604030504040204" pitchFamily="34" charset="0"/>
              <a:sym typeface="Gill Sans Light" panose="020B0302020104020203" pitchFamily="34" charset="-79"/>
            </a:endParaRPr>
          </a:p>
        </p:txBody>
      </p:sp>
      <p:pic>
        <p:nvPicPr>
          <p:cNvPr id="5" name="Picture 4">
            <a:extLst>
              <a:ext uri="{FF2B5EF4-FFF2-40B4-BE49-F238E27FC236}">
                <a16:creationId xmlns:a16="http://schemas.microsoft.com/office/drawing/2014/main" id="{2675236A-1EBA-A646-B7E9-6049822ACC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11200" y="4481753"/>
            <a:ext cx="10193971" cy="77083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E55A09AC-5FC6-6D43-817B-EE8241EAC9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2722" y="10209897"/>
            <a:ext cx="3309670" cy="1963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59778B9B-01A3-444A-8C74-87F056E56593}"/>
              </a:ext>
            </a:extLst>
          </p:cNvPr>
          <p:cNvPicPr>
            <a:picLocks noChangeAspect="1"/>
          </p:cNvPicPr>
          <p:nvPr/>
        </p:nvPicPr>
        <p:blipFill>
          <a:blip r:embed="rId5"/>
          <a:stretch>
            <a:fillRect/>
          </a:stretch>
        </p:blipFill>
        <p:spPr>
          <a:xfrm>
            <a:off x="7086600" y="5029429"/>
            <a:ext cx="5741915" cy="3925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AB6D687F-705F-A545-8F0F-8345735008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7606" y="5977357"/>
            <a:ext cx="5188966" cy="4919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4CC5A7C1-4CB2-E24D-A9BC-220537B29D62}"/>
              </a:ext>
            </a:extLst>
          </p:cNvPr>
          <p:cNvSpPr txBox="1"/>
          <p:nvPr/>
        </p:nvSpPr>
        <p:spPr>
          <a:xfrm>
            <a:off x="8052557" y="12140625"/>
            <a:ext cx="3810000" cy="584775"/>
          </a:xfrm>
          <a:prstGeom prst="rect">
            <a:avLst/>
          </a:prstGeom>
          <a:noFill/>
        </p:spPr>
        <p:txBody>
          <a:bodyPr wrap="square" rtlCol="0">
            <a:spAutoFit/>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Passenger Pigeon</a:t>
            </a:r>
          </a:p>
        </p:txBody>
      </p:sp>
      <p:sp>
        <p:nvSpPr>
          <p:cNvPr id="11" name="TextBox 10">
            <a:extLst>
              <a:ext uri="{FF2B5EF4-FFF2-40B4-BE49-F238E27FC236}">
                <a16:creationId xmlns:a16="http://schemas.microsoft.com/office/drawing/2014/main" id="{31A54144-AE5C-8240-9E5F-EDEFEB1A2F8E}"/>
              </a:ext>
            </a:extLst>
          </p:cNvPr>
          <p:cNvSpPr txBox="1"/>
          <p:nvPr/>
        </p:nvSpPr>
        <p:spPr>
          <a:xfrm>
            <a:off x="8052557" y="8878440"/>
            <a:ext cx="3810000" cy="584775"/>
          </a:xfrm>
          <a:prstGeom prst="rect">
            <a:avLst/>
          </a:prstGeom>
          <a:noFill/>
        </p:spPr>
        <p:txBody>
          <a:bodyPr wrap="square" rtlCol="0">
            <a:spAutoFit/>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Tasmanian Tiger</a:t>
            </a:r>
          </a:p>
        </p:txBody>
      </p:sp>
      <p:sp>
        <p:nvSpPr>
          <p:cNvPr id="12" name="TextBox 11">
            <a:extLst>
              <a:ext uri="{FF2B5EF4-FFF2-40B4-BE49-F238E27FC236}">
                <a16:creationId xmlns:a16="http://schemas.microsoft.com/office/drawing/2014/main" id="{6BFB78CB-77E2-BA4C-89D1-E49D56E306F7}"/>
              </a:ext>
            </a:extLst>
          </p:cNvPr>
          <p:cNvSpPr txBox="1"/>
          <p:nvPr/>
        </p:nvSpPr>
        <p:spPr>
          <a:xfrm>
            <a:off x="1977089" y="10820400"/>
            <a:ext cx="3810000" cy="584775"/>
          </a:xfrm>
          <a:prstGeom prst="rect">
            <a:avLst/>
          </a:prstGeom>
          <a:noFill/>
        </p:spPr>
        <p:txBody>
          <a:bodyPr wrap="square" rtlCol="0">
            <a:spAutoFit/>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Moa</a:t>
            </a:r>
          </a:p>
        </p:txBody>
      </p:sp>
      <p:sp>
        <p:nvSpPr>
          <p:cNvPr id="13" name="TextBox 12">
            <a:extLst>
              <a:ext uri="{FF2B5EF4-FFF2-40B4-BE49-F238E27FC236}">
                <a16:creationId xmlns:a16="http://schemas.microsoft.com/office/drawing/2014/main" id="{AEA37ED4-FEA5-7142-B651-F1E280879C2F}"/>
              </a:ext>
            </a:extLst>
          </p:cNvPr>
          <p:cNvSpPr txBox="1"/>
          <p:nvPr/>
        </p:nvSpPr>
        <p:spPr>
          <a:xfrm>
            <a:off x="16802010" y="12133548"/>
            <a:ext cx="3810000" cy="584775"/>
          </a:xfrm>
          <a:prstGeom prst="rect">
            <a:avLst/>
          </a:prstGeom>
          <a:noFill/>
        </p:spPr>
        <p:txBody>
          <a:bodyPr wrap="square" rtlCol="0">
            <a:spAutoFit/>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Woolly Mammoth</a:t>
            </a:r>
          </a:p>
        </p:txBody>
      </p:sp>
      <p:grpSp>
        <p:nvGrpSpPr>
          <p:cNvPr id="14" name="Group 1">
            <a:extLst>
              <a:ext uri="{FF2B5EF4-FFF2-40B4-BE49-F238E27FC236}">
                <a16:creationId xmlns:a16="http://schemas.microsoft.com/office/drawing/2014/main" id="{6120E5E8-EF79-7049-9E3E-CEB460999B52}"/>
              </a:ext>
            </a:extLst>
          </p:cNvPr>
          <p:cNvGrpSpPr>
            <a:grpSpLocks/>
          </p:cNvGrpSpPr>
          <p:nvPr/>
        </p:nvGrpSpPr>
        <p:grpSpPr bwMode="auto">
          <a:xfrm>
            <a:off x="298450" y="381000"/>
            <a:ext cx="3359150" cy="1676400"/>
            <a:chOff x="1689100" y="3886200"/>
            <a:chExt cx="3359150" cy="1676400"/>
          </a:xfrm>
        </p:grpSpPr>
        <p:sp>
          <p:nvSpPr>
            <p:cNvPr id="15" name="AutoShape 3">
              <a:extLst>
                <a:ext uri="{FF2B5EF4-FFF2-40B4-BE49-F238E27FC236}">
                  <a16:creationId xmlns:a16="http://schemas.microsoft.com/office/drawing/2014/main" id="{10B0FF8F-8F28-754C-8499-EF53C3E3E3AF}"/>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6" name="Text Box 4">
              <a:extLst>
                <a:ext uri="{FF2B5EF4-FFF2-40B4-BE49-F238E27FC236}">
                  <a16:creationId xmlns:a16="http://schemas.microsoft.com/office/drawing/2014/main" id="{B7C6BF12-B9A3-F34A-9001-6C21FBCA083E}"/>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17" name="Rectangle 2">
            <a:extLst>
              <a:ext uri="{FF2B5EF4-FFF2-40B4-BE49-F238E27FC236}">
                <a16:creationId xmlns:a16="http://schemas.microsoft.com/office/drawing/2014/main" id="{47BF33F7-F877-284C-A73B-C9C6A50AE871}"/>
              </a:ext>
            </a:extLst>
          </p:cNvPr>
          <p:cNvSpPr>
            <a:spLocks noChangeArrowheads="1"/>
          </p:cNvSpPr>
          <p:nvPr/>
        </p:nvSpPr>
        <p:spPr bwMode="auto">
          <a:xfrm>
            <a:off x="228600" y="12039600"/>
            <a:ext cx="4842095" cy="114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Passenger Pigeon: Tim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Evanson</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CC BY-SA 2.0</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Moa: Joseph Smith</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Tasmanian Tiger: artist unknown</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Woolly Mammoth: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Mammut</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CC BY-SA 2.0</a:t>
            </a:r>
            <a:endParaRPr lang="en-US" altLang="en-US"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37182264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bwMode="auto">
      <p:bgPr>
        <a:solidFill>
          <a:srgbClr val="629CB3"/>
        </a:solidFill>
        <a:effectLst/>
      </p:bgPr>
    </p:bg>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4701244" y="304800"/>
            <a:ext cx="16761883" cy="1963738"/>
          </a:xfrm>
        </p:spPr>
        <p:txBody>
          <a:bodyPr/>
          <a:lstStyle/>
          <a:p>
            <a:pPr algn="ctr" defTabSz="431800" eaLnBrk="1">
              <a:defRPr/>
            </a:pPr>
            <a:r>
              <a:rPr lang="en-GB" altLang="en-US" sz="8800" dirty="0">
                <a:solidFill>
                  <a:srgbClr val="FFFFFF"/>
                </a:solidFill>
                <a:latin typeface="Rockwell" charset="0"/>
                <a:sym typeface="Helvetica Neue Light" charset="0"/>
              </a:rPr>
              <a:t>The thawing permafrost has a big impact on our environment</a:t>
            </a:r>
            <a:endParaRPr lang="en-US" altLang="en-US" sz="8800" dirty="0">
              <a:solidFill>
                <a:srgbClr val="FFFFFF"/>
              </a:solidFill>
              <a:latin typeface="Rockwell" charset="0"/>
              <a:sym typeface="Helvetica Neue Light" charset="0"/>
            </a:endParaRPr>
          </a:p>
        </p:txBody>
      </p:sp>
      <p:pic>
        <p:nvPicPr>
          <p:cNvPr id="18" name="Picture 17">
            <a:extLst>
              <a:ext uri="{FF2B5EF4-FFF2-40B4-BE49-F238E27FC236}">
                <a16:creationId xmlns:a16="http://schemas.microsoft.com/office/drawing/2014/main" id="{019F7C9E-6C35-3E4C-A07D-BFE346BAC1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86" b="2216"/>
          <a:stretch/>
        </p:blipFill>
        <p:spPr>
          <a:xfrm>
            <a:off x="609600" y="4876800"/>
            <a:ext cx="12007620"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2DC326C4-7084-534C-846B-A62B367E5A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82186" y="3230714"/>
            <a:ext cx="6854940" cy="457131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B00180A4-965F-2243-AD14-E56125A441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849600" y="7391400"/>
            <a:ext cx="7677847" cy="5562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6770BB36-6B9F-EB43-9813-D7C64B9BD6DC}"/>
              </a:ext>
            </a:extLst>
          </p:cNvPr>
          <p:cNvSpPr txBox="1"/>
          <p:nvPr/>
        </p:nvSpPr>
        <p:spPr>
          <a:xfrm>
            <a:off x="20036871" y="3655914"/>
            <a:ext cx="2975529" cy="2308324"/>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Houses shifting due to permafrost thawing.</a:t>
            </a:r>
          </a:p>
        </p:txBody>
      </p:sp>
      <p:sp>
        <p:nvSpPr>
          <p:cNvPr id="10" name="TextBox 9">
            <a:extLst>
              <a:ext uri="{FF2B5EF4-FFF2-40B4-BE49-F238E27FC236}">
                <a16:creationId xmlns:a16="http://schemas.microsoft.com/office/drawing/2014/main" id="{089F3B92-4CF8-9148-8566-CEC1B081C073}"/>
              </a:ext>
            </a:extLst>
          </p:cNvPr>
          <p:cNvSpPr txBox="1"/>
          <p:nvPr/>
        </p:nvSpPr>
        <p:spPr>
          <a:xfrm rot="21406854">
            <a:off x="12787864" y="9479093"/>
            <a:ext cx="2975529" cy="2308324"/>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Coastal erosion due to permafrost thawing.</a:t>
            </a:r>
          </a:p>
        </p:txBody>
      </p:sp>
      <p:grpSp>
        <p:nvGrpSpPr>
          <p:cNvPr id="11" name="Group 1">
            <a:extLst>
              <a:ext uri="{FF2B5EF4-FFF2-40B4-BE49-F238E27FC236}">
                <a16:creationId xmlns:a16="http://schemas.microsoft.com/office/drawing/2014/main" id="{44280467-DBC8-2546-8BBF-0A176E9FD680}"/>
              </a:ext>
            </a:extLst>
          </p:cNvPr>
          <p:cNvGrpSpPr>
            <a:grpSpLocks/>
          </p:cNvGrpSpPr>
          <p:nvPr/>
        </p:nvGrpSpPr>
        <p:grpSpPr bwMode="auto">
          <a:xfrm>
            <a:off x="298450" y="381000"/>
            <a:ext cx="3359150" cy="1676400"/>
            <a:chOff x="1689100" y="3886200"/>
            <a:chExt cx="3359150" cy="1676400"/>
          </a:xfrm>
        </p:grpSpPr>
        <p:sp>
          <p:nvSpPr>
            <p:cNvPr id="12" name="AutoShape 3">
              <a:extLst>
                <a:ext uri="{FF2B5EF4-FFF2-40B4-BE49-F238E27FC236}">
                  <a16:creationId xmlns:a16="http://schemas.microsoft.com/office/drawing/2014/main" id="{F03904E6-1CD6-3E44-80A3-BA11B5745C21}"/>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5" name="Text Box 4">
              <a:extLst>
                <a:ext uri="{FF2B5EF4-FFF2-40B4-BE49-F238E27FC236}">
                  <a16:creationId xmlns:a16="http://schemas.microsoft.com/office/drawing/2014/main" id="{0612D73E-1AC8-E140-A520-1640C55A9C37}"/>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13" name="Rectangle 2">
            <a:extLst>
              <a:ext uri="{FF2B5EF4-FFF2-40B4-BE49-F238E27FC236}">
                <a16:creationId xmlns:a16="http://schemas.microsoft.com/office/drawing/2014/main" id="{E504C557-19E6-2E4A-BF18-0EA226CC524D}"/>
              </a:ext>
            </a:extLst>
          </p:cNvPr>
          <p:cNvSpPr>
            <a:spLocks noChangeArrowheads="1"/>
          </p:cNvSpPr>
          <p:nvPr/>
        </p:nvSpPr>
        <p:spPr bwMode="auto">
          <a:xfrm>
            <a:off x="228600" y="12192000"/>
            <a:ext cx="5259901" cy="88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Image (left): GRID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Arendal</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CC BY-NC-SA 2.0</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Image (top-right): Terry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Feuerborn</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CC BY-NC 2.0</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Image (bottom-right): </a:t>
            </a:r>
            <a:r>
              <a:rPr lang="en-US" dirty="0"/>
              <a:t>USGS</a:t>
            </a:r>
            <a:endPar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124953927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076F7E0-1280-9942-9C52-659701378E15}"/>
              </a:ext>
            </a:extLst>
          </p:cNvPr>
          <p:cNvSpPr/>
          <p:nvPr/>
        </p:nvSpPr>
        <p:spPr bwMode="auto">
          <a:xfrm>
            <a:off x="533400" y="3352800"/>
            <a:ext cx="11506200" cy="9105308"/>
          </a:xfrm>
          <a:prstGeom prst="rect">
            <a:avLst/>
          </a:prstGeom>
          <a:gradFill>
            <a:gsLst>
              <a:gs pos="37000">
                <a:schemeClr val="accent1">
                  <a:lumMod val="5000"/>
                  <a:lumOff val="95000"/>
                </a:schemeClr>
              </a:gs>
              <a:gs pos="100000">
                <a:schemeClr val="accent1">
                  <a:lumMod val="45000"/>
                  <a:lumOff val="55000"/>
                </a:schemeClr>
              </a:gs>
              <a:gs pos="100000">
                <a:schemeClr val="accent1">
                  <a:lumMod val="45000"/>
                  <a:lumOff val="55000"/>
                </a:schemeClr>
              </a:gs>
              <a:gs pos="84000">
                <a:schemeClr val="accent1">
                  <a:lumMod val="30000"/>
                  <a:lumOff val="70000"/>
                </a:schemeClr>
              </a:gs>
            </a:gsLst>
            <a:lin ang="5400000" scaled="1"/>
          </a:gradFill>
          <a:ln w="50800" cap="flat" cmpd="sng" algn="ctr">
            <a:solidFill>
              <a:schemeClr val="tx2">
                <a:lumMod val="75000"/>
              </a:schemeClr>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6" name="Rectangle 25">
            <a:extLst>
              <a:ext uri="{FF2B5EF4-FFF2-40B4-BE49-F238E27FC236}">
                <a16:creationId xmlns:a16="http://schemas.microsoft.com/office/drawing/2014/main" id="{8510C2C4-C9AB-C647-9ECD-04E703740E17}"/>
              </a:ext>
            </a:extLst>
          </p:cNvPr>
          <p:cNvSpPr/>
          <p:nvPr/>
        </p:nvSpPr>
        <p:spPr bwMode="auto">
          <a:xfrm>
            <a:off x="12420600" y="3352800"/>
            <a:ext cx="11506200" cy="9105308"/>
          </a:xfrm>
          <a:prstGeom prst="rect">
            <a:avLst/>
          </a:prstGeom>
          <a:gradFill>
            <a:gsLst>
              <a:gs pos="37000">
                <a:schemeClr val="accent1">
                  <a:lumMod val="5000"/>
                  <a:lumOff val="95000"/>
                </a:schemeClr>
              </a:gs>
              <a:gs pos="100000">
                <a:schemeClr val="accent1">
                  <a:lumMod val="45000"/>
                  <a:lumOff val="55000"/>
                </a:schemeClr>
              </a:gs>
              <a:gs pos="100000">
                <a:schemeClr val="accent1">
                  <a:lumMod val="45000"/>
                  <a:lumOff val="55000"/>
                </a:schemeClr>
              </a:gs>
              <a:gs pos="84000">
                <a:schemeClr val="accent1">
                  <a:lumMod val="30000"/>
                  <a:lumOff val="70000"/>
                </a:schemeClr>
              </a:gs>
            </a:gsLst>
            <a:lin ang="5400000" scaled="1"/>
          </a:gradFill>
          <a:ln w="50800" cap="flat" cmpd="sng" algn="ctr">
            <a:solidFill>
              <a:schemeClr val="tx2">
                <a:lumMod val="75000"/>
              </a:schemeClr>
            </a:solid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7" name="TextBox 26">
            <a:extLst>
              <a:ext uri="{FF2B5EF4-FFF2-40B4-BE49-F238E27FC236}">
                <a16:creationId xmlns:a16="http://schemas.microsoft.com/office/drawing/2014/main" id="{D1479DD5-08A6-1C4F-804D-9FBD23B2617B}"/>
              </a:ext>
            </a:extLst>
          </p:cNvPr>
          <p:cNvSpPr txBox="1"/>
          <p:nvPr/>
        </p:nvSpPr>
        <p:spPr>
          <a:xfrm>
            <a:off x="12420600" y="10885340"/>
            <a:ext cx="11506200" cy="1572768"/>
          </a:xfrm>
          <a:prstGeom prst="rect">
            <a:avLst/>
          </a:prstGeom>
          <a:solidFill>
            <a:schemeClr val="tx2">
              <a:lumMod val="75000"/>
            </a:schemeClr>
          </a:solidFill>
        </p:spPr>
        <p:txBody>
          <a:bodyPr wrap="square" rtlCol="0">
            <a:noAutofit/>
          </a:bodyPr>
          <a:lstStyle/>
          <a:p>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WINTER</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Large grazers present in grassland ecosystems disrupt the snow blanket and expose the ground below to the cold winter air.</a:t>
            </a:r>
          </a:p>
        </p:txBody>
      </p:sp>
      <p:sp>
        <p:nvSpPr>
          <p:cNvPr id="159746" name="Rectangle 1">
            <a:extLst>
              <a:ext uri="{FF2B5EF4-FFF2-40B4-BE49-F238E27FC236}">
                <a16:creationId xmlns:a16="http://schemas.microsoft.com/office/drawing/2014/main" id="{5997DCE5-DA4A-D344-B8C7-E5DF36AD93D2}"/>
              </a:ext>
            </a:extLst>
          </p:cNvPr>
          <p:cNvSpPr>
            <a:spLocks noGrp="1"/>
          </p:cNvSpPr>
          <p:nvPr>
            <p:ph type="title"/>
          </p:nvPr>
        </p:nvSpPr>
        <p:spPr>
          <a:xfrm>
            <a:off x="4191000" y="344905"/>
            <a:ext cx="17468850" cy="1963738"/>
          </a:xfrm>
        </p:spPr>
        <p:txBody>
          <a:bodyPr/>
          <a:lstStyle/>
          <a:p>
            <a:pPr algn="ctr" defTabSz="361950" eaLnBrk="1">
              <a:defRPr/>
            </a:pPr>
            <a:r>
              <a:rPr lang="en-GB" altLang="en-US" sz="8000" dirty="0">
                <a:solidFill>
                  <a:schemeClr val="bg1"/>
                </a:solidFill>
                <a:latin typeface="Rockwell" charset="0"/>
                <a:sym typeface="Helvetica Neue Light" charset="0"/>
              </a:rPr>
              <a:t>How might thawing permafrost be slowed or even reversed?</a:t>
            </a:r>
          </a:p>
        </p:txBody>
      </p:sp>
      <p:sp>
        <p:nvSpPr>
          <p:cNvPr id="16" name="Sun 15">
            <a:extLst>
              <a:ext uri="{FF2B5EF4-FFF2-40B4-BE49-F238E27FC236}">
                <a16:creationId xmlns:a16="http://schemas.microsoft.com/office/drawing/2014/main" id="{684A6596-1E7F-0B4C-8B62-15F451CFE012}"/>
              </a:ext>
            </a:extLst>
          </p:cNvPr>
          <p:cNvSpPr/>
          <p:nvPr/>
        </p:nvSpPr>
        <p:spPr bwMode="auto">
          <a:xfrm>
            <a:off x="9463053" y="4593786"/>
            <a:ext cx="2077452" cy="1963738"/>
          </a:xfrm>
          <a:prstGeom prst="sun">
            <a:avLst/>
          </a:prstGeom>
          <a:solidFill>
            <a:srgbClr val="FFC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5" name="TextBox 24">
            <a:extLst>
              <a:ext uri="{FF2B5EF4-FFF2-40B4-BE49-F238E27FC236}">
                <a16:creationId xmlns:a16="http://schemas.microsoft.com/office/drawing/2014/main" id="{4CD0B33B-58E8-D743-8C69-956F41F9E3FE}"/>
              </a:ext>
            </a:extLst>
          </p:cNvPr>
          <p:cNvSpPr txBox="1"/>
          <p:nvPr/>
        </p:nvSpPr>
        <p:spPr>
          <a:xfrm>
            <a:off x="533400" y="10885340"/>
            <a:ext cx="11506200" cy="1572768"/>
          </a:xfrm>
          <a:prstGeom prst="rect">
            <a:avLst/>
          </a:prstGeom>
          <a:solidFill>
            <a:schemeClr val="tx2">
              <a:lumMod val="75000"/>
            </a:schemeClr>
          </a:solidFill>
        </p:spPr>
        <p:txBody>
          <a:bodyPr wrap="square" rtlCol="0">
            <a:noAutofit/>
          </a:bodyPr>
          <a:lstStyle/>
          <a:p>
            <a:r>
              <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rPr>
              <a:t>SUMMER</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Grasses reflect sunlight more effectively than the dark shrubs and trees of the tundra and taiga.</a:t>
            </a:r>
          </a:p>
        </p:txBody>
      </p:sp>
      <p:sp>
        <p:nvSpPr>
          <p:cNvPr id="38" name="Sun 37">
            <a:extLst>
              <a:ext uri="{FF2B5EF4-FFF2-40B4-BE49-F238E27FC236}">
                <a16:creationId xmlns:a16="http://schemas.microsoft.com/office/drawing/2014/main" id="{6F1A908A-6D51-C241-BB5B-21C87DBD5ADB}"/>
              </a:ext>
            </a:extLst>
          </p:cNvPr>
          <p:cNvSpPr/>
          <p:nvPr/>
        </p:nvSpPr>
        <p:spPr bwMode="auto">
          <a:xfrm>
            <a:off x="3775370" y="4593786"/>
            <a:ext cx="2077452" cy="1963738"/>
          </a:xfrm>
          <a:prstGeom prst="sun">
            <a:avLst/>
          </a:prstGeom>
          <a:solidFill>
            <a:srgbClr val="FFC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39" name="TextBox 38">
            <a:extLst>
              <a:ext uri="{FF2B5EF4-FFF2-40B4-BE49-F238E27FC236}">
                <a16:creationId xmlns:a16="http://schemas.microsoft.com/office/drawing/2014/main" id="{18606711-9D48-0D4B-9C62-1257B99059B9}"/>
              </a:ext>
            </a:extLst>
          </p:cNvPr>
          <p:cNvSpPr txBox="1"/>
          <p:nvPr/>
        </p:nvSpPr>
        <p:spPr>
          <a:xfrm>
            <a:off x="872488" y="3676471"/>
            <a:ext cx="4789531" cy="646331"/>
          </a:xfrm>
          <a:prstGeom prst="rect">
            <a:avLst/>
          </a:prstGeom>
          <a:noFill/>
        </p:spPr>
        <p:txBody>
          <a:bodyPr wrap="square" rtlCol="0">
            <a:spAutoFit/>
          </a:bodyPr>
          <a:lstStyle/>
          <a:p>
            <a:pPr algn="ctr"/>
            <a:r>
              <a:rPr lang="en-US" sz="3600" b="1" dirty="0">
                <a:solidFill>
                  <a:schemeClr val="bg2"/>
                </a:solidFill>
                <a:latin typeface="Tahoma" panose="020B0604030504040204" pitchFamily="34" charset="0"/>
                <a:ea typeface="Tahoma" panose="020B0604030504040204" pitchFamily="34" charset="0"/>
                <a:cs typeface="Tahoma" panose="020B0604030504040204" pitchFamily="34" charset="0"/>
              </a:rPr>
              <a:t>Tundra &amp; Taiga</a:t>
            </a:r>
          </a:p>
        </p:txBody>
      </p:sp>
      <p:sp>
        <p:nvSpPr>
          <p:cNvPr id="40" name="TextBox 39">
            <a:extLst>
              <a:ext uri="{FF2B5EF4-FFF2-40B4-BE49-F238E27FC236}">
                <a16:creationId xmlns:a16="http://schemas.microsoft.com/office/drawing/2014/main" id="{7413CD00-498A-9746-B5E4-06AAD1B393F7}"/>
              </a:ext>
            </a:extLst>
          </p:cNvPr>
          <p:cNvSpPr txBox="1"/>
          <p:nvPr/>
        </p:nvSpPr>
        <p:spPr>
          <a:xfrm>
            <a:off x="6825008" y="3676471"/>
            <a:ext cx="4789531" cy="646331"/>
          </a:xfrm>
          <a:prstGeom prst="rect">
            <a:avLst/>
          </a:prstGeom>
          <a:noFill/>
        </p:spPr>
        <p:txBody>
          <a:bodyPr wrap="square" rtlCol="0">
            <a:spAutoFit/>
          </a:bodyPr>
          <a:lstStyle/>
          <a:p>
            <a:pPr algn="ctr"/>
            <a:r>
              <a:rPr lang="en-US" sz="3600" b="1" dirty="0">
                <a:solidFill>
                  <a:schemeClr val="bg2"/>
                </a:solidFill>
                <a:latin typeface="Tahoma" panose="020B0604030504040204" pitchFamily="34" charset="0"/>
                <a:ea typeface="Tahoma" panose="020B0604030504040204" pitchFamily="34" charset="0"/>
                <a:cs typeface="Tahoma" panose="020B0604030504040204" pitchFamily="34" charset="0"/>
              </a:rPr>
              <a:t>Grassland</a:t>
            </a:r>
          </a:p>
        </p:txBody>
      </p:sp>
      <p:cxnSp>
        <p:nvCxnSpPr>
          <p:cNvPr id="53" name="Straight Connector 52">
            <a:extLst>
              <a:ext uri="{FF2B5EF4-FFF2-40B4-BE49-F238E27FC236}">
                <a16:creationId xmlns:a16="http://schemas.microsoft.com/office/drawing/2014/main" id="{86C5BCD0-9A40-2F4C-84C3-A2E96C2F8B4B}"/>
              </a:ext>
            </a:extLst>
          </p:cNvPr>
          <p:cNvCxnSpPr>
            <a:stCxn id="24" idx="0"/>
          </p:cNvCxnSpPr>
          <p:nvPr/>
        </p:nvCxnSpPr>
        <p:spPr bwMode="auto">
          <a:xfrm>
            <a:off x="6286500" y="3352800"/>
            <a:ext cx="0" cy="7532540"/>
          </a:xfrm>
          <a:prstGeom prst="line">
            <a:avLst/>
          </a:prstGeom>
          <a:solidFill>
            <a:srgbClr val="6DD3EB"/>
          </a:solidFill>
          <a:ln w="38100" cap="flat" cmpd="sng" algn="ctr">
            <a:solidFill>
              <a:schemeClr val="bg1">
                <a:lumMod val="65000"/>
              </a:schemeClr>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Right Arrow 55">
            <a:extLst>
              <a:ext uri="{FF2B5EF4-FFF2-40B4-BE49-F238E27FC236}">
                <a16:creationId xmlns:a16="http://schemas.microsoft.com/office/drawing/2014/main" id="{2A5E6119-2A42-0846-B7F1-D8CBBD8B6BC1}"/>
              </a:ext>
            </a:extLst>
          </p:cNvPr>
          <p:cNvSpPr/>
          <p:nvPr/>
        </p:nvSpPr>
        <p:spPr bwMode="auto">
          <a:xfrm rot="6897535">
            <a:off x="2630000" y="7179388"/>
            <a:ext cx="2481159" cy="1084262"/>
          </a:xfrm>
          <a:prstGeom prst="rightArrow">
            <a:avLst/>
          </a:prstGeom>
          <a:solidFill>
            <a:srgbClr val="FFC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59" name="Right Arrow 58">
            <a:extLst>
              <a:ext uri="{FF2B5EF4-FFF2-40B4-BE49-F238E27FC236}">
                <a16:creationId xmlns:a16="http://schemas.microsoft.com/office/drawing/2014/main" id="{701860F2-5794-4B4D-8BD5-33FC4E211B8B}"/>
              </a:ext>
            </a:extLst>
          </p:cNvPr>
          <p:cNvSpPr/>
          <p:nvPr/>
        </p:nvSpPr>
        <p:spPr bwMode="auto">
          <a:xfrm rot="6897535">
            <a:off x="8406151" y="7179388"/>
            <a:ext cx="2481159" cy="1084262"/>
          </a:xfrm>
          <a:prstGeom prst="rightArrow">
            <a:avLst/>
          </a:prstGeom>
          <a:solidFill>
            <a:srgbClr val="FFC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0" name="Right Arrow 59">
            <a:extLst>
              <a:ext uri="{FF2B5EF4-FFF2-40B4-BE49-F238E27FC236}">
                <a16:creationId xmlns:a16="http://schemas.microsoft.com/office/drawing/2014/main" id="{381F171D-FB65-4D4D-A17F-2D44442F6CBB}"/>
              </a:ext>
            </a:extLst>
          </p:cNvPr>
          <p:cNvSpPr/>
          <p:nvPr/>
        </p:nvSpPr>
        <p:spPr bwMode="auto">
          <a:xfrm rot="14702465" flipV="1">
            <a:off x="1776948" y="7602778"/>
            <a:ext cx="1716704" cy="501248"/>
          </a:xfrm>
          <a:prstGeom prst="rightArrow">
            <a:avLst/>
          </a:prstGeom>
          <a:solidFill>
            <a:srgbClr val="FFC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1" name="Right Arrow 60">
            <a:extLst>
              <a:ext uri="{FF2B5EF4-FFF2-40B4-BE49-F238E27FC236}">
                <a16:creationId xmlns:a16="http://schemas.microsoft.com/office/drawing/2014/main" id="{C9844AAE-EAB2-824A-B8AC-28E7D64F3747}"/>
              </a:ext>
            </a:extLst>
          </p:cNvPr>
          <p:cNvSpPr/>
          <p:nvPr/>
        </p:nvSpPr>
        <p:spPr bwMode="auto">
          <a:xfrm rot="14702465" flipV="1">
            <a:off x="7499567" y="7504101"/>
            <a:ext cx="1716704" cy="842672"/>
          </a:xfrm>
          <a:prstGeom prst="rightArrow">
            <a:avLst/>
          </a:prstGeom>
          <a:solidFill>
            <a:srgbClr val="FFC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nvGrpSpPr>
          <p:cNvPr id="41" name="Group 40">
            <a:extLst>
              <a:ext uri="{FF2B5EF4-FFF2-40B4-BE49-F238E27FC236}">
                <a16:creationId xmlns:a16="http://schemas.microsoft.com/office/drawing/2014/main" id="{3DD40A8B-0D96-5945-85F1-795B7A29DBE5}"/>
              </a:ext>
            </a:extLst>
          </p:cNvPr>
          <p:cNvGrpSpPr/>
          <p:nvPr/>
        </p:nvGrpSpPr>
        <p:grpSpPr>
          <a:xfrm>
            <a:off x="6705600" y="7997326"/>
            <a:ext cx="4792157" cy="2365874"/>
            <a:chOff x="762000" y="6874042"/>
            <a:chExt cx="4792157" cy="2365874"/>
          </a:xfrm>
        </p:grpSpPr>
        <p:sp>
          <p:nvSpPr>
            <p:cNvPr id="42" name="Rectangle 41">
              <a:extLst>
                <a:ext uri="{FF2B5EF4-FFF2-40B4-BE49-F238E27FC236}">
                  <a16:creationId xmlns:a16="http://schemas.microsoft.com/office/drawing/2014/main" id="{AF1FAF00-C772-DB45-B06D-8280DEFE387D}"/>
                </a:ext>
              </a:extLst>
            </p:cNvPr>
            <p:cNvSpPr/>
            <p:nvPr/>
          </p:nvSpPr>
          <p:spPr bwMode="auto">
            <a:xfrm>
              <a:off x="762000" y="8265358"/>
              <a:ext cx="4792157" cy="304800"/>
            </a:xfrm>
            <a:prstGeom prst="rect">
              <a:avLst/>
            </a:prstGeom>
            <a:solidFill>
              <a:srgbClr val="AB7942"/>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3" name="Rectangle 42">
              <a:extLst>
                <a:ext uri="{FF2B5EF4-FFF2-40B4-BE49-F238E27FC236}">
                  <a16:creationId xmlns:a16="http://schemas.microsoft.com/office/drawing/2014/main" id="{EB5DD230-7419-1A44-ACF1-85B119B8DBE4}"/>
                </a:ext>
              </a:extLst>
            </p:cNvPr>
            <p:cNvSpPr/>
            <p:nvPr/>
          </p:nvSpPr>
          <p:spPr bwMode="auto">
            <a:xfrm>
              <a:off x="762000" y="8493958"/>
              <a:ext cx="4792157" cy="745958"/>
            </a:xfrm>
            <a:prstGeom prst="rect">
              <a:avLst/>
            </a:prstGeom>
            <a:pattFill prst="lgConfetti">
              <a:fgClr>
                <a:srgbClr val="6DD3EB"/>
              </a:fgClr>
              <a:bgClr>
                <a:srgbClr val="AB7942"/>
              </a:bgClr>
            </a:pattFill>
            <a:ln w="4445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pic>
          <p:nvPicPr>
            <p:cNvPr id="44" name="Picture 43">
              <a:extLst>
                <a:ext uri="{FF2B5EF4-FFF2-40B4-BE49-F238E27FC236}">
                  <a16:creationId xmlns:a16="http://schemas.microsoft.com/office/drawing/2014/main" id="{BBA9B546-C9D9-564A-B7BE-07A3660338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0" y="6874042"/>
              <a:ext cx="4789531" cy="1415379"/>
            </a:xfrm>
            <a:prstGeom prst="rect">
              <a:avLst/>
            </a:prstGeom>
          </p:spPr>
        </p:pic>
      </p:grpSp>
      <p:grpSp>
        <p:nvGrpSpPr>
          <p:cNvPr id="45" name="Group 44">
            <a:extLst>
              <a:ext uri="{FF2B5EF4-FFF2-40B4-BE49-F238E27FC236}">
                <a16:creationId xmlns:a16="http://schemas.microsoft.com/office/drawing/2014/main" id="{D134ABCF-C400-A542-8081-4139C8DF9DFB}"/>
              </a:ext>
            </a:extLst>
          </p:cNvPr>
          <p:cNvGrpSpPr/>
          <p:nvPr/>
        </p:nvGrpSpPr>
        <p:grpSpPr>
          <a:xfrm>
            <a:off x="933094" y="8582535"/>
            <a:ext cx="5010506" cy="1780665"/>
            <a:chOff x="5810290" y="7459251"/>
            <a:chExt cx="5010506" cy="1780665"/>
          </a:xfrm>
        </p:grpSpPr>
        <p:sp>
          <p:nvSpPr>
            <p:cNvPr id="46" name="Rectangle 45">
              <a:extLst>
                <a:ext uri="{FF2B5EF4-FFF2-40B4-BE49-F238E27FC236}">
                  <a16:creationId xmlns:a16="http://schemas.microsoft.com/office/drawing/2014/main" id="{5B989522-1994-F641-BD32-9F80736E1C6C}"/>
                </a:ext>
              </a:extLst>
            </p:cNvPr>
            <p:cNvSpPr/>
            <p:nvPr/>
          </p:nvSpPr>
          <p:spPr bwMode="auto">
            <a:xfrm>
              <a:off x="5927136" y="8265358"/>
              <a:ext cx="4791456" cy="304800"/>
            </a:xfrm>
            <a:prstGeom prst="rect">
              <a:avLst/>
            </a:prstGeom>
            <a:solidFill>
              <a:srgbClr val="AB7942"/>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47" name="Rectangle 46">
              <a:extLst>
                <a:ext uri="{FF2B5EF4-FFF2-40B4-BE49-F238E27FC236}">
                  <a16:creationId xmlns:a16="http://schemas.microsoft.com/office/drawing/2014/main" id="{84F49C1B-53B9-F544-B5CE-44FC9A8D8603}"/>
                </a:ext>
              </a:extLst>
            </p:cNvPr>
            <p:cNvSpPr/>
            <p:nvPr/>
          </p:nvSpPr>
          <p:spPr bwMode="auto">
            <a:xfrm>
              <a:off x="5927136" y="8493958"/>
              <a:ext cx="4791456" cy="745958"/>
            </a:xfrm>
            <a:prstGeom prst="rect">
              <a:avLst/>
            </a:prstGeom>
            <a:pattFill prst="lgConfetti">
              <a:fgClr>
                <a:srgbClr val="6DD3EB"/>
              </a:fgClr>
              <a:bgClr>
                <a:srgbClr val="AB7942"/>
              </a:bgClr>
            </a:pattFill>
            <a:ln w="4445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pic>
          <p:nvPicPr>
            <p:cNvPr id="48" name="Picture 47">
              <a:extLst>
                <a:ext uri="{FF2B5EF4-FFF2-40B4-BE49-F238E27FC236}">
                  <a16:creationId xmlns:a16="http://schemas.microsoft.com/office/drawing/2014/main" id="{7FA1698A-00D9-D845-B7B0-010E20D33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793" y="7459251"/>
              <a:ext cx="1600200" cy="947619"/>
            </a:xfrm>
            <a:prstGeom prst="rect">
              <a:avLst/>
            </a:prstGeom>
          </p:spPr>
        </p:pic>
        <p:pic>
          <p:nvPicPr>
            <p:cNvPr id="49" name="Picture 48">
              <a:extLst>
                <a:ext uri="{FF2B5EF4-FFF2-40B4-BE49-F238E27FC236}">
                  <a16:creationId xmlns:a16="http://schemas.microsoft.com/office/drawing/2014/main" id="{9F249098-DD26-094D-8507-4B2558A5A4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220596" y="7525359"/>
              <a:ext cx="1600200" cy="947619"/>
            </a:xfrm>
            <a:prstGeom prst="rect">
              <a:avLst/>
            </a:prstGeom>
          </p:spPr>
        </p:pic>
        <p:pic>
          <p:nvPicPr>
            <p:cNvPr id="50" name="Picture 49">
              <a:extLst>
                <a:ext uri="{FF2B5EF4-FFF2-40B4-BE49-F238E27FC236}">
                  <a16:creationId xmlns:a16="http://schemas.microsoft.com/office/drawing/2014/main" id="{C232AE3A-A40C-6D47-829E-DF51FEFE59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0290" y="7459251"/>
              <a:ext cx="1600200" cy="947619"/>
            </a:xfrm>
            <a:prstGeom prst="rect">
              <a:avLst/>
            </a:prstGeom>
          </p:spPr>
        </p:pic>
        <p:pic>
          <p:nvPicPr>
            <p:cNvPr id="51" name="Picture 50">
              <a:extLst>
                <a:ext uri="{FF2B5EF4-FFF2-40B4-BE49-F238E27FC236}">
                  <a16:creationId xmlns:a16="http://schemas.microsoft.com/office/drawing/2014/main" id="{B7E08485-D188-9B4D-89D1-D8BAE5EC7C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9996" y="7506605"/>
              <a:ext cx="1600200" cy="947619"/>
            </a:xfrm>
            <a:prstGeom prst="rect">
              <a:avLst/>
            </a:prstGeom>
          </p:spPr>
        </p:pic>
        <p:pic>
          <p:nvPicPr>
            <p:cNvPr id="52" name="Picture 51">
              <a:extLst>
                <a:ext uri="{FF2B5EF4-FFF2-40B4-BE49-F238E27FC236}">
                  <a16:creationId xmlns:a16="http://schemas.microsoft.com/office/drawing/2014/main" id="{7D88865C-9787-D543-A717-AC657B9EFE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903158" y="7508831"/>
              <a:ext cx="1600200" cy="947619"/>
            </a:xfrm>
            <a:prstGeom prst="rect">
              <a:avLst/>
            </a:prstGeom>
          </p:spPr>
        </p:pic>
      </p:grpSp>
      <p:cxnSp>
        <p:nvCxnSpPr>
          <p:cNvPr id="64" name="Straight Connector 63">
            <a:extLst>
              <a:ext uri="{FF2B5EF4-FFF2-40B4-BE49-F238E27FC236}">
                <a16:creationId xmlns:a16="http://schemas.microsoft.com/office/drawing/2014/main" id="{FC205343-1D89-7046-8BE3-280DC3792423}"/>
              </a:ext>
            </a:extLst>
          </p:cNvPr>
          <p:cNvCxnSpPr>
            <a:stCxn id="26" idx="0"/>
          </p:cNvCxnSpPr>
          <p:nvPr/>
        </p:nvCxnSpPr>
        <p:spPr bwMode="auto">
          <a:xfrm>
            <a:off x="18173700" y="3352800"/>
            <a:ext cx="61449" cy="7532540"/>
          </a:xfrm>
          <a:prstGeom prst="line">
            <a:avLst/>
          </a:prstGeom>
          <a:solidFill>
            <a:srgbClr val="6DD3EB"/>
          </a:solidFill>
          <a:ln w="38100" cap="flat" cmpd="sng" algn="ctr">
            <a:solidFill>
              <a:schemeClr val="bg1">
                <a:lumMod val="65000"/>
              </a:schemeClr>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 name="Group 1">
            <a:extLst>
              <a:ext uri="{FF2B5EF4-FFF2-40B4-BE49-F238E27FC236}">
                <a16:creationId xmlns:a16="http://schemas.microsoft.com/office/drawing/2014/main" id="{4B67B3F4-1F3B-E542-AE5D-602A445ED7A4}"/>
              </a:ext>
            </a:extLst>
          </p:cNvPr>
          <p:cNvGrpSpPr/>
          <p:nvPr/>
        </p:nvGrpSpPr>
        <p:grpSpPr>
          <a:xfrm>
            <a:off x="12963144" y="7946586"/>
            <a:ext cx="4791456" cy="2416614"/>
            <a:chOff x="12827495" y="7696200"/>
            <a:chExt cx="4791456" cy="2416614"/>
          </a:xfrm>
        </p:grpSpPr>
        <p:sp>
          <p:nvSpPr>
            <p:cNvPr id="70" name="Rectangle 69">
              <a:extLst>
                <a:ext uri="{FF2B5EF4-FFF2-40B4-BE49-F238E27FC236}">
                  <a16:creationId xmlns:a16="http://schemas.microsoft.com/office/drawing/2014/main" id="{2B5D4A51-C205-DB45-84D6-9E2F751D9361}"/>
                </a:ext>
              </a:extLst>
            </p:cNvPr>
            <p:cNvSpPr/>
            <p:nvPr/>
          </p:nvSpPr>
          <p:spPr bwMode="auto">
            <a:xfrm>
              <a:off x="12827495" y="9138256"/>
              <a:ext cx="4791456" cy="304800"/>
            </a:xfrm>
            <a:prstGeom prst="rect">
              <a:avLst/>
            </a:prstGeom>
            <a:solidFill>
              <a:srgbClr val="AB7942"/>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71" name="Rectangle 70">
              <a:extLst>
                <a:ext uri="{FF2B5EF4-FFF2-40B4-BE49-F238E27FC236}">
                  <a16:creationId xmlns:a16="http://schemas.microsoft.com/office/drawing/2014/main" id="{D194C200-0B12-A74A-9C77-93E727C478DF}"/>
                </a:ext>
              </a:extLst>
            </p:cNvPr>
            <p:cNvSpPr/>
            <p:nvPr/>
          </p:nvSpPr>
          <p:spPr bwMode="auto">
            <a:xfrm>
              <a:off x="12827495" y="9366856"/>
              <a:ext cx="4791456" cy="745958"/>
            </a:xfrm>
            <a:prstGeom prst="rect">
              <a:avLst/>
            </a:prstGeom>
            <a:pattFill prst="lgConfetti">
              <a:fgClr>
                <a:srgbClr val="6DD3EB"/>
              </a:fgClr>
              <a:bgClr>
                <a:srgbClr val="AB7942"/>
              </a:bgClr>
            </a:pattFill>
            <a:ln w="4445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0" name="Round Same Side Corner Rectangle 79">
              <a:extLst>
                <a:ext uri="{FF2B5EF4-FFF2-40B4-BE49-F238E27FC236}">
                  <a16:creationId xmlns:a16="http://schemas.microsoft.com/office/drawing/2014/main" id="{5BA0D73C-0EF7-034F-9686-680323FE0AA8}"/>
                </a:ext>
              </a:extLst>
            </p:cNvPr>
            <p:cNvSpPr/>
            <p:nvPr/>
          </p:nvSpPr>
          <p:spPr bwMode="auto">
            <a:xfrm>
              <a:off x="12827495" y="7696200"/>
              <a:ext cx="4791456" cy="1442056"/>
            </a:xfrm>
            <a:prstGeom prst="round2SameRect">
              <a:avLst/>
            </a:prstGeom>
            <a:solidFill>
              <a:schemeClr val="bg1"/>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grpSp>
        <p:nvGrpSpPr>
          <p:cNvPr id="3" name="Group 2">
            <a:extLst>
              <a:ext uri="{FF2B5EF4-FFF2-40B4-BE49-F238E27FC236}">
                <a16:creationId xmlns:a16="http://schemas.microsoft.com/office/drawing/2014/main" id="{C51A8037-AA19-9F41-9A9F-891621E99A18}"/>
              </a:ext>
            </a:extLst>
          </p:cNvPr>
          <p:cNvGrpSpPr/>
          <p:nvPr/>
        </p:nvGrpSpPr>
        <p:grpSpPr>
          <a:xfrm>
            <a:off x="18677443" y="8923422"/>
            <a:ext cx="4792157" cy="1439778"/>
            <a:chOff x="18772344" y="8673036"/>
            <a:chExt cx="4792157" cy="1439778"/>
          </a:xfrm>
        </p:grpSpPr>
        <p:sp>
          <p:nvSpPr>
            <p:cNvPr id="66" name="Rectangle 65">
              <a:extLst>
                <a:ext uri="{FF2B5EF4-FFF2-40B4-BE49-F238E27FC236}">
                  <a16:creationId xmlns:a16="http://schemas.microsoft.com/office/drawing/2014/main" id="{FBDE3348-4727-E142-9D9F-F2DBDFE2E5D7}"/>
                </a:ext>
              </a:extLst>
            </p:cNvPr>
            <p:cNvSpPr/>
            <p:nvPr/>
          </p:nvSpPr>
          <p:spPr bwMode="auto">
            <a:xfrm>
              <a:off x="18772344" y="9138256"/>
              <a:ext cx="4792157" cy="304800"/>
            </a:xfrm>
            <a:prstGeom prst="rect">
              <a:avLst/>
            </a:prstGeom>
            <a:solidFill>
              <a:srgbClr val="AB7942"/>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67" name="Rectangle 66">
              <a:extLst>
                <a:ext uri="{FF2B5EF4-FFF2-40B4-BE49-F238E27FC236}">
                  <a16:creationId xmlns:a16="http://schemas.microsoft.com/office/drawing/2014/main" id="{3A6885AE-3F23-CB44-9ADB-17F9274EF327}"/>
                </a:ext>
              </a:extLst>
            </p:cNvPr>
            <p:cNvSpPr/>
            <p:nvPr/>
          </p:nvSpPr>
          <p:spPr bwMode="auto">
            <a:xfrm>
              <a:off x="18772344" y="9366856"/>
              <a:ext cx="4792157" cy="745958"/>
            </a:xfrm>
            <a:prstGeom prst="rect">
              <a:avLst/>
            </a:prstGeom>
            <a:pattFill prst="lgConfetti">
              <a:fgClr>
                <a:srgbClr val="6DD3EB"/>
              </a:fgClr>
              <a:bgClr>
                <a:srgbClr val="AB7942"/>
              </a:bgClr>
            </a:pattFill>
            <a:ln w="4445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5" name="Round Same Side Corner Rectangle 84">
              <a:extLst>
                <a:ext uri="{FF2B5EF4-FFF2-40B4-BE49-F238E27FC236}">
                  <a16:creationId xmlns:a16="http://schemas.microsoft.com/office/drawing/2014/main" id="{DCEA672B-87E3-0E46-870D-027EB3FD9C4E}"/>
                </a:ext>
              </a:extLst>
            </p:cNvPr>
            <p:cNvSpPr/>
            <p:nvPr/>
          </p:nvSpPr>
          <p:spPr bwMode="auto">
            <a:xfrm>
              <a:off x="19549341" y="8815149"/>
              <a:ext cx="1676399" cy="323107"/>
            </a:xfrm>
            <a:prstGeom prst="round2SameRect">
              <a:avLst/>
            </a:prstGeom>
            <a:solidFill>
              <a:schemeClr val="bg1"/>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87" name="Round Same Side Corner Rectangle 86">
              <a:extLst>
                <a:ext uri="{FF2B5EF4-FFF2-40B4-BE49-F238E27FC236}">
                  <a16:creationId xmlns:a16="http://schemas.microsoft.com/office/drawing/2014/main" id="{AB2F6161-BA89-9040-BB2E-DFB32910B8F7}"/>
                </a:ext>
              </a:extLst>
            </p:cNvPr>
            <p:cNvSpPr/>
            <p:nvPr/>
          </p:nvSpPr>
          <p:spPr bwMode="auto">
            <a:xfrm>
              <a:off x="22037376" y="8673036"/>
              <a:ext cx="1396124" cy="465220"/>
            </a:xfrm>
            <a:prstGeom prst="round2SameRect">
              <a:avLst/>
            </a:prstGeom>
            <a:solidFill>
              <a:schemeClr val="bg1"/>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no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grpSp>
      <p:sp>
        <p:nvSpPr>
          <p:cNvPr id="58" name="TextBox 57">
            <a:extLst>
              <a:ext uri="{FF2B5EF4-FFF2-40B4-BE49-F238E27FC236}">
                <a16:creationId xmlns:a16="http://schemas.microsoft.com/office/drawing/2014/main" id="{A9171F1B-8978-C24A-B308-01AAB3285FE0}"/>
              </a:ext>
            </a:extLst>
          </p:cNvPr>
          <p:cNvSpPr txBox="1"/>
          <p:nvPr/>
        </p:nvSpPr>
        <p:spPr>
          <a:xfrm>
            <a:off x="12851469" y="3676471"/>
            <a:ext cx="4789531" cy="646331"/>
          </a:xfrm>
          <a:prstGeom prst="rect">
            <a:avLst/>
          </a:prstGeom>
          <a:noFill/>
        </p:spPr>
        <p:txBody>
          <a:bodyPr wrap="square" rtlCol="0">
            <a:spAutoFit/>
          </a:bodyPr>
          <a:lstStyle/>
          <a:p>
            <a:pPr algn="ctr"/>
            <a:r>
              <a:rPr lang="en-US" sz="3600" b="1" dirty="0">
                <a:solidFill>
                  <a:schemeClr val="bg2"/>
                </a:solidFill>
                <a:latin typeface="Tahoma" panose="020B0604030504040204" pitchFamily="34" charset="0"/>
                <a:ea typeface="Tahoma" panose="020B0604030504040204" pitchFamily="34" charset="0"/>
                <a:cs typeface="Tahoma" panose="020B0604030504040204" pitchFamily="34" charset="0"/>
              </a:rPr>
              <a:t>Tundra &amp; Taiga</a:t>
            </a:r>
          </a:p>
        </p:txBody>
      </p:sp>
      <p:sp>
        <p:nvSpPr>
          <p:cNvPr id="62" name="TextBox 61">
            <a:extLst>
              <a:ext uri="{FF2B5EF4-FFF2-40B4-BE49-F238E27FC236}">
                <a16:creationId xmlns:a16="http://schemas.microsoft.com/office/drawing/2014/main" id="{CE165F6E-F199-8E43-B961-AB7878D23F32}"/>
              </a:ext>
            </a:extLst>
          </p:cNvPr>
          <p:cNvSpPr txBox="1"/>
          <p:nvPr/>
        </p:nvSpPr>
        <p:spPr>
          <a:xfrm>
            <a:off x="18288000" y="3676471"/>
            <a:ext cx="5626710" cy="1200329"/>
          </a:xfrm>
          <a:prstGeom prst="rect">
            <a:avLst/>
          </a:prstGeom>
          <a:noFill/>
        </p:spPr>
        <p:txBody>
          <a:bodyPr wrap="square" rtlCol="0">
            <a:spAutoFit/>
          </a:bodyPr>
          <a:lstStyle/>
          <a:p>
            <a:pPr algn="ctr"/>
            <a:r>
              <a:rPr lang="en-US" sz="3600" b="1" dirty="0">
                <a:solidFill>
                  <a:schemeClr val="bg2"/>
                </a:solidFill>
                <a:latin typeface="Tahoma" panose="020B0604030504040204" pitchFamily="34" charset="0"/>
                <a:ea typeface="Tahoma" panose="020B0604030504040204" pitchFamily="34" charset="0"/>
                <a:cs typeface="Tahoma" panose="020B0604030504040204" pitchFamily="34" charset="0"/>
              </a:rPr>
              <a:t>Grassland</a:t>
            </a:r>
          </a:p>
          <a:p>
            <a:pPr algn="ctr"/>
            <a:r>
              <a:rPr lang="en-US" sz="3600" b="1" dirty="0">
                <a:solidFill>
                  <a:schemeClr val="bg2"/>
                </a:solidFill>
                <a:latin typeface="Tahoma" panose="020B0604030504040204" pitchFamily="34" charset="0"/>
                <a:ea typeface="Tahoma" panose="020B0604030504040204" pitchFamily="34" charset="0"/>
                <a:cs typeface="Tahoma" panose="020B0604030504040204" pitchFamily="34" charset="0"/>
              </a:rPr>
              <a:t>(large grazers present)</a:t>
            </a:r>
          </a:p>
        </p:txBody>
      </p:sp>
      <p:grpSp>
        <p:nvGrpSpPr>
          <p:cNvPr id="63" name="Group 1">
            <a:extLst>
              <a:ext uri="{FF2B5EF4-FFF2-40B4-BE49-F238E27FC236}">
                <a16:creationId xmlns:a16="http://schemas.microsoft.com/office/drawing/2014/main" id="{5AD5E4B0-541E-5944-9A0A-11E17BF330B4}"/>
              </a:ext>
            </a:extLst>
          </p:cNvPr>
          <p:cNvGrpSpPr>
            <a:grpSpLocks/>
          </p:cNvGrpSpPr>
          <p:nvPr/>
        </p:nvGrpSpPr>
        <p:grpSpPr bwMode="auto">
          <a:xfrm>
            <a:off x="298450" y="381000"/>
            <a:ext cx="3359150" cy="1676400"/>
            <a:chOff x="1689100" y="3886200"/>
            <a:chExt cx="3359150" cy="1676400"/>
          </a:xfrm>
        </p:grpSpPr>
        <p:sp>
          <p:nvSpPr>
            <p:cNvPr id="65" name="AutoShape 3">
              <a:extLst>
                <a:ext uri="{FF2B5EF4-FFF2-40B4-BE49-F238E27FC236}">
                  <a16:creationId xmlns:a16="http://schemas.microsoft.com/office/drawing/2014/main" id="{0C792DD9-F782-E74D-833D-889F721F8E8C}"/>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68" name="Text Box 4">
              <a:extLst>
                <a:ext uri="{FF2B5EF4-FFF2-40B4-BE49-F238E27FC236}">
                  <a16:creationId xmlns:a16="http://schemas.microsoft.com/office/drawing/2014/main" id="{08746B15-52B4-D842-8EA3-532B22201E70}"/>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54" name="Rectangle 53">
            <a:extLst>
              <a:ext uri="{FF2B5EF4-FFF2-40B4-BE49-F238E27FC236}">
                <a16:creationId xmlns:a16="http://schemas.microsoft.com/office/drawing/2014/main" id="{3F54B932-67CD-5544-A5A4-14909E16AC79}"/>
              </a:ext>
            </a:extLst>
          </p:cNvPr>
          <p:cNvSpPr/>
          <p:nvPr/>
        </p:nvSpPr>
        <p:spPr>
          <a:xfrm>
            <a:off x="304800" y="12725400"/>
            <a:ext cx="4982903" cy="461665"/>
          </a:xfrm>
          <a:prstGeom prst="rect">
            <a:avLst/>
          </a:prstGeom>
        </p:spPr>
        <p:txBody>
          <a:bodyPr wrap="none">
            <a:spAutoFit/>
          </a:bodyPr>
          <a:lstStyle/>
          <a:p>
            <a:pPr>
              <a:buClr>
                <a:srgbClr val="FFFFFF"/>
              </a:buClr>
              <a:buSzPts val="1200"/>
              <a:buFont typeface="Verdana" panose="020B0604030504040204" pitchFamily="34" charset="0"/>
              <a:buNone/>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Schematic created by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pgEd</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(Nadine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Vincenten</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a:t>
            </a:r>
            <a:endParaRPr lang="en-US" altLang="en-US" sz="2400" dirty="0">
              <a:solidFill>
                <a:schemeClr val="bg1"/>
              </a:solidFill>
              <a:latin typeface="Tahoma" panose="020B0604030504040204" pitchFamily="34" charset="0"/>
              <a:cs typeface="Tahom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2776295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DBF8C-76BF-F54B-BFC6-E3F03621DC97}"/>
              </a:ext>
            </a:extLst>
          </p:cNvPr>
          <p:cNvPicPr>
            <a:picLocks noChangeAspect="1"/>
          </p:cNvPicPr>
          <p:nvPr/>
        </p:nvPicPr>
        <p:blipFill>
          <a:blip r:embed="rId3"/>
          <a:stretch>
            <a:fillRect/>
          </a:stretch>
        </p:blipFill>
        <p:spPr>
          <a:xfrm>
            <a:off x="2934494" y="3216779"/>
            <a:ext cx="18515012" cy="8975221"/>
          </a:xfrm>
          <a:prstGeom prst="rect">
            <a:avLst/>
          </a:prstGeom>
        </p:spPr>
      </p:pic>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2590800" y="381000"/>
            <a:ext cx="21183600" cy="1963738"/>
          </a:xfrm>
        </p:spPr>
        <p:txBody>
          <a:bodyPr/>
          <a:lstStyle/>
          <a:p>
            <a:pPr algn="ctr" defTabSz="431800" eaLnBrk="1">
              <a:defRPr/>
            </a:pPr>
            <a:r>
              <a:rPr lang="en-GB" altLang="en-US" sz="7200" dirty="0">
                <a:solidFill>
                  <a:srgbClr val="FFFFFF"/>
                </a:solidFill>
                <a:latin typeface="Rockwell" charset="0"/>
                <a:sym typeface="Helvetica Neue Light" charset="0"/>
              </a:rPr>
              <a:t>Pleistocene Park and the Woolly Mammoth.</a:t>
            </a:r>
            <a:endParaRPr lang="en-US" altLang="en-US" sz="7200" dirty="0">
              <a:solidFill>
                <a:srgbClr val="FFFFFF"/>
              </a:solidFill>
              <a:latin typeface="Rockwell" charset="0"/>
              <a:sym typeface="Helvetica Neue Light" charset="0"/>
            </a:endParaRPr>
          </a:p>
        </p:txBody>
      </p:sp>
      <p:grpSp>
        <p:nvGrpSpPr>
          <p:cNvPr id="11" name="Group 1">
            <a:extLst>
              <a:ext uri="{FF2B5EF4-FFF2-40B4-BE49-F238E27FC236}">
                <a16:creationId xmlns:a16="http://schemas.microsoft.com/office/drawing/2014/main" id="{9A3F156E-10C2-9444-8F89-73041046FB55}"/>
              </a:ext>
            </a:extLst>
          </p:cNvPr>
          <p:cNvGrpSpPr>
            <a:grpSpLocks/>
          </p:cNvGrpSpPr>
          <p:nvPr/>
        </p:nvGrpSpPr>
        <p:grpSpPr bwMode="auto">
          <a:xfrm>
            <a:off x="298450" y="381000"/>
            <a:ext cx="3359150" cy="1676400"/>
            <a:chOff x="1689100" y="3886200"/>
            <a:chExt cx="3359150" cy="1676400"/>
          </a:xfrm>
        </p:grpSpPr>
        <p:sp>
          <p:nvSpPr>
            <p:cNvPr id="12" name="AutoShape 3">
              <a:extLst>
                <a:ext uri="{FF2B5EF4-FFF2-40B4-BE49-F238E27FC236}">
                  <a16:creationId xmlns:a16="http://schemas.microsoft.com/office/drawing/2014/main" id="{0AD7B9F3-6E61-B940-AAAD-B15DFF9EAE8D}"/>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3" name="Text Box 4">
              <a:extLst>
                <a:ext uri="{FF2B5EF4-FFF2-40B4-BE49-F238E27FC236}">
                  <a16:creationId xmlns:a16="http://schemas.microsoft.com/office/drawing/2014/main" id="{AFE20DB4-F2A6-EE4E-9457-046B2E984E1A}"/>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7" name="Rectangle 2">
            <a:extLst>
              <a:ext uri="{FF2B5EF4-FFF2-40B4-BE49-F238E27FC236}">
                <a16:creationId xmlns:a16="http://schemas.microsoft.com/office/drawing/2014/main" id="{E195DF55-F75E-864E-9312-6879FE7D95BD}"/>
              </a:ext>
            </a:extLst>
          </p:cNvPr>
          <p:cNvSpPr>
            <a:spLocks noChangeArrowheads="1"/>
          </p:cNvSpPr>
          <p:nvPr/>
        </p:nvSpPr>
        <p:spPr bwMode="auto">
          <a:xfrm>
            <a:off x="2971800" y="12030569"/>
            <a:ext cx="2856872"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GB" dirty="0">
                <a:latin typeface="Tahoma" panose="020B0604030504040204" pitchFamily="34" charset="0"/>
                <a:ea typeface="Tahoma" panose="020B0604030504040204" pitchFamily="34" charset="0"/>
                <a:cs typeface="Tahoma" panose="020B0604030504040204" pitchFamily="34" charset="0"/>
              </a:rPr>
              <a:t>Mauricio Antón</a:t>
            </a: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Verdana" panose="020B0604030504040204" pitchFamily="34" charset="0"/>
              </a:rPr>
              <a:t>, CC BY 2.5</a:t>
            </a:r>
            <a:endParaRPr lang="en-US" altLang="en-US" sz="3600" dirty="0">
              <a:solidFill>
                <a:schemeClr val="bg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57091693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3B402B80-FD1A-2149-9634-C09740B8A7B7}"/>
              </a:ext>
            </a:extLst>
          </p:cNvPr>
          <p:cNvSpPr>
            <a:spLocks noGrp="1"/>
          </p:cNvSpPr>
          <p:nvPr>
            <p:ph type="title"/>
          </p:nvPr>
        </p:nvSpPr>
        <p:spPr>
          <a:xfrm>
            <a:off x="4267200" y="457200"/>
            <a:ext cx="16916400" cy="1963738"/>
          </a:xfrm>
        </p:spPr>
        <p:txBody>
          <a:bodyPr/>
          <a:lstStyle/>
          <a:p>
            <a:pPr algn="ctr" defTabSz="361950" eaLnBrk="1">
              <a:defRPr/>
            </a:pPr>
            <a:r>
              <a:rPr lang="en-GB" altLang="en-US" sz="7200" dirty="0">
                <a:solidFill>
                  <a:schemeClr val="bg2"/>
                </a:solidFill>
                <a:latin typeface="Rockwell" charset="0"/>
                <a:sym typeface="Helvetica Neue Light" charset="0"/>
              </a:rPr>
              <a:t>Genome editing could be used to make a cold-resistant “woolly” elephant</a:t>
            </a:r>
          </a:p>
        </p:txBody>
      </p:sp>
      <p:pic>
        <p:nvPicPr>
          <p:cNvPr id="14" name="Picture 13">
            <a:extLst>
              <a:ext uri="{FF2B5EF4-FFF2-40B4-BE49-F238E27FC236}">
                <a16:creationId xmlns:a16="http://schemas.microsoft.com/office/drawing/2014/main" id="{3641541A-B68D-1546-8CA0-588C07019FDD}"/>
              </a:ext>
            </a:extLst>
          </p:cNvPr>
          <p:cNvPicPr>
            <a:picLocks noChangeAspect="1"/>
          </p:cNvPicPr>
          <p:nvPr/>
        </p:nvPicPr>
        <p:blipFill>
          <a:blip r:embed="rId3"/>
          <a:stretch>
            <a:fillRect/>
          </a:stretch>
        </p:blipFill>
        <p:spPr>
          <a:xfrm>
            <a:off x="825500" y="4572000"/>
            <a:ext cx="22720300" cy="5905500"/>
          </a:xfrm>
          <a:prstGeom prst="rect">
            <a:avLst/>
          </a:prstGeom>
        </p:spPr>
      </p:pic>
      <p:sp>
        <p:nvSpPr>
          <p:cNvPr id="15" name="TextBox 14">
            <a:extLst>
              <a:ext uri="{FF2B5EF4-FFF2-40B4-BE49-F238E27FC236}">
                <a16:creationId xmlns:a16="http://schemas.microsoft.com/office/drawing/2014/main" id="{9435700E-017E-DC43-905A-8C2A7C91F89B}"/>
              </a:ext>
            </a:extLst>
          </p:cNvPr>
          <p:cNvSpPr txBox="1"/>
          <p:nvPr/>
        </p:nvSpPr>
        <p:spPr>
          <a:xfrm>
            <a:off x="2019300" y="9982200"/>
            <a:ext cx="5105400" cy="1077218"/>
          </a:xfrm>
          <a:prstGeom prst="rect">
            <a:avLst/>
          </a:prstGeom>
          <a:noFill/>
          <a:ln>
            <a:noFill/>
          </a:ln>
        </p:spPr>
        <p:txBody>
          <a:bodyPr wrap="square" rtlCol="0">
            <a:spAutoFit/>
          </a:bodyPr>
          <a:lstStyle/>
          <a:p>
            <a:pPr algn="ctr"/>
            <a:r>
              <a:rPr lang="en-US" sz="3200" dirty="0">
                <a:solidFill>
                  <a:schemeClr val="bg2"/>
                </a:solidFill>
                <a:latin typeface="Tahoma" panose="020B0604030504040204" pitchFamily="34" charset="0"/>
                <a:ea typeface="Tahoma" panose="020B0604030504040204" pitchFamily="34" charset="0"/>
                <a:cs typeface="Tahoma" panose="020B0604030504040204" pitchFamily="34" charset="0"/>
              </a:rPr>
              <a:t>Blood oxygen release at low temperatures</a:t>
            </a:r>
          </a:p>
        </p:txBody>
      </p:sp>
      <p:sp>
        <p:nvSpPr>
          <p:cNvPr id="16" name="TextBox 15">
            <a:extLst>
              <a:ext uri="{FF2B5EF4-FFF2-40B4-BE49-F238E27FC236}">
                <a16:creationId xmlns:a16="http://schemas.microsoft.com/office/drawing/2014/main" id="{4DD070E0-127D-B44B-957D-3A41984F8563}"/>
              </a:ext>
            </a:extLst>
          </p:cNvPr>
          <p:cNvSpPr txBox="1"/>
          <p:nvPr/>
        </p:nvSpPr>
        <p:spPr>
          <a:xfrm>
            <a:off x="9620250" y="9982200"/>
            <a:ext cx="5105400" cy="1077218"/>
          </a:xfrm>
          <a:prstGeom prst="rect">
            <a:avLst/>
          </a:prstGeom>
          <a:noFill/>
          <a:ln>
            <a:noFill/>
          </a:ln>
        </p:spPr>
        <p:txBody>
          <a:bodyPr wrap="square" rtlCol="0">
            <a:spAutoFit/>
          </a:bodyPr>
          <a:lstStyle/>
          <a:p>
            <a:pPr algn="ctr"/>
            <a:r>
              <a:rPr lang="en-US" sz="3200" dirty="0">
                <a:solidFill>
                  <a:schemeClr val="bg2"/>
                </a:solidFill>
                <a:latin typeface="Tahoma" panose="020B0604030504040204" pitchFamily="34" charset="0"/>
                <a:ea typeface="Tahoma" panose="020B0604030504040204" pitchFamily="34" charset="0"/>
                <a:cs typeface="Tahoma" panose="020B0604030504040204" pitchFamily="34" charset="0"/>
              </a:rPr>
              <a:t>Thick hair protects from the elements</a:t>
            </a:r>
          </a:p>
        </p:txBody>
      </p:sp>
      <p:sp>
        <p:nvSpPr>
          <p:cNvPr id="17" name="TextBox 16">
            <a:extLst>
              <a:ext uri="{FF2B5EF4-FFF2-40B4-BE49-F238E27FC236}">
                <a16:creationId xmlns:a16="http://schemas.microsoft.com/office/drawing/2014/main" id="{06847782-F9EF-2F4F-82F0-3E36B9C095B9}"/>
              </a:ext>
            </a:extLst>
          </p:cNvPr>
          <p:cNvSpPr txBox="1"/>
          <p:nvPr/>
        </p:nvSpPr>
        <p:spPr>
          <a:xfrm>
            <a:off x="17526000" y="9982200"/>
            <a:ext cx="5105400" cy="1077218"/>
          </a:xfrm>
          <a:prstGeom prst="rect">
            <a:avLst/>
          </a:prstGeom>
          <a:noFill/>
          <a:ln>
            <a:noFill/>
          </a:ln>
        </p:spPr>
        <p:txBody>
          <a:bodyPr wrap="square" rtlCol="0">
            <a:spAutoFit/>
          </a:bodyPr>
          <a:lstStyle/>
          <a:p>
            <a:pPr algn="ctr"/>
            <a:r>
              <a:rPr lang="en-US" sz="3200" dirty="0">
                <a:solidFill>
                  <a:schemeClr val="bg2"/>
                </a:solidFill>
                <a:latin typeface="Tahoma" panose="020B0604030504040204" pitchFamily="34" charset="0"/>
                <a:ea typeface="Tahoma" panose="020B0604030504040204" pitchFamily="34" charset="0"/>
                <a:cs typeface="Tahoma" panose="020B0604030504040204" pitchFamily="34" charset="0"/>
              </a:rPr>
              <a:t>More fat under skin for insulation and fasting</a:t>
            </a:r>
          </a:p>
        </p:txBody>
      </p:sp>
      <p:grpSp>
        <p:nvGrpSpPr>
          <p:cNvPr id="13" name="Group 1">
            <a:extLst>
              <a:ext uri="{FF2B5EF4-FFF2-40B4-BE49-F238E27FC236}">
                <a16:creationId xmlns:a16="http://schemas.microsoft.com/office/drawing/2014/main" id="{75B3A393-D777-DC44-A747-8E8B77E1B9C2}"/>
              </a:ext>
            </a:extLst>
          </p:cNvPr>
          <p:cNvGrpSpPr>
            <a:grpSpLocks/>
          </p:cNvGrpSpPr>
          <p:nvPr/>
        </p:nvGrpSpPr>
        <p:grpSpPr bwMode="auto">
          <a:xfrm>
            <a:off x="298450" y="381000"/>
            <a:ext cx="3359150" cy="1676400"/>
            <a:chOff x="1689100" y="3886200"/>
            <a:chExt cx="3359150" cy="1676400"/>
          </a:xfrm>
        </p:grpSpPr>
        <p:sp>
          <p:nvSpPr>
            <p:cNvPr id="18" name="AutoShape 3">
              <a:extLst>
                <a:ext uri="{FF2B5EF4-FFF2-40B4-BE49-F238E27FC236}">
                  <a16:creationId xmlns:a16="http://schemas.microsoft.com/office/drawing/2014/main" id="{FB3F7A35-44EC-AA4D-BF76-18EEC70316CE}"/>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9" name="Text Box 4">
              <a:extLst>
                <a:ext uri="{FF2B5EF4-FFF2-40B4-BE49-F238E27FC236}">
                  <a16:creationId xmlns:a16="http://schemas.microsoft.com/office/drawing/2014/main" id="{DBAD25A7-DBA1-9549-9332-61694471B6F3}"/>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10" name="Rectangle 9">
            <a:extLst>
              <a:ext uri="{FF2B5EF4-FFF2-40B4-BE49-F238E27FC236}">
                <a16:creationId xmlns:a16="http://schemas.microsoft.com/office/drawing/2014/main" id="{FF76B05F-4079-2948-9E8A-10924D11462C}"/>
              </a:ext>
            </a:extLst>
          </p:cNvPr>
          <p:cNvSpPr/>
          <p:nvPr/>
        </p:nvSpPr>
        <p:spPr>
          <a:xfrm>
            <a:off x="304800" y="12725400"/>
            <a:ext cx="4184287" cy="369332"/>
          </a:xfrm>
          <a:prstGeom prst="rect">
            <a:avLst/>
          </a:prstGeom>
        </p:spPr>
        <p:txBody>
          <a:bodyPr wrap="none">
            <a:spAutoFit/>
          </a:bodyPr>
          <a:lstStyle/>
          <a:p>
            <a:pPr>
              <a:buClr>
                <a:srgbClr val="FFFFFF"/>
              </a:buClr>
              <a:buSzPts val="1200"/>
              <a:buFont typeface="Verdana" panose="020B0604030504040204" pitchFamily="34" charset="0"/>
              <a:buNone/>
            </a:pP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Image by Ben Novak, Revive &amp; Restore</a:t>
            </a:r>
          </a:p>
        </p:txBody>
      </p:sp>
    </p:spTree>
    <p:extLst>
      <p:ext uri="{BB962C8B-B14F-4D97-AF65-F5344CB8AC3E}">
        <p14:creationId xmlns:p14="http://schemas.microsoft.com/office/powerpoint/2010/main" val="180904250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3C822C2-280B-9848-AB07-111E5DE8EE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55400" y="6593181"/>
            <a:ext cx="3345764" cy="2523744"/>
          </a:xfrm>
          <a:prstGeom prst="rect">
            <a:avLst/>
          </a:prstGeom>
        </p:spPr>
      </p:pic>
      <p:pic>
        <p:nvPicPr>
          <p:cNvPr id="26" name="Picture 25">
            <a:extLst>
              <a:ext uri="{FF2B5EF4-FFF2-40B4-BE49-F238E27FC236}">
                <a16:creationId xmlns:a16="http://schemas.microsoft.com/office/drawing/2014/main" id="{F5EE640B-F93A-3D44-BECA-538FA275C6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55400" y="10134600"/>
            <a:ext cx="3337560" cy="2523744"/>
          </a:xfrm>
          <a:prstGeom prst="rect">
            <a:avLst/>
          </a:prstGeom>
        </p:spPr>
      </p:pic>
      <p:sp>
        <p:nvSpPr>
          <p:cNvPr id="142338" name="Rectangle 1">
            <a:extLst>
              <a:ext uri="{FF2B5EF4-FFF2-40B4-BE49-F238E27FC236}">
                <a16:creationId xmlns:a16="http://schemas.microsoft.com/office/drawing/2014/main" id="{36EF4673-E7CC-B344-B233-B41E8562E943}"/>
              </a:ext>
            </a:extLst>
          </p:cNvPr>
          <p:cNvSpPr>
            <a:spLocks noGrp="1"/>
          </p:cNvSpPr>
          <p:nvPr>
            <p:ph type="title"/>
          </p:nvPr>
        </p:nvSpPr>
        <p:spPr>
          <a:xfrm>
            <a:off x="3709988" y="457200"/>
            <a:ext cx="16954500" cy="1963738"/>
          </a:xfrm>
        </p:spPr>
        <p:txBody>
          <a:bodyPr/>
          <a:lstStyle/>
          <a:p>
            <a:pPr algn="ctr" defTabSz="431800" eaLnBrk="1">
              <a:defRPr/>
            </a:pPr>
            <a:r>
              <a:rPr lang="en-GB" altLang="en-US" sz="8000" dirty="0">
                <a:solidFill>
                  <a:srgbClr val="FFFFFF"/>
                </a:solidFill>
                <a:latin typeface="Rockwell" charset="0"/>
                <a:sym typeface="Helvetica Neue Light" charset="0"/>
              </a:rPr>
              <a:t>How could genome editing</a:t>
            </a:r>
            <a:br>
              <a:rPr lang="en-GB" altLang="en-US" sz="8000" dirty="0">
                <a:solidFill>
                  <a:srgbClr val="FFFFFF"/>
                </a:solidFill>
                <a:latin typeface="Rockwell" charset="0"/>
                <a:sym typeface="Helvetica Neue Light" charset="0"/>
              </a:rPr>
            </a:br>
            <a:r>
              <a:rPr lang="en-GB" altLang="en-US" sz="8000" dirty="0">
                <a:solidFill>
                  <a:srgbClr val="FFFFFF"/>
                </a:solidFill>
                <a:latin typeface="Rockwell" charset="0"/>
                <a:sym typeface="Helvetica Neue Light" charset="0"/>
              </a:rPr>
              <a:t>impact our environment?</a:t>
            </a:r>
            <a:endParaRPr lang="en-US" altLang="en-US" sz="8000" dirty="0">
              <a:solidFill>
                <a:srgbClr val="FFFFFF"/>
              </a:solidFill>
              <a:latin typeface="Rockwell" charset="0"/>
              <a:sym typeface="Helvetica Neue Light" charset="0"/>
            </a:endParaRPr>
          </a:p>
        </p:txBody>
      </p:sp>
      <p:sp>
        <p:nvSpPr>
          <p:cNvPr id="14" name="Rectangle 3">
            <a:extLst>
              <a:ext uri="{FF2B5EF4-FFF2-40B4-BE49-F238E27FC236}">
                <a16:creationId xmlns:a16="http://schemas.microsoft.com/office/drawing/2014/main" id="{4AF1E1E5-FC46-894B-A2E8-F02D55AF6B1B}"/>
              </a:ext>
            </a:extLst>
          </p:cNvPr>
          <p:cNvSpPr txBox="1">
            <a:spLocks/>
          </p:cNvSpPr>
          <p:nvPr/>
        </p:nvSpPr>
        <p:spPr bwMode="auto">
          <a:xfrm>
            <a:off x="8234895" y="3562886"/>
            <a:ext cx="15006105" cy="14579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73075" eaLnBrk="1">
              <a:spcBef>
                <a:spcPts val="2100"/>
              </a:spcBef>
              <a:buSzTx/>
              <a:buFontTx/>
              <a:buNone/>
              <a:defRPr/>
            </a:pPr>
            <a:r>
              <a:rPr lang="en-GB" altLang="en-US" u="sng" dirty="0">
                <a:solidFill>
                  <a:schemeClr val="bg1"/>
                </a:solidFill>
                <a:latin typeface="Tahoma" panose="020B0604030504040204" pitchFamily="34" charset="0"/>
                <a:cs typeface="Tahoma" panose="020B0604030504040204" pitchFamily="34" charset="0"/>
                <a:sym typeface="Gill Sans" panose="020B0502020104020203" pitchFamily="34" charset="-79"/>
              </a:rPr>
              <a:t>Agriculture case study</a:t>
            </a:r>
            <a:r>
              <a:rPr lang="en-GB" altLang="en-US" dirty="0">
                <a:solidFill>
                  <a:schemeClr val="bg1"/>
                </a:solidFill>
                <a:latin typeface="Tahoma" panose="020B0604030504040204" pitchFamily="34" charset="0"/>
                <a:cs typeface="Tahoma" panose="020B0604030504040204" pitchFamily="34" charset="0"/>
                <a:sym typeface="Gill Sans" panose="020B0502020104020203" pitchFamily="34" charset="-79"/>
              </a:rPr>
              <a:t>: Using genome editing to lower the toxicity of an important food crop – cassava. </a:t>
            </a:r>
          </a:p>
        </p:txBody>
      </p:sp>
      <p:grpSp>
        <p:nvGrpSpPr>
          <p:cNvPr id="15" name="Group 1">
            <a:extLst>
              <a:ext uri="{FF2B5EF4-FFF2-40B4-BE49-F238E27FC236}">
                <a16:creationId xmlns:a16="http://schemas.microsoft.com/office/drawing/2014/main" id="{703E0DD8-D7BC-AA43-BCAC-15F28AE27FBB}"/>
              </a:ext>
            </a:extLst>
          </p:cNvPr>
          <p:cNvGrpSpPr>
            <a:grpSpLocks/>
          </p:cNvGrpSpPr>
          <p:nvPr/>
        </p:nvGrpSpPr>
        <p:grpSpPr bwMode="auto">
          <a:xfrm>
            <a:off x="485532" y="3453672"/>
            <a:ext cx="3359150" cy="1676400"/>
            <a:chOff x="1689100" y="3886200"/>
            <a:chExt cx="3359150" cy="1676400"/>
          </a:xfrm>
        </p:grpSpPr>
        <p:sp>
          <p:nvSpPr>
            <p:cNvPr id="16" name="AutoShape 3">
              <a:extLst>
                <a:ext uri="{FF2B5EF4-FFF2-40B4-BE49-F238E27FC236}">
                  <a16:creationId xmlns:a16="http://schemas.microsoft.com/office/drawing/2014/main" id="{A10F9FA0-14DB-674B-B47C-BC8FC38D49F5}"/>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7" name="Text Box 4">
              <a:extLst>
                <a:ext uri="{FF2B5EF4-FFF2-40B4-BE49-F238E27FC236}">
                  <a16:creationId xmlns:a16="http://schemas.microsoft.com/office/drawing/2014/main" id="{4D70CB17-8535-B144-A7A5-257C4B2D607E}"/>
                </a:ext>
              </a:extLst>
            </p:cNvPr>
            <p:cNvSpPr txBox="1">
              <a:spLocks/>
            </p:cNvSpPr>
            <p:nvPr/>
          </p:nvSpPr>
          <p:spPr bwMode="auto">
            <a:xfrm>
              <a:off x="199390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Cassava</a:t>
              </a:r>
            </a:p>
          </p:txBody>
        </p:sp>
      </p:grpSp>
      <p:grpSp>
        <p:nvGrpSpPr>
          <p:cNvPr id="18" name="Group 1">
            <a:extLst>
              <a:ext uri="{FF2B5EF4-FFF2-40B4-BE49-F238E27FC236}">
                <a16:creationId xmlns:a16="http://schemas.microsoft.com/office/drawing/2014/main" id="{3DE47356-F977-B947-AE10-14899338DFC2}"/>
              </a:ext>
            </a:extLst>
          </p:cNvPr>
          <p:cNvGrpSpPr>
            <a:grpSpLocks/>
          </p:cNvGrpSpPr>
          <p:nvPr/>
        </p:nvGrpSpPr>
        <p:grpSpPr bwMode="auto">
          <a:xfrm>
            <a:off x="485532" y="7021386"/>
            <a:ext cx="3359150" cy="1676400"/>
            <a:chOff x="1660768" y="3886200"/>
            <a:chExt cx="3359150" cy="1676400"/>
          </a:xfrm>
        </p:grpSpPr>
        <p:sp>
          <p:nvSpPr>
            <p:cNvPr id="19" name="AutoShape 3">
              <a:extLst>
                <a:ext uri="{FF2B5EF4-FFF2-40B4-BE49-F238E27FC236}">
                  <a16:creationId xmlns:a16="http://schemas.microsoft.com/office/drawing/2014/main" id="{CD332C06-0447-B14F-BACE-78AF01ED63D7}"/>
                </a:ext>
              </a:extLst>
            </p:cNvPr>
            <p:cNvSpPr>
              <a:spLocks/>
            </p:cNvSpPr>
            <p:nvPr/>
          </p:nvSpPr>
          <p:spPr bwMode="auto">
            <a:xfrm>
              <a:off x="1660768"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20" name="Text Box 4">
              <a:extLst>
                <a:ext uri="{FF2B5EF4-FFF2-40B4-BE49-F238E27FC236}">
                  <a16:creationId xmlns:a16="http://schemas.microsoft.com/office/drawing/2014/main" id="{BC8F2962-70F9-9F49-9C07-03E8C71C58E3}"/>
                </a:ext>
              </a:extLst>
            </p:cNvPr>
            <p:cNvSpPr txBox="1">
              <a:spLocks/>
            </p:cNvSpPr>
            <p:nvPr/>
          </p:nvSpPr>
          <p:spPr bwMode="auto">
            <a:xfrm>
              <a:off x="2117968" y="4428098"/>
              <a:ext cx="2819400" cy="52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3400" dirty="0">
                  <a:latin typeface="Tahoma" panose="020B0604030504040204" pitchFamily="34" charset="0"/>
                  <a:cs typeface="Tahoma" panose="020B0604030504040204" pitchFamily="34" charset="0"/>
                </a:rPr>
                <a:t>Honeycreeper</a:t>
              </a:r>
            </a:p>
          </p:txBody>
        </p:sp>
      </p:grpSp>
      <p:grpSp>
        <p:nvGrpSpPr>
          <p:cNvPr id="21" name="Group 1">
            <a:extLst>
              <a:ext uri="{FF2B5EF4-FFF2-40B4-BE49-F238E27FC236}">
                <a16:creationId xmlns:a16="http://schemas.microsoft.com/office/drawing/2014/main" id="{52076C5E-1CD9-FC48-9C3C-006DEDE04A3E}"/>
              </a:ext>
            </a:extLst>
          </p:cNvPr>
          <p:cNvGrpSpPr>
            <a:grpSpLocks/>
          </p:cNvGrpSpPr>
          <p:nvPr/>
        </p:nvGrpSpPr>
        <p:grpSpPr bwMode="auto">
          <a:xfrm>
            <a:off x="485532" y="10551000"/>
            <a:ext cx="3359150" cy="1676400"/>
            <a:chOff x="1689100" y="3886200"/>
            <a:chExt cx="3359150" cy="1676400"/>
          </a:xfrm>
        </p:grpSpPr>
        <p:sp>
          <p:nvSpPr>
            <p:cNvPr id="22" name="AutoShape 3">
              <a:extLst>
                <a:ext uri="{FF2B5EF4-FFF2-40B4-BE49-F238E27FC236}">
                  <a16:creationId xmlns:a16="http://schemas.microsoft.com/office/drawing/2014/main" id="{7DF39565-1F61-CD45-AA49-225EBE1EBE14}"/>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23" name="Text Box 4">
              <a:extLst>
                <a:ext uri="{FF2B5EF4-FFF2-40B4-BE49-F238E27FC236}">
                  <a16:creationId xmlns:a16="http://schemas.microsoft.com/office/drawing/2014/main" id="{079FCDDB-156C-4549-B59F-6CC7FD51AB2B}"/>
                </a:ext>
              </a:extLst>
            </p:cNvPr>
            <p:cNvSpPr txBox="1">
              <a:spLocks/>
            </p:cNvSpPr>
            <p:nvPr/>
          </p:nvSpPr>
          <p:spPr bwMode="auto">
            <a:xfrm>
              <a:off x="2041768"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24" name="Rectangle 3">
            <a:extLst>
              <a:ext uri="{FF2B5EF4-FFF2-40B4-BE49-F238E27FC236}">
                <a16:creationId xmlns:a16="http://schemas.microsoft.com/office/drawing/2014/main" id="{26768376-9A8D-F54F-BDB0-362656A92257}"/>
              </a:ext>
            </a:extLst>
          </p:cNvPr>
          <p:cNvSpPr txBox="1">
            <a:spLocks/>
          </p:cNvSpPr>
          <p:nvPr/>
        </p:nvSpPr>
        <p:spPr bwMode="auto">
          <a:xfrm>
            <a:off x="8234895" y="6815117"/>
            <a:ext cx="15006105" cy="2088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73075" eaLnBrk="1">
              <a:spcBef>
                <a:spcPts val="2100"/>
              </a:spcBef>
              <a:buSzTx/>
              <a:buFontTx/>
              <a:buNone/>
              <a:defRPr/>
            </a:pPr>
            <a:endParaRPr lang="en-GB" altLang="en-US" dirty="0">
              <a:solidFill>
                <a:schemeClr val="bg1"/>
              </a:solidFill>
              <a:latin typeface="Tahoma" panose="020B0604030504040204" pitchFamily="34" charset="0"/>
              <a:cs typeface="Tahoma" panose="020B0604030504040204" pitchFamily="34" charset="0"/>
              <a:sym typeface="Gill Sans" panose="020B0502020104020203" pitchFamily="34" charset="-79"/>
            </a:endParaRPr>
          </a:p>
          <a:p>
            <a:pPr marL="0" indent="0" defTabSz="473075" eaLnBrk="1">
              <a:spcBef>
                <a:spcPts val="2100"/>
              </a:spcBef>
              <a:buSzTx/>
              <a:buFontTx/>
              <a:buNone/>
              <a:defRPr/>
            </a:pPr>
            <a:r>
              <a:rPr lang="en-US" u="sng" dirty="0">
                <a:solidFill>
                  <a:schemeClr val="bg1"/>
                </a:solidFill>
                <a:latin typeface="Tahoma" panose="020B0604030504040204" pitchFamily="34" charset="0"/>
                <a:ea typeface="Tahoma" panose="020B0604030504040204" pitchFamily="34" charset="0"/>
                <a:cs typeface="Tahoma" panose="020B0604030504040204" pitchFamily="34" charset="0"/>
              </a:rPr>
              <a:t>Insect-borne disease case study</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Using genome editing to engineer mosquitoes to prevent them from infecting Hawaiian honeycreepers with avian malaria.</a:t>
            </a:r>
          </a:p>
          <a:p>
            <a:pPr marL="0" indent="0" defTabSz="473075" eaLnBrk="1">
              <a:spcBef>
                <a:spcPts val="2100"/>
              </a:spcBef>
              <a:buSzTx/>
              <a:buFontTx/>
              <a:buNone/>
              <a:defRPr/>
            </a:pPr>
            <a:endParaRPr lang="en-GB" altLang="en-US" dirty="0">
              <a:solidFill>
                <a:schemeClr val="bg1"/>
              </a:solidFill>
              <a:latin typeface="Tahoma" panose="020B0604030504040204" pitchFamily="34" charset="0"/>
              <a:cs typeface="Tahoma" panose="020B0604030504040204" pitchFamily="34" charset="0"/>
              <a:sym typeface="Gill Sans" panose="020B0502020104020203" pitchFamily="34" charset="-79"/>
            </a:endParaRPr>
          </a:p>
        </p:txBody>
      </p:sp>
      <p:sp>
        <p:nvSpPr>
          <p:cNvPr id="25" name="Rectangle 3">
            <a:extLst>
              <a:ext uri="{FF2B5EF4-FFF2-40B4-BE49-F238E27FC236}">
                <a16:creationId xmlns:a16="http://schemas.microsoft.com/office/drawing/2014/main" id="{B4147793-4C3B-854F-94B8-8A93A5919AE6}"/>
              </a:ext>
            </a:extLst>
          </p:cNvPr>
          <p:cNvSpPr txBox="1">
            <a:spLocks/>
          </p:cNvSpPr>
          <p:nvPr/>
        </p:nvSpPr>
        <p:spPr bwMode="auto">
          <a:xfrm>
            <a:off x="8234895" y="10691312"/>
            <a:ext cx="15006105" cy="1395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73075" eaLnBrk="1">
              <a:spcBef>
                <a:spcPts val="2100"/>
              </a:spcBef>
              <a:buSzTx/>
              <a:buFontTx/>
              <a:buNone/>
              <a:defRPr/>
            </a:pPr>
            <a:endPar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endParaRPr>
          </a:p>
          <a:p>
            <a:pPr marL="0" indent="0" defTabSz="473075" eaLnBrk="1">
              <a:spcBef>
                <a:spcPts val="2100"/>
              </a:spcBef>
              <a:buSzTx/>
              <a:buFontTx/>
              <a:buNone/>
              <a:defRPr/>
            </a:pPr>
            <a:r>
              <a:rPr lang="en-GB" altLang="en-US" u="sng" dirty="0">
                <a:solidFill>
                  <a:schemeClr val="bg1"/>
                </a:solidFill>
                <a:latin typeface="Tahoma" panose="020B0604030504040204" pitchFamily="34" charset="0"/>
                <a:cs typeface="Tahoma" panose="020B0604030504040204" pitchFamily="34" charset="0"/>
                <a:sym typeface="Gill Sans" panose="020B0502020104020203" pitchFamily="34" charset="-79"/>
              </a:rPr>
              <a:t>De-extinction and permafrost preservation case study</a:t>
            </a:r>
            <a:r>
              <a:rPr lang="en-GB" altLang="en-US" dirty="0">
                <a:solidFill>
                  <a:schemeClr val="bg1"/>
                </a:solidFill>
                <a:latin typeface="Tahoma" panose="020B0604030504040204" pitchFamily="34" charset="0"/>
                <a:cs typeface="Tahoma" panose="020B0604030504040204" pitchFamily="34" charset="0"/>
                <a:sym typeface="Gill Sans" panose="020B0502020104020203" pitchFamily="34" charset="-79"/>
              </a:rPr>
              <a:t>: Using genome editing to bring back the woolly mammoth to help prevent thawing of permafrost. </a:t>
            </a:r>
          </a:p>
          <a:p>
            <a:pPr marL="0" indent="0" defTabSz="473075" eaLnBrk="1">
              <a:spcBef>
                <a:spcPts val="2100"/>
              </a:spcBef>
              <a:buSzTx/>
              <a:buFontTx/>
              <a:buNone/>
              <a:defRPr/>
            </a:pPr>
            <a:endParaRPr lang="en-GB" altLang="en-US" dirty="0">
              <a:solidFill>
                <a:schemeClr val="bg1"/>
              </a:solidFill>
              <a:latin typeface="Tahoma" panose="020B0604030504040204" pitchFamily="34" charset="0"/>
              <a:cs typeface="Tahoma" panose="020B0604030504040204" pitchFamily="34" charset="0"/>
              <a:sym typeface="Gill Sans" panose="020B0502020104020203" pitchFamily="34" charset="-79"/>
            </a:endParaRPr>
          </a:p>
        </p:txBody>
      </p:sp>
      <p:grpSp>
        <p:nvGrpSpPr>
          <p:cNvPr id="30" name="Group 29">
            <a:extLst>
              <a:ext uri="{FF2B5EF4-FFF2-40B4-BE49-F238E27FC236}">
                <a16:creationId xmlns:a16="http://schemas.microsoft.com/office/drawing/2014/main" id="{8EA2A972-8355-9743-BF92-C9CB5FC047E9}"/>
              </a:ext>
            </a:extLst>
          </p:cNvPr>
          <p:cNvGrpSpPr/>
          <p:nvPr/>
        </p:nvGrpSpPr>
        <p:grpSpPr>
          <a:xfrm>
            <a:off x="4355400" y="3048000"/>
            <a:ext cx="3337560" cy="2523744"/>
            <a:chOff x="4355400" y="3389242"/>
            <a:chExt cx="3337560" cy="2523744"/>
          </a:xfrm>
        </p:grpSpPr>
        <p:pic>
          <p:nvPicPr>
            <p:cNvPr id="29" name="Picture 28">
              <a:extLst>
                <a:ext uri="{FF2B5EF4-FFF2-40B4-BE49-F238E27FC236}">
                  <a16:creationId xmlns:a16="http://schemas.microsoft.com/office/drawing/2014/main" id="{41496BA5-5BBA-0D47-A8B4-F29DD112B1FF}"/>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6021560" y="3389242"/>
              <a:ext cx="1671400" cy="2523744"/>
            </a:xfrm>
            <a:prstGeom prst="rect">
              <a:avLst/>
            </a:prstGeom>
          </p:spPr>
        </p:pic>
        <p:pic>
          <p:nvPicPr>
            <p:cNvPr id="31" name="Picture 30">
              <a:extLst>
                <a:ext uri="{FF2B5EF4-FFF2-40B4-BE49-F238E27FC236}">
                  <a16:creationId xmlns:a16="http://schemas.microsoft.com/office/drawing/2014/main" id="{B59C7BF5-6CB0-664B-ABAA-1B1E35DEF5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5400" y="3390588"/>
              <a:ext cx="1673352" cy="2521053"/>
            </a:xfrm>
            <a:prstGeom prst="rect">
              <a:avLst/>
            </a:prstGeom>
          </p:spPr>
        </p:pic>
      </p:grpSp>
      <p:sp>
        <p:nvSpPr>
          <p:cNvPr id="28" name="Rectangle 2">
            <a:extLst>
              <a:ext uri="{FF2B5EF4-FFF2-40B4-BE49-F238E27FC236}">
                <a16:creationId xmlns:a16="http://schemas.microsoft.com/office/drawing/2014/main" id="{81A47692-98B8-A24B-AB78-EB2B6F2D8B04}"/>
              </a:ext>
            </a:extLst>
          </p:cNvPr>
          <p:cNvSpPr>
            <a:spLocks noChangeArrowheads="1"/>
          </p:cNvSpPr>
          <p:nvPr/>
        </p:nvSpPr>
        <p:spPr bwMode="auto">
          <a:xfrm>
            <a:off x="4355400" y="5631829"/>
            <a:ext cx="2789482"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Neil Palmer, CC BY-SA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
        <p:nvSpPr>
          <p:cNvPr id="32" name="Rectangle 2">
            <a:extLst>
              <a:ext uri="{FF2B5EF4-FFF2-40B4-BE49-F238E27FC236}">
                <a16:creationId xmlns:a16="http://schemas.microsoft.com/office/drawing/2014/main" id="{4C4C4EAB-EC77-1D4B-9020-DB347B2E04AA}"/>
              </a:ext>
            </a:extLst>
          </p:cNvPr>
          <p:cNvSpPr>
            <a:spLocks noChangeArrowheads="1"/>
          </p:cNvSpPr>
          <p:nvPr/>
        </p:nvSpPr>
        <p:spPr bwMode="auto">
          <a:xfrm>
            <a:off x="4355400" y="5334000"/>
            <a:ext cx="1296509"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pxfuel.com</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
        <p:nvSpPr>
          <p:cNvPr id="33" name="Rectangle 2">
            <a:extLst>
              <a:ext uri="{FF2B5EF4-FFF2-40B4-BE49-F238E27FC236}">
                <a16:creationId xmlns:a16="http://schemas.microsoft.com/office/drawing/2014/main" id="{09BEF292-5CBC-8141-B7DB-E00CB91E142E}"/>
              </a:ext>
            </a:extLst>
          </p:cNvPr>
          <p:cNvSpPr>
            <a:spLocks noChangeArrowheads="1"/>
          </p:cNvSpPr>
          <p:nvPr/>
        </p:nvSpPr>
        <p:spPr bwMode="auto">
          <a:xfrm>
            <a:off x="4355400" y="8904056"/>
            <a:ext cx="2735621"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USFWS – Pacific Region, </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
        <p:nvSpPr>
          <p:cNvPr id="34" name="Rectangle 2">
            <a:extLst>
              <a:ext uri="{FF2B5EF4-FFF2-40B4-BE49-F238E27FC236}">
                <a16:creationId xmlns:a16="http://schemas.microsoft.com/office/drawing/2014/main" id="{DB95C163-7655-7A4B-9D11-5AC94554AB77}"/>
              </a:ext>
            </a:extLst>
          </p:cNvPr>
          <p:cNvSpPr>
            <a:spLocks noChangeArrowheads="1"/>
          </p:cNvSpPr>
          <p:nvPr/>
        </p:nvSpPr>
        <p:spPr bwMode="auto">
          <a:xfrm>
            <a:off x="4355400" y="12487769"/>
            <a:ext cx="2564356"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Mammut</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CC BY-SA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
        <p:nvSpPr>
          <p:cNvPr id="36" name="Rectangle 2">
            <a:extLst>
              <a:ext uri="{FF2B5EF4-FFF2-40B4-BE49-F238E27FC236}">
                <a16:creationId xmlns:a16="http://schemas.microsoft.com/office/drawing/2014/main" id="{0233E1F6-29BA-C743-AE8E-3430BA215BDD}"/>
              </a:ext>
            </a:extLst>
          </p:cNvPr>
          <p:cNvSpPr>
            <a:spLocks noChangeArrowheads="1"/>
          </p:cNvSpPr>
          <p:nvPr/>
        </p:nvSpPr>
        <p:spPr bwMode="auto">
          <a:xfrm>
            <a:off x="4355400" y="9179052"/>
            <a:ext cx="1558119"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CC BY-NC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4AF1E1E5-FC46-894B-A2E8-F02D55AF6B1B}"/>
              </a:ext>
            </a:extLst>
          </p:cNvPr>
          <p:cNvSpPr txBox="1">
            <a:spLocks/>
          </p:cNvSpPr>
          <p:nvPr/>
        </p:nvSpPr>
        <p:spPr bwMode="auto">
          <a:xfrm>
            <a:off x="1263869" y="3031720"/>
            <a:ext cx="15652531" cy="9922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473075" eaLnBrk="1">
              <a:spcBef>
                <a:spcPts val="2100"/>
              </a:spcBef>
              <a:buSzTx/>
              <a:defRPr/>
            </a:pPr>
            <a:r>
              <a:rPr lang="en-GB" altLang="en-US" dirty="0">
                <a:solidFill>
                  <a:srgbClr val="FFFFFF"/>
                </a:solidFill>
                <a:latin typeface="Tahoma" panose="020B0604030504040204" pitchFamily="34" charset="0"/>
                <a:cs typeface="Tahoma" panose="020B0604030504040204" pitchFamily="34" charset="0"/>
                <a:sym typeface="Gill Sans" panose="020B0502020104020203" pitchFamily="34" charset="-79"/>
              </a:rPr>
              <a:t>Is it okay to use the Asian elephant, an endangered animal, for this project?</a:t>
            </a:r>
          </a:p>
          <a:p>
            <a:pPr lvl="0" defTabSz="473075" eaLnBrk="1">
              <a:spcBef>
                <a:spcPts val="2100"/>
              </a:spcBef>
              <a:buSzTx/>
              <a:defRPr/>
            </a:pPr>
            <a:endParaRPr lang="en-GB" altLang="en-US" sz="1000" dirty="0">
              <a:solidFill>
                <a:srgbClr val="FFFFFF"/>
              </a:solidFill>
              <a:latin typeface="Tahoma" panose="020B0604030504040204" pitchFamily="34" charset="0"/>
              <a:cs typeface="Tahoma" panose="020B0604030504040204" pitchFamily="34" charset="0"/>
              <a:sym typeface="Gill Sans" panose="020B0502020104020203" pitchFamily="34" charset="-79"/>
            </a:endParaRPr>
          </a:p>
          <a:p>
            <a:pPr lvl="0" defTabSz="473075" eaLnBrk="1">
              <a:spcBef>
                <a:spcPts val="2100"/>
              </a:spcBef>
              <a:buSzTx/>
              <a:defRPr/>
            </a:pPr>
            <a:r>
              <a:rPr lang="en-GB" altLang="en-US" dirty="0">
                <a:solidFill>
                  <a:srgbClr val="FFFFFF"/>
                </a:solidFill>
                <a:latin typeface="Tahoma" panose="020B0604030504040204" pitchFamily="34" charset="0"/>
                <a:cs typeface="Tahoma" panose="020B0604030504040204" pitchFamily="34" charset="0"/>
                <a:sym typeface="Gill Sans" panose="020B0502020104020203" pitchFamily="34" charset="-79"/>
              </a:rPr>
              <a:t>Where would the newly created animals live? And how is the voice of people currently living in these lands weighed in this discussion?</a:t>
            </a:r>
          </a:p>
          <a:p>
            <a:pPr lvl="0" defTabSz="473075" eaLnBrk="1">
              <a:spcBef>
                <a:spcPts val="2100"/>
              </a:spcBef>
              <a:buSzTx/>
              <a:defRPr/>
            </a:pPr>
            <a:endParaRPr lang="en-GB" altLang="en-US" sz="1000" dirty="0">
              <a:solidFill>
                <a:srgbClr val="FFFFFF"/>
              </a:solidFill>
              <a:latin typeface="Tahoma" panose="020B0604030504040204" pitchFamily="34" charset="0"/>
              <a:cs typeface="Tahoma" panose="020B0604030504040204" pitchFamily="34" charset="0"/>
              <a:sym typeface="Gill Sans" panose="020B0502020104020203" pitchFamily="34" charset="-79"/>
            </a:endParaRPr>
          </a:p>
          <a:p>
            <a:pPr lvl="0" defTabSz="473075" eaLnBrk="1">
              <a:spcBef>
                <a:spcPts val="2100"/>
              </a:spcBef>
              <a:buSzTx/>
              <a:defRPr/>
            </a:pPr>
            <a:r>
              <a:rPr lang="en-GB" altLang="en-US" dirty="0">
                <a:solidFill>
                  <a:srgbClr val="FFFFFF"/>
                </a:solidFill>
                <a:latin typeface="Tahoma" panose="020B0604030504040204" pitchFamily="34" charset="0"/>
                <a:cs typeface="Tahoma" panose="020B0604030504040204" pitchFamily="34" charset="0"/>
                <a:sym typeface="Gill Sans" panose="020B0502020104020203" pitchFamily="34" charset="-79"/>
              </a:rPr>
              <a:t>Is it okay to introduce a newly revived species into an existing ecosystem when the impact is not clear?</a:t>
            </a:r>
          </a:p>
          <a:p>
            <a:pPr lvl="0" defTabSz="473075" eaLnBrk="1">
              <a:spcBef>
                <a:spcPts val="2100"/>
              </a:spcBef>
              <a:buSzTx/>
              <a:defRPr/>
            </a:pPr>
            <a:endParaRPr lang="en-GB" altLang="en-US" sz="1000" dirty="0">
              <a:solidFill>
                <a:srgbClr val="FFFFFF"/>
              </a:solidFill>
              <a:latin typeface="Tahoma" panose="020B0604030504040204" pitchFamily="34" charset="0"/>
              <a:cs typeface="Tahoma" panose="020B0604030504040204" pitchFamily="34" charset="0"/>
              <a:sym typeface="Gill Sans" panose="020B0502020104020203" pitchFamily="34" charset="-79"/>
            </a:endParaRPr>
          </a:p>
          <a:p>
            <a:pPr lvl="0" defTabSz="473075" eaLnBrk="1">
              <a:spcBef>
                <a:spcPts val="2100"/>
              </a:spcBef>
              <a:buSzTx/>
              <a:defRPr/>
            </a:pPr>
            <a:r>
              <a:rPr lang="en-GB" altLang="en-US" dirty="0">
                <a:solidFill>
                  <a:srgbClr val="FFFFFF"/>
                </a:solidFill>
                <a:latin typeface="Tahoma" panose="020B0604030504040204" pitchFamily="34" charset="0"/>
                <a:cs typeface="Tahoma" panose="020B0604030504040204" pitchFamily="34" charset="0"/>
                <a:sym typeface="Gill Sans" panose="020B0502020104020203" pitchFamily="34" charset="-79"/>
              </a:rPr>
              <a:t>Do we have an obligation to try any and all efforts to prevent thawing of the permafrost? </a:t>
            </a:r>
          </a:p>
          <a:p>
            <a:pPr marL="0" lvl="0" indent="0" defTabSz="473075" eaLnBrk="1">
              <a:spcBef>
                <a:spcPts val="2100"/>
              </a:spcBef>
              <a:buSzTx/>
              <a:buNone/>
              <a:defRPr/>
            </a:pPr>
            <a:r>
              <a:rPr lang="en-GB" altLang="en-US" sz="1000" dirty="0">
                <a:solidFill>
                  <a:srgbClr val="FFFFFF"/>
                </a:solidFill>
                <a:latin typeface="Tahoma" panose="020B0604030504040204" pitchFamily="34" charset="0"/>
                <a:cs typeface="Tahoma" panose="020B0604030504040204" pitchFamily="34" charset="0"/>
                <a:sym typeface="Gill Sans" panose="020B0502020104020203" pitchFamily="34" charset="-79"/>
              </a:rPr>
              <a:t> </a:t>
            </a:r>
          </a:p>
        </p:txBody>
      </p:sp>
      <p:pic>
        <p:nvPicPr>
          <p:cNvPr id="10" name="Picture 9">
            <a:extLst>
              <a:ext uri="{FF2B5EF4-FFF2-40B4-BE49-F238E27FC236}">
                <a16:creationId xmlns:a16="http://schemas.microsoft.com/office/drawing/2014/main" id="{20481438-E771-7244-A77A-1DDD74C2CD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449800" y="7696200"/>
            <a:ext cx="5907081" cy="4366104"/>
          </a:xfrm>
          <a:prstGeom prst="ellipse">
            <a:avLst/>
          </a:prstGeom>
          <a:ln>
            <a:noFill/>
          </a:ln>
          <a:effectLst>
            <a:softEdge rad="112500"/>
          </a:effectLst>
        </p:spPr>
      </p:pic>
      <p:sp>
        <p:nvSpPr>
          <p:cNvPr id="15" name="Rectangle 1">
            <a:extLst>
              <a:ext uri="{FF2B5EF4-FFF2-40B4-BE49-F238E27FC236}">
                <a16:creationId xmlns:a16="http://schemas.microsoft.com/office/drawing/2014/main" id="{DD49FCD4-E971-404C-9312-F50B3FDF5915}"/>
              </a:ext>
            </a:extLst>
          </p:cNvPr>
          <p:cNvSpPr>
            <a:spLocks noGrp="1"/>
          </p:cNvSpPr>
          <p:nvPr>
            <p:ph type="title"/>
          </p:nvPr>
        </p:nvSpPr>
        <p:spPr>
          <a:xfrm>
            <a:off x="4533900" y="457200"/>
            <a:ext cx="16954500" cy="1963738"/>
          </a:xfrm>
        </p:spPr>
        <p:txBody>
          <a:bodyPr/>
          <a:lstStyle/>
          <a:p>
            <a:pPr algn="ctr" defTabSz="431800" eaLnBrk="1">
              <a:defRPr/>
            </a:pPr>
            <a:r>
              <a:rPr lang="en-GB" altLang="en-US" sz="8000" dirty="0">
                <a:solidFill>
                  <a:srgbClr val="FFFFFF"/>
                </a:solidFill>
                <a:latin typeface="Rockwell" charset="0"/>
                <a:sym typeface="Helvetica Neue Light" charset="0"/>
              </a:rPr>
              <a:t>Major questions and considerations</a:t>
            </a:r>
            <a:endParaRPr lang="en-US" altLang="en-US" sz="8000" dirty="0">
              <a:solidFill>
                <a:srgbClr val="FFFFFF"/>
              </a:solidFill>
              <a:latin typeface="Rockwell" charset="0"/>
              <a:sym typeface="Helvetica Neue Light" charset="0"/>
            </a:endParaRPr>
          </a:p>
        </p:txBody>
      </p:sp>
      <p:grpSp>
        <p:nvGrpSpPr>
          <p:cNvPr id="8" name="Group 1">
            <a:extLst>
              <a:ext uri="{FF2B5EF4-FFF2-40B4-BE49-F238E27FC236}">
                <a16:creationId xmlns:a16="http://schemas.microsoft.com/office/drawing/2014/main" id="{B9424B81-A652-AD4C-8D91-B2814AFF174C}"/>
              </a:ext>
            </a:extLst>
          </p:cNvPr>
          <p:cNvGrpSpPr>
            <a:grpSpLocks/>
          </p:cNvGrpSpPr>
          <p:nvPr/>
        </p:nvGrpSpPr>
        <p:grpSpPr bwMode="auto">
          <a:xfrm>
            <a:off x="298450" y="381000"/>
            <a:ext cx="3359150" cy="1676400"/>
            <a:chOff x="1689100" y="3886200"/>
            <a:chExt cx="3359150" cy="1676400"/>
          </a:xfrm>
        </p:grpSpPr>
        <p:sp>
          <p:nvSpPr>
            <p:cNvPr id="9" name="AutoShape 3">
              <a:extLst>
                <a:ext uri="{FF2B5EF4-FFF2-40B4-BE49-F238E27FC236}">
                  <a16:creationId xmlns:a16="http://schemas.microsoft.com/office/drawing/2014/main" id="{DFEB90B1-B989-A440-9DA3-6B7D51A7762C}"/>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6" name="Text Box 4">
              <a:extLst>
                <a:ext uri="{FF2B5EF4-FFF2-40B4-BE49-F238E27FC236}">
                  <a16:creationId xmlns:a16="http://schemas.microsoft.com/office/drawing/2014/main" id="{4F303A2D-A9EC-BA40-BA32-DE392C021D2F}"/>
                </a:ext>
              </a:extLst>
            </p:cNvPr>
            <p:cNvSpPr txBox="1">
              <a:spLocks/>
            </p:cNvSpPr>
            <p:nvPr/>
          </p:nvSpPr>
          <p:spPr bwMode="auto">
            <a:xfrm>
              <a:off x="200025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Mammoth</a:t>
              </a:r>
            </a:p>
          </p:txBody>
        </p:sp>
      </p:grpSp>
      <p:sp>
        <p:nvSpPr>
          <p:cNvPr id="11" name="Rectangle 10">
            <a:extLst>
              <a:ext uri="{FF2B5EF4-FFF2-40B4-BE49-F238E27FC236}">
                <a16:creationId xmlns:a16="http://schemas.microsoft.com/office/drawing/2014/main" id="{80A0F941-F9B3-FC47-90AF-8D56E067A47D}"/>
              </a:ext>
            </a:extLst>
          </p:cNvPr>
          <p:cNvSpPr/>
          <p:nvPr/>
        </p:nvSpPr>
        <p:spPr>
          <a:xfrm>
            <a:off x="17911888" y="12268200"/>
            <a:ext cx="4566635" cy="461665"/>
          </a:xfrm>
          <a:prstGeom prst="rect">
            <a:avLst/>
          </a:prstGeom>
        </p:spPr>
        <p:txBody>
          <a:bodyPr wrap="none">
            <a:spAutoFit/>
          </a:bodyPr>
          <a:lstStyle/>
          <a:p>
            <a:pPr>
              <a:buClr>
                <a:srgbClr val="FFFFFF"/>
              </a:buClr>
              <a:buSzPts val="1200"/>
              <a:buFont typeface="Verdana" panose="020B0604030504040204" pitchFamily="34" charset="0"/>
              <a:buNone/>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Illustration created by </a:t>
            </a:r>
            <a:r>
              <a:rPr lang="en-US" altLang="en-US" dirty="0" err="1">
                <a:solidFill>
                  <a:schemeClr val="bg1"/>
                </a:solidFill>
                <a:latin typeface="Tahoma" panose="020B0604030504040204" pitchFamily="34" charset="0"/>
                <a:cs typeface="Tahoma" panose="020B0604030504040204" pitchFamily="34" charset="0"/>
                <a:sym typeface="Verdana" panose="020B0604030504040204" pitchFamily="34" charset="0"/>
              </a:rPr>
              <a:t>pgEd</a:t>
            </a: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 (Dana Waring)</a:t>
            </a:r>
            <a:endParaRPr lang="en-US" altLang="en-US" sz="2400" dirty="0">
              <a:solidFill>
                <a:schemeClr val="bg1"/>
              </a:solidFill>
              <a:latin typeface="Tahoma" panose="020B0604030504040204" pitchFamily="34" charset="0"/>
              <a:cs typeface="Tahom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125828640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3B402B80-FD1A-2149-9634-C09740B8A7B7}"/>
              </a:ext>
            </a:extLst>
          </p:cNvPr>
          <p:cNvSpPr>
            <a:spLocks noGrp="1"/>
          </p:cNvSpPr>
          <p:nvPr>
            <p:ph type="title"/>
          </p:nvPr>
        </p:nvSpPr>
        <p:spPr>
          <a:xfrm>
            <a:off x="1600200" y="457200"/>
            <a:ext cx="22555200" cy="1963738"/>
          </a:xfrm>
        </p:spPr>
        <p:txBody>
          <a:bodyPr/>
          <a:lstStyle/>
          <a:p>
            <a:pPr algn="ctr" defTabSz="361950" eaLnBrk="1">
              <a:defRPr/>
            </a:pPr>
            <a:r>
              <a:rPr lang="en-GB" altLang="en-US" sz="8000" dirty="0">
                <a:solidFill>
                  <a:schemeClr val="bg2"/>
                </a:solidFill>
                <a:latin typeface="Rockwell" charset="0"/>
                <a:sym typeface="Helvetica Neue Light" charset="0"/>
              </a:rPr>
              <a:t>Science Supplement – Gene Drives </a:t>
            </a:r>
          </a:p>
        </p:txBody>
      </p:sp>
      <p:pic>
        <p:nvPicPr>
          <p:cNvPr id="5" name="Picture 4">
            <a:extLst>
              <a:ext uri="{FF2B5EF4-FFF2-40B4-BE49-F238E27FC236}">
                <a16:creationId xmlns:a16="http://schemas.microsoft.com/office/drawing/2014/main" id="{354262F8-C73C-D44D-BD0B-15D552CCDE99}"/>
              </a:ext>
            </a:extLst>
          </p:cNvPr>
          <p:cNvPicPr>
            <a:picLocks noChangeAspect="1"/>
          </p:cNvPicPr>
          <p:nvPr/>
        </p:nvPicPr>
        <p:blipFill>
          <a:blip r:embed="rId3"/>
          <a:stretch>
            <a:fillRect/>
          </a:stretch>
        </p:blipFill>
        <p:spPr>
          <a:xfrm>
            <a:off x="720475" y="2895600"/>
            <a:ext cx="22943050" cy="9677400"/>
          </a:xfrm>
          <a:prstGeom prst="rect">
            <a:avLst/>
          </a:prstGeom>
        </p:spPr>
      </p:pic>
      <p:sp>
        <p:nvSpPr>
          <p:cNvPr id="4" name="Rectangle 3">
            <a:extLst>
              <a:ext uri="{FF2B5EF4-FFF2-40B4-BE49-F238E27FC236}">
                <a16:creationId xmlns:a16="http://schemas.microsoft.com/office/drawing/2014/main" id="{87C53946-A440-654D-AAC5-125DC4E6FE6A}"/>
              </a:ext>
            </a:extLst>
          </p:cNvPr>
          <p:cNvSpPr/>
          <p:nvPr/>
        </p:nvSpPr>
        <p:spPr>
          <a:xfrm>
            <a:off x="304800" y="12725400"/>
            <a:ext cx="4982903" cy="461665"/>
          </a:xfrm>
          <a:prstGeom prst="rect">
            <a:avLst/>
          </a:prstGeom>
        </p:spPr>
        <p:txBody>
          <a:bodyPr wrap="none">
            <a:spAutoFit/>
          </a:bodyPr>
          <a:lstStyle/>
          <a:p>
            <a:pPr>
              <a:buClr>
                <a:srgbClr val="FFFFFF"/>
              </a:buClr>
              <a:buSzPts val="1200"/>
              <a:buFont typeface="Verdana" panose="020B0604030504040204" pitchFamily="34" charset="0"/>
              <a:buNone/>
            </a:pP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Schematic created by </a:t>
            </a:r>
            <a:r>
              <a:rPr lang="en-US" altLang="en-US" dirty="0" err="1">
                <a:solidFill>
                  <a:srgbClr val="53585F"/>
                </a:solidFill>
                <a:latin typeface="Tahoma" panose="020B0604030504040204" pitchFamily="34" charset="0"/>
                <a:cs typeface="Tahoma" panose="020B0604030504040204" pitchFamily="34" charset="0"/>
                <a:sym typeface="Verdana" panose="020B0604030504040204" pitchFamily="34" charset="0"/>
              </a:rPr>
              <a:t>pgEd</a:t>
            </a: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 (Nadine </a:t>
            </a:r>
            <a:r>
              <a:rPr lang="en-US" altLang="en-US" dirty="0" err="1">
                <a:solidFill>
                  <a:srgbClr val="53585F"/>
                </a:solidFill>
                <a:latin typeface="Tahoma" panose="020B0604030504040204" pitchFamily="34" charset="0"/>
                <a:cs typeface="Tahoma" panose="020B0604030504040204" pitchFamily="34" charset="0"/>
                <a:sym typeface="Verdana" panose="020B0604030504040204" pitchFamily="34" charset="0"/>
              </a:rPr>
              <a:t>Vincenten</a:t>
            </a: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a:t>
            </a:r>
            <a:endParaRPr lang="en-US" altLang="en-US" sz="2400" dirty="0">
              <a:solidFill>
                <a:srgbClr val="53585F"/>
              </a:solidFill>
              <a:latin typeface="Tahoma" panose="020B0604030504040204" pitchFamily="34" charset="0"/>
              <a:cs typeface="Tahom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252191661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1">
            <a:extLst>
              <a:ext uri="{FF2B5EF4-FFF2-40B4-BE49-F238E27FC236}">
                <a16:creationId xmlns:a16="http://schemas.microsoft.com/office/drawing/2014/main" id="{B6998FDC-0689-6A42-9C3E-F3A2DDD18581}"/>
              </a:ext>
            </a:extLst>
          </p:cNvPr>
          <p:cNvSpPr txBox="1">
            <a:spLocks/>
          </p:cNvSpPr>
          <p:nvPr/>
        </p:nvSpPr>
        <p:spPr bwMode="auto">
          <a:xfrm>
            <a:off x="1530350" y="1731824"/>
            <a:ext cx="21321713" cy="11603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marL="739775" indent="-7397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Light" panose="020B0302020104020203" pitchFamily="34" charset="-79"/>
              </a:rPr>
              <a:t>Slide 2:	</a:t>
            </a:r>
            <a:r>
              <a:rPr lang="en-GB" altLang="en-US" sz="2200" dirty="0">
                <a:solidFill>
                  <a:srgbClr val="686F76"/>
                </a:solidFill>
                <a:latin typeface="Tahoma" charset="0"/>
                <a:ea typeface="Tahoma" charset="0"/>
                <a:cs typeface="Tahoma" charset="0"/>
                <a:sym typeface="Gill Sans Light" panose="020B0302020104020203" pitchFamily="34" charset="-79"/>
              </a:rPr>
              <a:t>Image (top-left): “Cassava root 2” by Neil Palmer, accessed February 05, 2020 (https://</a:t>
            </a:r>
            <a:r>
              <a:rPr lang="en-GB" altLang="en-US" sz="2200" dirty="0" err="1">
                <a:solidFill>
                  <a:srgbClr val="686F76"/>
                </a:solidFill>
                <a:latin typeface="Tahoma" charset="0"/>
                <a:ea typeface="Tahoma" charset="0"/>
                <a:cs typeface="Tahoma" charset="0"/>
                <a:sym typeface="Gill Sans Light" panose="020B0302020104020203" pitchFamily="34" charset="-79"/>
              </a:rPr>
              <a:t>www.flickr.com</a:t>
            </a:r>
            <a:r>
              <a:rPr lang="en-GB" altLang="en-US" sz="2200" dirty="0">
                <a:solidFill>
                  <a:srgbClr val="686F76"/>
                </a:solidFill>
                <a:latin typeface="Tahoma" charset="0"/>
                <a:ea typeface="Tahoma" charset="0"/>
                <a:cs typeface="Tahoma" charset="0"/>
                <a:sym typeface="Gill Sans Light" panose="020B0302020104020203" pitchFamily="34" charset="-79"/>
              </a:rPr>
              <a:t>/photos/</a:t>
            </a:r>
            <a:r>
              <a:rPr lang="en-GB" altLang="en-US" sz="2200" dirty="0" err="1">
                <a:solidFill>
                  <a:srgbClr val="686F76"/>
                </a:solidFill>
                <a:latin typeface="Tahoma" charset="0"/>
                <a:ea typeface="Tahoma" charset="0"/>
                <a:cs typeface="Tahoma" charset="0"/>
                <a:sym typeface="Gill Sans Light" panose="020B0302020104020203" pitchFamily="34" charset="-79"/>
              </a:rPr>
              <a:t>ciat</a:t>
            </a:r>
            <a:r>
              <a:rPr lang="en-GB" altLang="en-US" sz="2200" dirty="0">
                <a:solidFill>
                  <a:srgbClr val="686F76"/>
                </a:solidFill>
                <a:latin typeface="Tahoma" charset="0"/>
                <a:ea typeface="Tahoma" charset="0"/>
                <a:cs typeface="Tahoma" charset="0"/>
                <a:sym typeface="Gill Sans Light" panose="020B0302020104020203" pitchFamily="34" charset="-79"/>
              </a:rPr>
              <a:t>/4627298692/in/</a:t>
            </a:r>
            <a:r>
              <a:rPr lang="en-GB" altLang="en-US" sz="2200" dirty="0" err="1">
                <a:solidFill>
                  <a:srgbClr val="686F76"/>
                </a:solidFill>
                <a:latin typeface="Tahoma" charset="0"/>
                <a:ea typeface="Tahoma" charset="0"/>
                <a:cs typeface="Tahoma" charset="0"/>
                <a:sym typeface="Gill Sans Light" panose="020B0302020104020203" pitchFamily="34" charset="-79"/>
              </a:rPr>
              <a:t>photostream</a:t>
            </a:r>
            <a:r>
              <a:rPr lang="en-GB" altLang="en-US" sz="2200" dirty="0">
                <a:solidFill>
                  <a:srgbClr val="686F76"/>
                </a:solidFill>
                <a:latin typeface="Tahoma" charset="0"/>
                <a:ea typeface="Tahoma" charset="0"/>
                <a:cs typeface="Tahoma" charset="0"/>
                <a:sym typeface="Gill Sans Light" panose="020B0302020104020203" pitchFamily="34" charset="-79"/>
              </a:rPr>
              <a:t>/). Available under 	a Creative Commons Attribution-</a:t>
            </a:r>
            <a:r>
              <a:rPr lang="en-GB" altLang="en-US" sz="2200" dirty="0" err="1">
                <a:solidFill>
                  <a:srgbClr val="686F76"/>
                </a:solidFill>
                <a:latin typeface="Tahoma" charset="0"/>
                <a:ea typeface="Tahoma" charset="0"/>
                <a:cs typeface="Tahoma" charset="0"/>
                <a:sym typeface="Gill Sans Light" panose="020B0302020104020203" pitchFamily="34" charset="-79"/>
              </a:rPr>
              <a:t>ShareAlike</a:t>
            </a:r>
            <a:r>
              <a:rPr lang="en-GB" altLang="en-US" sz="2200" dirty="0">
                <a:solidFill>
                  <a:srgbClr val="686F76"/>
                </a:solidFill>
                <a:latin typeface="Tahoma" charset="0"/>
                <a:ea typeface="Tahoma" charset="0"/>
                <a:cs typeface="Tahoma" charset="0"/>
                <a:sym typeface="Gill Sans Light" panose="020B0302020104020203" pitchFamily="34" charset="-79"/>
              </a:rPr>
              <a:t> 2.0 Generic license (https://</a:t>
            </a:r>
            <a:r>
              <a:rPr lang="en-GB" altLang="en-US" sz="2200" dirty="0" err="1">
                <a:solidFill>
                  <a:srgbClr val="686F76"/>
                </a:solidFill>
                <a:latin typeface="Tahoma" charset="0"/>
                <a:ea typeface="Tahoma" charset="0"/>
                <a:cs typeface="Tahoma" charset="0"/>
                <a:sym typeface="Gill Sans Light" panose="020B0302020104020203" pitchFamily="34" charset="-79"/>
              </a:rPr>
              <a:t>creativecommons.org</a:t>
            </a:r>
            <a:r>
              <a:rPr lang="en-GB" altLang="en-US" sz="2200" dirty="0">
                <a:solidFill>
                  <a:srgbClr val="686F76"/>
                </a:solidFill>
                <a:latin typeface="Tahoma" charset="0"/>
                <a:ea typeface="Tahoma" charset="0"/>
                <a:cs typeface="Tahoma" charset="0"/>
                <a:sym typeface="Gill Sans Light" panose="020B0302020104020203" pitchFamily="34" charset="-79"/>
              </a:rPr>
              <a:t>/licenses/by-</a:t>
            </a:r>
            <a:r>
              <a:rPr lang="en-GB" altLang="en-US" sz="2200" dirty="0" err="1">
                <a:solidFill>
                  <a:srgbClr val="686F76"/>
                </a:solidFill>
                <a:latin typeface="Tahoma" charset="0"/>
                <a:ea typeface="Tahoma" charset="0"/>
                <a:cs typeface="Tahoma" charset="0"/>
                <a:sym typeface="Gill Sans Light" panose="020B0302020104020203" pitchFamily="34" charset="-79"/>
              </a:rPr>
              <a:t>sa</a:t>
            </a:r>
            <a:r>
              <a:rPr lang="en-GB" altLang="en-US" sz="2200" dirty="0">
                <a:solidFill>
                  <a:srgbClr val="686F76"/>
                </a:solidFill>
                <a:latin typeface="Tahoma" charset="0"/>
                <a:ea typeface="Tahoma" charset="0"/>
                <a:cs typeface="Tahoma" charset="0"/>
                <a:sym typeface="Gill Sans Light" panose="020B0302020104020203" pitchFamily="34" charset="-79"/>
              </a:rPr>
              <a:t>/2.0/). </a:t>
            </a:r>
          </a:p>
          <a:p>
            <a:pPr lvl="0">
              <a:defRPr/>
            </a:pPr>
            <a:r>
              <a:rPr lang="en-GB" altLang="en-US" sz="2200" dirty="0">
                <a:solidFill>
                  <a:srgbClr val="686F76"/>
                </a:solidFill>
                <a:latin typeface="Tahoma" charset="0"/>
                <a:ea typeface="Tahoma" charset="0"/>
                <a:cs typeface="Tahoma" charset="0"/>
                <a:sym typeface="Gill Sans Light" panose="020B0302020104020203" pitchFamily="34" charset="-79"/>
              </a:rPr>
              <a:t>		</a:t>
            </a:r>
          </a:p>
          <a:p>
            <a:pPr lvl="0">
              <a:defRPr/>
            </a:pPr>
            <a:r>
              <a:rPr lang="en-GB" altLang="en-US" sz="2200" dirty="0">
                <a:solidFill>
                  <a:srgbClr val="686F76"/>
                </a:solidFill>
                <a:latin typeface="Tahoma" charset="0"/>
                <a:ea typeface="Tahoma" charset="0"/>
                <a:cs typeface="Tahoma" charset="0"/>
                <a:sym typeface="Gill Sans Light" panose="020B0302020104020203" pitchFamily="34" charset="-79"/>
              </a:rPr>
              <a:t>		Image (top-right): Public domain picture, accessed February 05, 2020. (https://www.pxfuel.com/en/free-photo-xaizx)</a:t>
            </a:r>
          </a:p>
          <a:p>
            <a:pPr lvl="0">
              <a:defRPr/>
            </a:pPr>
            <a:r>
              <a:rPr lang="en-GB" altLang="en-US" sz="2200" dirty="0">
                <a:solidFill>
                  <a:srgbClr val="686F76"/>
                </a:solidFill>
                <a:latin typeface="Tahoma" charset="0"/>
                <a:ea typeface="Tahoma" charset="0"/>
                <a:cs typeface="Tahoma" charset="0"/>
                <a:sym typeface="Gill Sans Light" panose="020B0302020104020203" pitchFamily="34" charset="-79"/>
              </a:rPr>
              <a:t>		</a:t>
            </a:r>
          </a:p>
          <a:p>
            <a:pPr lvl="0">
              <a:defRPr/>
            </a:pPr>
            <a:r>
              <a:rPr lang="en-GB" altLang="en-US" sz="2200" dirty="0">
                <a:solidFill>
                  <a:srgbClr val="686F76"/>
                </a:solidFill>
                <a:latin typeface="Tahoma" charset="0"/>
                <a:ea typeface="Tahoma" charset="0"/>
                <a:cs typeface="Tahoma" charset="0"/>
                <a:sym typeface="Gill Sans Light" panose="020B0302020104020203" pitchFamily="34" charset="-79"/>
              </a:rPr>
              <a:t>		Image (middle): “'</a:t>
            </a:r>
            <a:r>
              <a:rPr lang="en-GB" altLang="en-US" sz="2200" dirty="0" err="1">
                <a:solidFill>
                  <a:srgbClr val="686F76"/>
                </a:solidFill>
                <a:latin typeface="Tahoma" charset="0"/>
                <a:ea typeface="Tahoma" charset="0"/>
                <a:cs typeface="Tahoma" charset="0"/>
                <a:sym typeface="Gill Sans Light" panose="020B0302020104020203" pitchFamily="34" charset="-79"/>
              </a:rPr>
              <a:t>I'iwi</a:t>
            </a:r>
            <a:r>
              <a:rPr lang="en-GB" altLang="en-US" sz="2200" dirty="0">
                <a:solidFill>
                  <a:srgbClr val="686F76"/>
                </a:solidFill>
                <a:latin typeface="Tahoma" charset="0"/>
                <a:ea typeface="Tahoma" charset="0"/>
                <a:cs typeface="Tahoma" charset="0"/>
                <a:sym typeface="Gill Sans Light" panose="020B0302020104020203" pitchFamily="34" charset="-79"/>
              </a:rPr>
              <a:t> - </a:t>
            </a:r>
            <a:r>
              <a:rPr lang="en-GB" altLang="en-US" sz="2200" dirty="0" err="1">
                <a:solidFill>
                  <a:srgbClr val="686F76"/>
                </a:solidFill>
                <a:latin typeface="Tahoma" charset="0"/>
                <a:ea typeface="Tahoma" charset="0"/>
                <a:cs typeface="Tahoma" charset="0"/>
                <a:sym typeface="Gill Sans Light" panose="020B0302020104020203" pitchFamily="34" charset="-79"/>
              </a:rPr>
              <a:t>Vestiaria</a:t>
            </a:r>
            <a:r>
              <a:rPr lang="en-GB" altLang="en-US" sz="2200" dirty="0">
                <a:solidFill>
                  <a:srgbClr val="686F76"/>
                </a:solidFill>
                <a:latin typeface="Tahoma" charset="0"/>
                <a:ea typeface="Tahoma" charset="0"/>
                <a:cs typeface="Tahoma" charset="0"/>
                <a:sym typeface="Gill Sans Light" panose="020B0302020104020203" pitchFamily="34" charset="-79"/>
              </a:rPr>
              <a:t> coccinea” by USFWS - Pacific Region, accessed February 05, 2020 	(https://</a:t>
            </a:r>
            <a:r>
              <a:rPr lang="en-GB" altLang="en-US" sz="2200" dirty="0" err="1">
                <a:solidFill>
                  <a:srgbClr val="686F76"/>
                </a:solidFill>
                <a:latin typeface="Tahoma" charset="0"/>
                <a:ea typeface="Tahoma" charset="0"/>
                <a:cs typeface="Tahoma" charset="0"/>
                <a:sym typeface="Gill Sans Light" panose="020B0302020104020203" pitchFamily="34" charset="-79"/>
              </a:rPr>
              <a:t>www.flickr.com</a:t>
            </a:r>
            <a:r>
              <a:rPr lang="en-GB" altLang="en-US" sz="2200" dirty="0">
                <a:solidFill>
                  <a:srgbClr val="686F76"/>
                </a:solidFill>
                <a:latin typeface="Tahoma" charset="0"/>
                <a:ea typeface="Tahoma" charset="0"/>
                <a:cs typeface="Tahoma" charset="0"/>
                <a:sym typeface="Gill Sans Light" panose="020B0302020104020203" pitchFamily="34" charset="-79"/>
              </a:rPr>
              <a:t>/photos/</a:t>
            </a:r>
            <a:r>
              <a:rPr lang="en-GB" altLang="en-US" sz="2200" dirty="0" err="1">
                <a:solidFill>
                  <a:srgbClr val="686F76"/>
                </a:solidFill>
                <a:latin typeface="Tahoma" charset="0"/>
                <a:ea typeface="Tahoma" charset="0"/>
                <a:cs typeface="Tahoma" charset="0"/>
                <a:sym typeface="Gill Sans Light" panose="020B0302020104020203" pitchFamily="34" charset="-79"/>
              </a:rPr>
              <a:t>usfwspacific</a:t>
            </a:r>
            <a:r>
              <a:rPr lang="en-GB" altLang="en-US" sz="2200" dirty="0">
                <a:solidFill>
                  <a:srgbClr val="686F76"/>
                </a:solidFill>
                <a:latin typeface="Tahoma" charset="0"/>
                <a:ea typeface="Tahoma" charset="0"/>
                <a:cs typeface="Tahoma" charset="0"/>
                <a:sym typeface="Gill Sans Light" panose="020B0302020104020203" pitchFamily="34" charset="-79"/>
              </a:rPr>
              <a:t>/36474996884/in/photolist-npj4sr-agb8jE-iVSK5i-QTfSa9-bsZRZr-XzaTNC-Yymcbo-YymaNd-wUE7m-4Wh3K5-4WgVnf-	dvuz71-agb8hj-4Warst-4WeEo3-4Waswx-4WgEiL-ag8n28-4WeHBL-DVaASc-4WapjV-4Wh2Wo-4WhaKN-8WFCfh-ag8m1r-9V1gHh-29L7nri-MQqdKq). Available under 	a Creative Commons Attribution-</a:t>
            </a:r>
            <a:r>
              <a:rPr lang="en-GB" altLang="en-US" sz="2200" dirty="0" err="1">
                <a:solidFill>
                  <a:srgbClr val="686F76"/>
                </a:solidFill>
                <a:latin typeface="Tahoma" charset="0"/>
                <a:ea typeface="Tahoma" charset="0"/>
                <a:cs typeface="Tahoma" charset="0"/>
                <a:sym typeface="Gill Sans Light" panose="020B0302020104020203" pitchFamily="34" charset="-79"/>
              </a:rPr>
              <a:t>NonCommercial</a:t>
            </a:r>
            <a:r>
              <a:rPr lang="en-GB" altLang="en-US" sz="2200" dirty="0">
                <a:solidFill>
                  <a:srgbClr val="686F76"/>
                </a:solidFill>
                <a:latin typeface="Tahoma" charset="0"/>
                <a:ea typeface="Tahoma" charset="0"/>
                <a:cs typeface="Tahoma" charset="0"/>
                <a:sym typeface="Gill Sans Light" panose="020B0302020104020203" pitchFamily="34" charset="-79"/>
              </a:rPr>
              <a:t> 2.0 Generic license (https://</a:t>
            </a:r>
            <a:r>
              <a:rPr lang="en-GB" altLang="en-US" sz="2200" dirty="0" err="1">
                <a:solidFill>
                  <a:srgbClr val="686F76"/>
                </a:solidFill>
                <a:latin typeface="Tahoma" charset="0"/>
                <a:ea typeface="Tahoma" charset="0"/>
                <a:cs typeface="Tahoma" charset="0"/>
                <a:sym typeface="Gill Sans Light" panose="020B0302020104020203" pitchFamily="34" charset="-79"/>
              </a:rPr>
              <a:t>creativecommons.org</a:t>
            </a:r>
            <a:r>
              <a:rPr lang="en-GB" altLang="en-US" sz="2200" dirty="0">
                <a:solidFill>
                  <a:srgbClr val="686F76"/>
                </a:solidFill>
                <a:latin typeface="Tahoma" charset="0"/>
                <a:ea typeface="Tahoma" charset="0"/>
                <a:cs typeface="Tahoma" charset="0"/>
                <a:sym typeface="Gill Sans Light" panose="020B0302020104020203" pitchFamily="34" charset="-79"/>
              </a:rPr>
              <a:t>/licenses/by-</a:t>
            </a:r>
            <a:r>
              <a:rPr lang="en-GB" altLang="en-US" sz="2200" dirty="0" err="1">
                <a:solidFill>
                  <a:srgbClr val="686F76"/>
                </a:solidFill>
                <a:latin typeface="Tahoma" charset="0"/>
                <a:ea typeface="Tahoma" charset="0"/>
                <a:cs typeface="Tahoma" charset="0"/>
                <a:sym typeface="Gill Sans Light" panose="020B0302020104020203" pitchFamily="34" charset="-79"/>
              </a:rPr>
              <a:t>nc</a:t>
            </a:r>
            <a:r>
              <a:rPr lang="en-GB" altLang="en-US" sz="2200" dirty="0">
                <a:solidFill>
                  <a:srgbClr val="686F76"/>
                </a:solidFill>
                <a:latin typeface="Tahoma" charset="0"/>
                <a:ea typeface="Tahoma" charset="0"/>
                <a:cs typeface="Tahoma" charset="0"/>
                <a:sym typeface="Gill Sans Light" panose="020B0302020104020203" pitchFamily="34" charset="-79"/>
              </a:rPr>
              <a:t>/2.0/).</a:t>
            </a:r>
          </a:p>
          <a:p>
            <a:pPr lvl="0">
              <a:defRPr/>
            </a:pPr>
            <a:endParaRPr lang="en-GB" altLang="en-US" sz="2200" dirty="0">
              <a:solidFill>
                <a:srgbClr val="686F76"/>
              </a:solidFill>
              <a:latin typeface="Tahoma" charset="0"/>
              <a:ea typeface="Tahoma" charset="0"/>
              <a:cs typeface="Tahoma" charset="0"/>
              <a:sym typeface="Gill Sans Light" panose="020B0302020104020203" pitchFamily="34" charset="-79"/>
            </a:endParaRPr>
          </a:p>
          <a:p>
            <a:pPr lvl="0">
              <a:defRPr/>
            </a:pPr>
            <a:r>
              <a:rPr lang="en-GB" altLang="en-US" sz="2200" dirty="0">
                <a:solidFill>
                  <a:srgbClr val="686F76"/>
                </a:solidFill>
                <a:latin typeface="Tahoma" charset="0"/>
                <a:ea typeface="Tahoma" charset="0"/>
                <a:cs typeface="Tahoma" charset="0"/>
                <a:sym typeface="Gill Sans Light" panose="020B0302020104020203" pitchFamily="34" charset="-79"/>
              </a:rPr>
              <a:t>		Image (bottom): “Woolly Mammoth” by </a:t>
            </a:r>
            <a:r>
              <a:rPr lang="en-GB" altLang="en-US" sz="2200" dirty="0" err="1">
                <a:solidFill>
                  <a:srgbClr val="686F76"/>
                </a:solidFill>
                <a:latin typeface="Tahoma" charset="0"/>
                <a:ea typeface="Tahoma" charset="0"/>
                <a:cs typeface="Tahoma" charset="0"/>
                <a:sym typeface="Gill Sans Light" panose="020B0302020104020203" pitchFamily="34" charset="-79"/>
              </a:rPr>
              <a:t>Mammut</a:t>
            </a:r>
            <a:r>
              <a:rPr lang="en-GB" altLang="en-US" sz="2200" dirty="0">
                <a:solidFill>
                  <a:srgbClr val="686F76"/>
                </a:solidFill>
                <a:latin typeface="Tahoma" charset="0"/>
                <a:ea typeface="Tahoma" charset="0"/>
                <a:cs typeface="Tahoma" charset="0"/>
                <a:sym typeface="Gill Sans Light" panose="020B0302020104020203" pitchFamily="34" charset="-79"/>
              </a:rPr>
              <a:t>, accessed February 05, 2020 (https://</a:t>
            </a:r>
            <a:r>
              <a:rPr lang="en-GB" altLang="en-US" sz="2200" dirty="0" err="1">
                <a:solidFill>
                  <a:srgbClr val="686F76"/>
                </a:solidFill>
                <a:latin typeface="Tahoma" charset="0"/>
                <a:ea typeface="Tahoma" charset="0"/>
                <a:cs typeface="Tahoma" charset="0"/>
                <a:sym typeface="Gill Sans Light" panose="020B0302020104020203" pitchFamily="34" charset="-79"/>
              </a:rPr>
              <a:t>commons.wikimedia.org</a:t>
            </a:r>
            <a:r>
              <a:rPr lang="en-GB" altLang="en-US" sz="2200" dirty="0">
                <a:solidFill>
                  <a:srgbClr val="686F76"/>
                </a:solidFill>
                <a:latin typeface="Tahoma" charset="0"/>
                <a:ea typeface="Tahoma" charset="0"/>
                <a:cs typeface="Tahoma" charset="0"/>
                <a:sym typeface="Gill Sans Light" panose="020B0302020104020203" pitchFamily="34" charset="-79"/>
              </a:rPr>
              <a:t>/wiki/</a:t>
            </a:r>
            <a:r>
              <a:rPr lang="en-GB" altLang="en-US" sz="2200" dirty="0" err="1">
                <a:solidFill>
                  <a:srgbClr val="686F76"/>
                </a:solidFill>
                <a:latin typeface="Tahoma" charset="0"/>
                <a:ea typeface="Tahoma" charset="0"/>
                <a:cs typeface="Tahoma" charset="0"/>
                <a:sym typeface="Gill Sans Light" panose="020B0302020104020203" pitchFamily="34" charset="-79"/>
              </a:rPr>
              <a:t>File:Woolly_mammoth.jpg</a:t>
            </a:r>
            <a:r>
              <a:rPr lang="en-GB" altLang="en-US" sz="2200" dirty="0">
                <a:solidFill>
                  <a:srgbClr val="686F76"/>
                </a:solidFill>
                <a:latin typeface="Tahoma" charset="0"/>
                <a:ea typeface="Tahoma" charset="0"/>
                <a:cs typeface="Tahoma" charset="0"/>
                <a:sym typeface="Gill Sans Light" panose="020B0302020104020203" pitchFamily="34" charset="-79"/>
              </a:rPr>
              <a:t>). Available under 	a Creative Commons Attribution-</a:t>
            </a:r>
            <a:r>
              <a:rPr lang="en-GB" altLang="en-US" sz="2200" dirty="0" err="1">
                <a:solidFill>
                  <a:srgbClr val="686F76"/>
                </a:solidFill>
                <a:latin typeface="Tahoma" charset="0"/>
                <a:ea typeface="Tahoma" charset="0"/>
                <a:cs typeface="Tahoma" charset="0"/>
                <a:sym typeface="Gill Sans Light" panose="020B0302020104020203" pitchFamily="34" charset="-79"/>
              </a:rPr>
              <a:t>Sharealike</a:t>
            </a:r>
            <a:r>
              <a:rPr lang="en-GB" altLang="en-US" sz="2200" dirty="0">
                <a:solidFill>
                  <a:srgbClr val="686F76"/>
                </a:solidFill>
                <a:latin typeface="Tahoma" charset="0"/>
                <a:ea typeface="Tahoma" charset="0"/>
                <a:cs typeface="Tahoma" charset="0"/>
                <a:sym typeface="Gill Sans Light" panose="020B0302020104020203" pitchFamily="34" charset="-79"/>
              </a:rPr>
              <a:t> 2.0 Generic license (https://</a:t>
            </a:r>
            <a:r>
              <a:rPr lang="en-GB" altLang="en-US" sz="2200" dirty="0" err="1">
                <a:solidFill>
                  <a:srgbClr val="686F76"/>
                </a:solidFill>
                <a:latin typeface="Tahoma" charset="0"/>
                <a:ea typeface="Tahoma" charset="0"/>
                <a:cs typeface="Tahoma" charset="0"/>
                <a:sym typeface="Gill Sans Light" panose="020B0302020104020203" pitchFamily="34" charset="-79"/>
              </a:rPr>
              <a:t>creativecommons.org</a:t>
            </a:r>
            <a:r>
              <a:rPr lang="en-GB" altLang="en-US" sz="2200" dirty="0">
                <a:solidFill>
                  <a:srgbClr val="686F76"/>
                </a:solidFill>
                <a:latin typeface="Tahoma" charset="0"/>
                <a:ea typeface="Tahoma" charset="0"/>
                <a:cs typeface="Tahoma" charset="0"/>
                <a:sym typeface="Gill Sans Light" panose="020B0302020104020203" pitchFamily="34" charset="-79"/>
              </a:rPr>
              <a:t>/licenses/by-</a:t>
            </a:r>
            <a:r>
              <a:rPr lang="en-GB" altLang="en-US" sz="2200" dirty="0" err="1">
                <a:solidFill>
                  <a:srgbClr val="686F76"/>
                </a:solidFill>
                <a:latin typeface="Tahoma" charset="0"/>
                <a:ea typeface="Tahoma" charset="0"/>
                <a:cs typeface="Tahoma" charset="0"/>
                <a:sym typeface="Gill Sans Light" panose="020B0302020104020203" pitchFamily="34" charset="-79"/>
              </a:rPr>
              <a:t>sa</a:t>
            </a:r>
            <a:r>
              <a:rPr lang="en-GB" altLang="en-US" sz="2200" dirty="0">
                <a:solidFill>
                  <a:srgbClr val="686F76"/>
                </a:solidFill>
                <a:latin typeface="Tahoma" charset="0"/>
                <a:ea typeface="Tahoma" charset="0"/>
                <a:cs typeface="Tahoma" charset="0"/>
                <a:sym typeface="Gill Sans Light" panose="020B0302020104020203" pitchFamily="34" charset="-79"/>
              </a:rPr>
              <a:t>/2.0/). </a:t>
            </a:r>
          </a:p>
          <a:p>
            <a:pPr marL="739775" marR="0" lvl="0" indent="-739775" algn="l" defTabSz="5842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Light" panose="020B0302020104020203" pitchFamily="34" charset="-79"/>
            </a:endParaRPr>
          </a:p>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Light" panose="020B0302020104020203" pitchFamily="34" charset="-79"/>
              </a:rPr>
              <a:t>Slide 3:	</a:t>
            </a:r>
            <a:r>
              <a:rPr lang="en-GB" altLang="en-US" sz="2200" dirty="0">
                <a:solidFill>
                  <a:srgbClr val="686F76"/>
                </a:solidFill>
                <a:latin typeface="Tahoma" charset="0"/>
                <a:ea typeface="Tahoma" charset="0"/>
                <a:cs typeface="Tahoma" charset="0"/>
                <a:sym typeface="Gill Sans Light" panose="020B0302020104020203" pitchFamily="34" charset="-79"/>
              </a:rPr>
              <a:t>Image: “CRISPR Cas9” by Ernesto del Aguila III, accessed February 05, 2020 (https://www.flickr.com/photos/nihgov/41124064215/in/photolist-25DZzxV-ZZM4aG-	GKPyT4-2dg5nVs-GRLDp2-jR9gc-ZZM4gJ-RdHQX8-2az1MzU-dAausS-2az1MNQ-Yoax7G-ZZM3Zm-2az1MUb-GP4zR6-YLKyN8-pgBYK3-ACo21-ybZbZ3-YJdu4y-ysEjeQ-	ZZM475-R3PK5C-ysCUjh-ysCSuq-WQmDqw-2ceKuAW-YoayiQ-yrfMxq-28vLdcd-ybXr89-2fb9Cow-25a5gZa-YLKykp-2g9mKKf-2g9mmDX-2g9mkNo-yrgw1w-2g9mjjw-	2g9miRT-2g9mFNn-2g9mkeH-yujLht-2g9mGXm-2g9mhPC-YLKyZF-2g9mjBk-ybZrzf-yujhna-yujwnK). Public domain.</a:t>
            </a:r>
          </a:p>
          <a:p>
            <a:pPr lvl="0">
              <a:defRPr/>
            </a:pPr>
            <a:endParaRPr lang="en-GB" altLang="en-US" sz="2200" dirty="0">
              <a:solidFill>
                <a:srgbClr val="686F76"/>
              </a:solidFill>
              <a:latin typeface="Tahoma" charset="0"/>
              <a:ea typeface="Tahoma" charset="0"/>
              <a:cs typeface="Tahoma" charset="0"/>
              <a:sym typeface="Gill Sans Light" panose="020B0302020104020203" pitchFamily="34" charset="-79"/>
            </a:endParaRPr>
          </a:p>
          <a:p>
            <a:pPr lvl="0">
              <a:defRPr/>
            </a:pPr>
            <a:r>
              <a:rPr kumimoji="0" lang="en-US" altLang="en-US" sz="2200" b="0" i="0" u="none" strike="noStrike" kern="1200" cap="none" spc="0" normalizeH="0" baseline="0" noProof="0" dirty="0">
                <a:ln>
                  <a:noFill/>
                </a:ln>
                <a:solidFill>
                  <a:srgbClr val="DCDEE0">
                    <a:lumMod val="50000"/>
                  </a:srgbClr>
                </a:solidFill>
                <a:effectLst/>
                <a:uLnTx/>
                <a:uFillTx/>
                <a:latin typeface="Tahoma" charset="0"/>
                <a:ea typeface="Tahoma" charset="0"/>
                <a:cs typeface="Tahoma" charset="0"/>
                <a:sym typeface="Arial" panose="020B0604020202020204" pitchFamily="34" charset="0"/>
              </a:rPr>
              <a:t>Slide 5:	</a:t>
            </a:r>
            <a:r>
              <a:rPr lang="en-US" altLang="en-US" sz="2200" dirty="0">
                <a:solidFill>
                  <a:srgbClr val="DCDEE0">
                    <a:lumMod val="50000"/>
                  </a:srgbClr>
                </a:solidFill>
                <a:latin typeface="Tahoma" charset="0"/>
                <a:ea typeface="Tahoma" charset="0"/>
                <a:cs typeface="Tahoma" charset="0"/>
                <a:sym typeface="Arial" panose="020B0604020202020204" pitchFamily="34" charset="0"/>
              </a:rPr>
              <a:t>Image (left): “NP Cassava processing 6” by Neil Palmer, accessed February 05, 2020 (https://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www.flickr.com</a:t>
            </a:r>
            <a:r>
              <a:rPr lang="en-US" altLang="en-US" sz="2200" dirty="0">
                <a:solidFill>
                  <a:srgbClr val="DCDEE0">
                    <a:lumMod val="50000"/>
                  </a:srgbClr>
                </a:solidFill>
                <a:latin typeface="Tahoma" charset="0"/>
                <a:ea typeface="Tahoma" charset="0"/>
                <a:cs typeface="Tahoma" charset="0"/>
                <a:sym typeface="Arial" panose="020B0604020202020204" pitchFamily="34" charset="0"/>
              </a:rPr>
              <a:t>/photos/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ciat</a:t>
            </a:r>
            <a:r>
              <a:rPr lang="en-US" altLang="en-US" sz="2200" dirty="0">
                <a:solidFill>
                  <a:srgbClr val="DCDEE0">
                    <a:lumMod val="50000"/>
                  </a:srgbClr>
                </a:solidFill>
                <a:latin typeface="Tahoma" charset="0"/>
                <a:ea typeface="Tahoma" charset="0"/>
                <a:cs typeface="Tahoma" charset="0"/>
                <a:sym typeface="Arial" panose="020B0604020202020204" pitchFamily="34" charset="0"/>
              </a:rPr>
              <a:t>/5867707606). Available under a Creative 	Commons Attribution-</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ShareAlike</a:t>
            </a:r>
            <a:r>
              <a:rPr lang="en-US" altLang="en-US" sz="2200" dirty="0">
                <a:solidFill>
                  <a:srgbClr val="DCDEE0">
                    <a:lumMod val="50000"/>
                  </a:srgbClr>
                </a:solidFill>
                <a:latin typeface="Tahoma" charset="0"/>
                <a:ea typeface="Tahoma" charset="0"/>
                <a:cs typeface="Tahoma" charset="0"/>
                <a:sym typeface="Arial" panose="020B0604020202020204" pitchFamily="34" charset="0"/>
              </a:rPr>
              <a:t> 2.0 Generic license (https://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creativecommons.org</a:t>
            </a:r>
            <a:r>
              <a:rPr lang="en-US" altLang="en-US" sz="2200" dirty="0">
                <a:solidFill>
                  <a:srgbClr val="DCDEE0">
                    <a:lumMod val="50000"/>
                  </a:srgbClr>
                </a:solidFill>
                <a:latin typeface="Tahoma" charset="0"/>
                <a:ea typeface="Tahoma" charset="0"/>
                <a:cs typeface="Tahoma" charset="0"/>
                <a:sym typeface="Arial" panose="020B0604020202020204" pitchFamily="34" charset="0"/>
              </a:rPr>
              <a:t>/licenses/by-</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sa</a:t>
            </a:r>
            <a:r>
              <a:rPr lang="en-US" altLang="en-US" sz="2200" dirty="0">
                <a:solidFill>
                  <a:srgbClr val="DCDEE0">
                    <a:lumMod val="50000"/>
                  </a:srgbClr>
                </a:solidFill>
                <a:latin typeface="Tahoma" charset="0"/>
                <a:ea typeface="Tahoma" charset="0"/>
                <a:cs typeface="Tahoma" charset="0"/>
                <a:sym typeface="Arial" panose="020B0604020202020204" pitchFamily="34" charset="0"/>
              </a:rPr>
              <a:t>/2.0/). </a:t>
            </a:r>
          </a:p>
          <a:p>
            <a:pPr lvl="0">
              <a:defRPr/>
            </a:pPr>
            <a:endParaRPr lang="en-US" altLang="en-US" sz="2200" dirty="0">
              <a:solidFill>
                <a:srgbClr val="DCDEE0">
                  <a:lumMod val="50000"/>
                </a:srgbClr>
              </a:solidFill>
              <a:latin typeface="Tahoma" charset="0"/>
              <a:ea typeface="Tahoma" charset="0"/>
              <a:cs typeface="Tahoma" charset="0"/>
              <a:sym typeface="Arial" panose="020B0604020202020204" pitchFamily="34" charset="0"/>
            </a:endParaRPr>
          </a:p>
          <a:p>
            <a:pPr lvl="0">
              <a:defRPr/>
            </a:pPr>
            <a:r>
              <a:rPr lang="en-US" altLang="en-US" sz="2200" dirty="0">
                <a:solidFill>
                  <a:srgbClr val="DCDEE0">
                    <a:lumMod val="50000"/>
                  </a:srgbClr>
                </a:solidFill>
                <a:latin typeface="Tahoma" charset="0"/>
                <a:ea typeface="Tahoma" charset="0"/>
                <a:cs typeface="Tahoma" charset="0"/>
                <a:sym typeface="Arial" panose="020B0604020202020204" pitchFamily="34" charset="0"/>
              </a:rPr>
              <a:t>		Image (middle): “A group work to peel the cassava for processing” by IFPRI -IMAGES, accessed February 05, 2020 	(https://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www.flickr.com</a:t>
            </a:r>
            <a:r>
              <a:rPr lang="en-US" altLang="en-US" sz="2200" dirty="0">
                <a:solidFill>
                  <a:srgbClr val="DCDEE0">
                    <a:lumMod val="50000"/>
                  </a:srgbClr>
                </a:solidFill>
                <a:latin typeface="Tahoma" charset="0"/>
                <a:ea typeface="Tahoma" charset="0"/>
                <a:cs typeface="Tahoma" charset="0"/>
                <a:sym typeface="Arial" panose="020B0604020202020204" pitchFamily="34" charset="0"/>
              </a:rPr>
              <a:t>/photos/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ifpri</a:t>
            </a:r>
            <a:r>
              <a:rPr lang="en-US" altLang="en-US" sz="2200" dirty="0">
                <a:solidFill>
                  <a:srgbClr val="DCDEE0">
                    <a:lumMod val="50000"/>
                  </a:srgbClr>
                </a:solidFill>
                <a:latin typeface="Tahoma" charset="0"/>
                <a:ea typeface="Tahoma" charset="0"/>
                <a:cs typeface="Tahoma" charset="0"/>
                <a:sym typeface="Arial" panose="020B0604020202020204" pitchFamily="34" charset="0"/>
              </a:rPr>
              <a:t>/14664017485). Available under a Creative Commons Attribution-</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NonCommercial</a:t>
            </a:r>
            <a:r>
              <a:rPr lang="en-US" altLang="en-US" sz="2200" dirty="0">
                <a:solidFill>
                  <a:srgbClr val="DCDEE0">
                    <a:lumMod val="50000"/>
                  </a:srgbClr>
                </a:solidFill>
                <a:latin typeface="Tahoma" charset="0"/>
                <a:ea typeface="Tahoma" charset="0"/>
                <a:cs typeface="Tahoma" charset="0"/>
                <a:sym typeface="Arial" panose="020B0604020202020204" pitchFamily="34" charset="0"/>
              </a:rPr>
              <a:t>-</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NoDerivs</a:t>
            </a:r>
            <a:r>
              <a:rPr lang="en-US" altLang="en-US" sz="2200" dirty="0">
                <a:solidFill>
                  <a:srgbClr val="DCDEE0">
                    <a:lumMod val="50000"/>
                  </a:srgbClr>
                </a:solidFill>
                <a:latin typeface="Tahoma" charset="0"/>
                <a:ea typeface="Tahoma" charset="0"/>
                <a:cs typeface="Tahoma" charset="0"/>
                <a:sym typeface="Arial" panose="020B0604020202020204" pitchFamily="34" charset="0"/>
              </a:rPr>
              <a:t> 2.0 Generic license 	(https://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creativecommons.org</a:t>
            </a:r>
            <a:r>
              <a:rPr lang="en-US" altLang="en-US" sz="2200" dirty="0">
                <a:solidFill>
                  <a:srgbClr val="DCDEE0">
                    <a:lumMod val="50000"/>
                  </a:srgbClr>
                </a:solidFill>
                <a:latin typeface="Tahoma" charset="0"/>
                <a:ea typeface="Tahoma" charset="0"/>
                <a:cs typeface="Tahoma" charset="0"/>
                <a:sym typeface="Arial" panose="020B0604020202020204" pitchFamily="34" charset="0"/>
              </a:rPr>
              <a:t>/licenses/by-</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nc</a:t>
            </a:r>
            <a:r>
              <a:rPr lang="en-US" altLang="en-US" sz="2200" dirty="0">
                <a:solidFill>
                  <a:srgbClr val="DCDEE0">
                    <a:lumMod val="50000"/>
                  </a:srgbClr>
                </a:solidFill>
                <a:latin typeface="Tahoma" charset="0"/>
                <a:ea typeface="Tahoma" charset="0"/>
                <a:cs typeface="Tahoma" charset="0"/>
                <a:sym typeface="Arial" panose="020B0604020202020204" pitchFamily="34" charset="0"/>
              </a:rPr>
              <a:t>-</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nd</a:t>
            </a:r>
            <a:r>
              <a:rPr lang="en-US" altLang="en-US" sz="2200" dirty="0">
                <a:solidFill>
                  <a:srgbClr val="DCDEE0">
                    <a:lumMod val="50000"/>
                  </a:srgbClr>
                </a:solidFill>
                <a:latin typeface="Tahoma" charset="0"/>
                <a:ea typeface="Tahoma" charset="0"/>
                <a:cs typeface="Tahoma" charset="0"/>
                <a:sym typeface="Arial" panose="020B0604020202020204" pitchFamily="34" charset="0"/>
              </a:rPr>
              <a:t>/2.0/).</a:t>
            </a:r>
          </a:p>
          <a:p>
            <a:pPr lvl="0">
              <a:defRPr/>
            </a:pPr>
            <a:endParaRPr lang="en-US" altLang="en-US" sz="2200" dirty="0">
              <a:solidFill>
                <a:srgbClr val="DCDEE0">
                  <a:lumMod val="50000"/>
                </a:srgbClr>
              </a:solidFill>
              <a:latin typeface="Tahoma" charset="0"/>
              <a:ea typeface="Tahoma" charset="0"/>
              <a:cs typeface="Tahoma" charset="0"/>
              <a:sym typeface="Arial" panose="020B0604020202020204" pitchFamily="34" charset="0"/>
            </a:endParaRPr>
          </a:p>
          <a:p>
            <a:pPr lvl="0">
              <a:defRPr/>
            </a:pPr>
            <a:r>
              <a:rPr lang="en-US" altLang="en-US" sz="2200" dirty="0">
                <a:solidFill>
                  <a:srgbClr val="DCDEE0">
                    <a:lumMod val="50000"/>
                  </a:srgbClr>
                </a:solidFill>
                <a:latin typeface="Tahoma" charset="0"/>
                <a:ea typeface="Tahoma" charset="0"/>
                <a:cs typeface="Tahoma" charset="0"/>
                <a:sym typeface="Arial" panose="020B0604020202020204" pitchFamily="34" charset="0"/>
              </a:rPr>
              <a:t>		Image (right): “Vietnam cassava processing 16” by Neil Palmer, accessed February 05, 2020 (https://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www.flickr.com</a:t>
            </a:r>
            <a:r>
              <a:rPr lang="en-US" altLang="en-US" sz="2200" dirty="0">
                <a:solidFill>
                  <a:srgbClr val="DCDEE0">
                    <a:lumMod val="50000"/>
                  </a:srgbClr>
                </a:solidFill>
                <a:latin typeface="Tahoma" charset="0"/>
                <a:ea typeface="Tahoma" charset="0"/>
                <a:cs typeface="Tahoma" charset="0"/>
                <a:sym typeface="Arial" panose="020B0604020202020204" pitchFamily="34" charset="0"/>
              </a:rPr>
              <a:t>/photos/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ciat</a:t>
            </a:r>
            <a:r>
              <a:rPr lang="en-US" altLang="en-US" sz="2200" dirty="0">
                <a:solidFill>
                  <a:srgbClr val="DCDEE0">
                    <a:lumMod val="50000"/>
                  </a:srgbClr>
                </a:solidFill>
                <a:latin typeface="Tahoma" charset="0"/>
                <a:ea typeface="Tahoma" charset="0"/>
                <a:cs typeface="Tahoma" charset="0"/>
                <a:sym typeface="Arial" panose="020B0604020202020204" pitchFamily="34" charset="0"/>
              </a:rPr>
              <a:t>/4071072936/in/</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photostream</a:t>
            </a:r>
            <a:r>
              <a:rPr lang="en-US" altLang="en-US" sz="2200" dirty="0">
                <a:solidFill>
                  <a:srgbClr val="DCDEE0">
                    <a:lumMod val="50000"/>
                  </a:srgbClr>
                </a:solidFill>
                <a:latin typeface="Tahoma" charset="0"/>
                <a:ea typeface="Tahoma" charset="0"/>
                <a:cs typeface="Tahoma" charset="0"/>
                <a:sym typeface="Arial" panose="020B0604020202020204" pitchFamily="34" charset="0"/>
              </a:rPr>
              <a:t>/). 	Available under a Creative Commons Attribution-</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ShareAlike</a:t>
            </a:r>
            <a:r>
              <a:rPr lang="en-US" altLang="en-US" sz="2200" dirty="0">
                <a:solidFill>
                  <a:srgbClr val="DCDEE0">
                    <a:lumMod val="50000"/>
                  </a:srgbClr>
                </a:solidFill>
                <a:latin typeface="Tahoma" charset="0"/>
                <a:ea typeface="Tahoma" charset="0"/>
                <a:cs typeface="Tahoma" charset="0"/>
                <a:sym typeface="Arial" panose="020B0604020202020204" pitchFamily="34" charset="0"/>
              </a:rPr>
              <a:t> 2.0 Generic license (https://</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creativecommons.org</a:t>
            </a:r>
            <a:r>
              <a:rPr lang="en-US" altLang="en-US" sz="2200" dirty="0">
                <a:solidFill>
                  <a:srgbClr val="DCDEE0">
                    <a:lumMod val="50000"/>
                  </a:srgbClr>
                </a:solidFill>
                <a:latin typeface="Tahoma" charset="0"/>
                <a:ea typeface="Tahoma" charset="0"/>
                <a:cs typeface="Tahoma" charset="0"/>
                <a:sym typeface="Arial" panose="020B0604020202020204" pitchFamily="34" charset="0"/>
              </a:rPr>
              <a:t>/licenses/by-</a:t>
            </a:r>
            <a:r>
              <a:rPr lang="en-US" altLang="en-US" sz="2200" dirty="0" err="1">
                <a:solidFill>
                  <a:srgbClr val="DCDEE0">
                    <a:lumMod val="50000"/>
                  </a:srgbClr>
                </a:solidFill>
                <a:latin typeface="Tahoma" charset="0"/>
                <a:ea typeface="Tahoma" charset="0"/>
                <a:cs typeface="Tahoma" charset="0"/>
                <a:sym typeface="Arial" panose="020B0604020202020204" pitchFamily="34" charset="0"/>
              </a:rPr>
              <a:t>sa</a:t>
            </a:r>
            <a:r>
              <a:rPr lang="en-US" altLang="en-US" sz="2200" dirty="0">
                <a:solidFill>
                  <a:srgbClr val="DCDEE0">
                    <a:lumMod val="50000"/>
                  </a:srgbClr>
                </a:solidFill>
                <a:latin typeface="Tahoma" charset="0"/>
                <a:ea typeface="Tahoma" charset="0"/>
                <a:cs typeface="Tahoma" charset="0"/>
                <a:sym typeface="Arial" panose="020B0604020202020204" pitchFamily="34" charset="0"/>
              </a:rPr>
              <a:t>/2.0/). </a:t>
            </a:r>
          </a:p>
          <a:p>
            <a:pPr marL="739775" marR="0" lvl="0" indent="-739775" algn="l" defTabSz="5842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srgbClr val="DCDEE0">
                  <a:lumMod val="50000"/>
                </a:srgbClr>
              </a:solidFill>
              <a:effectLst/>
              <a:uLnTx/>
              <a:uFillTx/>
              <a:latin typeface="Tahoma" charset="0"/>
              <a:ea typeface="Tahoma" charset="0"/>
              <a:cs typeface="Tahoma" charset="0"/>
              <a:sym typeface="Arial" panose="020B0604020202020204" pitchFamily="34" charset="0"/>
            </a:endParaRPr>
          </a:p>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6:	</a:t>
            </a:r>
            <a:r>
              <a:rPr lang="en-GB" altLang="en-US" sz="2200" dirty="0">
                <a:solidFill>
                  <a:srgbClr val="DCDEE0">
                    <a:lumMod val="50000"/>
                  </a:srgbClr>
                </a:solidFill>
                <a:latin typeface="Tahoma" charset="0"/>
                <a:ea typeface="Tahoma" charset="0"/>
                <a:cs typeface="Tahoma" charset="0"/>
              </a:rPr>
              <a:t>Image: “Peeled cassava soaked in a tub for fermentation” by IITA, accessed February 05, 2020 (https://www.flickr.com/photos/iita-media-	library/4535105072/in/photolist-qQQiDy-6W2ghP-2dtKUFA-2cseyvw-PN3p7H-2ejmsZY-28TApDd-ZAvhkT-DP5tJQ-24vtKGg-7UKAJL-2aXhHqx-qtAA6u-cKbhwY-	mUj5QZ-mUm62q-mUj5vk-mUj5ka-rpnyA6-bQaEP8-mUm5uJ-mUm423-pRZGJ-71WUAa-qtAtnj-SfQqju-RmEqek-SYQEnY-23Mvrvz-7gH4B1-HWUtWG-8r2Lq7-	PawwES-t7EXys-9z7Fxn). Available under a Creative Commons Attribution-</a:t>
            </a:r>
            <a:r>
              <a:rPr lang="en-GB" altLang="en-US" sz="2200" dirty="0" err="1">
                <a:solidFill>
                  <a:srgbClr val="DCDEE0">
                    <a:lumMod val="50000"/>
                  </a:srgbClr>
                </a:solidFill>
                <a:latin typeface="Tahoma" charset="0"/>
                <a:ea typeface="Tahoma" charset="0"/>
                <a:cs typeface="Tahoma" charset="0"/>
              </a:rPr>
              <a:t>NonCommercial</a:t>
            </a:r>
            <a:r>
              <a:rPr lang="en-GB" altLang="en-US" sz="2200" dirty="0">
                <a:solidFill>
                  <a:srgbClr val="DCDEE0">
                    <a:lumMod val="50000"/>
                  </a:srgbClr>
                </a:solidFill>
                <a:latin typeface="Tahoma" charset="0"/>
                <a:ea typeface="Tahoma" charset="0"/>
                <a:cs typeface="Tahoma" charset="0"/>
              </a:rPr>
              <a:t>-</a:t>
            </a:r>
            <a:r>
              <a:rPr lang="en-GB" altLang="en-US" sz="2200" dirty="0" err="1">
                <a:solidFill>
                  <a:srgbClr val="DCDEE0">
                    <a:lumMod val="50000"/>
                  </a:srgbClr>
                </a:solidFill>
                <a:latin typeface="Tahoma" charset="0"/>
                <a:ea typeface="Tahoma" charset="0"/>
                <a:cs typeface="Tahoma" charset="0"/>
              </a:rPr>
              <a:t>ShareAlike</a:t>
            </a:r>
            <a:r>
              <a:rPr lang="en-GB" altLang="en-US" sz="2200" dirty="0">
                <a:solidFill>
                  <a:srgbClr val="DCDEE0">
                    <a:lumMod val="50000"/>
                  </a:srgbClr>
                </a:solidFill>
                <a:latin typeface="Tahoma" charset="0"/>
                <a:ea typeface="Tahoma" charset="0"/>
                <a:cs typeface="Tahoma" charset="0"/>
              </a:rPr>
              <a:t> 2.0 Generic license 	(https://</a:t>
            </a:r>
            <a:r>
              <a:rPr lang="en-GB" altLang="en-US" sz="2200" dirty="0" err="1">
                <a:solidFill>
                  <a:srgbClr val="DCDEE0">
                    <a:lumMod val="50000"/>
                  </a:srgbClr>
                </a:solidFill>
                <a:latin typeface="Tahoma" charset="0"/>
                <a:ea typeface="Tahoma" charset="0"/>
                <a:cs typeface="Tahoma" charset="0"/>
              </a:rPr>
              <a:t>creativecommons.org</a:t>
            </a:r>
            <a:r>
              <a:rPr lang="en-GB" altLang="en-US" sz="2200" dirty="0">
                <a:solidFill>
                  <a:srgbClr val="DCDEE0">
                    <a:lumMod val="50000"/>
                  </a:srgbClr>
                </a:solidFill>
                <a:latin typeface="Tahoma" charset="0"/>
                <a:ea typeface="Tahoma" charset="0"/>
                <a:cs typeface="Tahoma" charset="0"/>
              </a:rPr>
              <a:t>/licenses/by-</a:t>
            </a:r>
            <a:r>
              <a:rPr lang="en-GB" altLang="en-US" sz="2200" dirty="0" err="1">
                <a:solidFill>
                  <a:srgbClr val="DCDEE0">
                    <a:lumMod val="50000"/>
                  </a:srgbClr>
                </a:solidFill>
                <a:latin typeface="Tahoma" charset="0"/>
                <a:ea typeface="Tahoma" charset="0"/>
                <a:cs typeface="Tahoma" charset="0"/>
              </a:rPr>
              <a:t>nc</a:t>
            </a:r>
            <a:r>
              <a:rPr lang="en-GB" altLang="en-US" sz="2200" dirty="0">
                <a:solidFill>
                  <a:srgbClr val="DCDEE0">
                    <a:lumMod val="50000"/>
                  </a:srgbClr>
                </a:solidFill>
                <a:latin typeface="Tahoma" charset="0"/>
                <a:ea typeface="Tahoma" charset="0"/>
                <a:cs typeface="Tahoma" charset="0"/>
              </a:rPr>
              <a:t>-</a:t>
            </a:r>
            <a:r>
              <a:rPr lang="en-GB" altLang="en-US" sz="2200" dirty="0" err="1">
                <a:solidFill>
                  <a:srgbClr val="DCDEE0">
                    <a:lumMod val="50000"/>
                  </a:srgbClr>
                </a:solidFill>
                <a:latin typeface="Tahoma" charset="0"/>
                <a:ea typeface="Tahoma" charset="0"/>
                <a:cs typeface="Tahoma" charset="0"/>
              </a:rPr>
              <a:t>sa</a:t>
            </a:r>
            <a:r>
              <a:rPr lang="en-GB" altLang="en-US" sz="2200" dirty="0">
                <a:solidFill>
                  <a:srgbClr val="DCDEE0">
                    <a:lumMod val="50000"/>
                  </a:srgbClr>
                </a:solidFill>
                <a:latin typeface="Tahoma" charset="0"/>
                <a:ea typeface="Tahoma" charset="0"/>
                <a:cs typeface="Tahoma" charset="0"/>
              </a:rPr>
              <a:t>/2.0/).</a:t>
            </a:r>
          </a:p>
        </p:txBody>
      </p:sp>
      <p:sp>
        <p:nvSpPr>
          <p:cNvPr id="5" name="Text Box 2">
            <a:extLst>
              <a:ext uri="{FF2B5EF4-FFF2-40B4-BE49-F238E27FC236}">
                <a16:creationId xmlns:a16="http://schemas.microsoft.com/office/drawing/2014/main" id="{219A7862-E481-D04A-8937-6BB0422286DE}"/>
              </a:ext>
            </a:extLst>
          </p:cNvPr>
          <p:cNvSpPr txBox="1">
            <a:spLocks/>
          </p:cNvSpPr>
          <p:nvPr/>
        </p:nvSpPr>
        <p:spPr bwMode="auto">
          <a:xfrm>
            <a:off x="8037513" y="304800"/>
            <a:ext cx="8307387" cy="1344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marL="0" marR="0" lvl="0" indent="0" algn="ctr" defTabSz="584200" rtl="0" eaLnBrk="1" fontAlgn="base" latinLnBrk="0" hangingPunct="0">
              <a:lnSpc>
                <a:spcPct val="80000"/>
              </a:lnSpc>
              <a:spcBef>
                <a:spcPct val="0"/>
              </a:spcBef>
              <a:spcAft>
                <a:spcPct val="0"/>
              </a:spcAft>
              <a:buClrTx/>
              <a:buSzTx/>
              <a:buFontTx/>
              <a:buNone/>
              <a:tabLst/>
              <a:defRPr/>
            </a:pPr>
            <a:r>
              <a:rPr kumimoji="0" lang="en-US" altLang="en-US" sz="9800" b="0" i="0" u="none" strike="noStrike" kern="1200" cap="none" spc="0" normalizeH="0" baseline="0" noProof="0" dirty="0">
                <a:ln>
                  <a:noFill/>
                </a:ln>
                <a:solidFill>
                  <a:srgbClr val="DCDEE0">
                    <a:lumMod val="50000"/>
                  </a:srgbClr>
                </a:solidFill>
                <a:effectLst/>
                <a:uLnTx/>
                <a:uFillTx/>
                <a:latin typeface="Rockwell" charset="0"/>
                <a:ea typeface="Helvetica Neue Light" charset="0"/>
                <a:cs typeface="Helvetica Neue Light" charset="0"/>
                <a:sym typeface="Helvetica Neue Light" charset="0"/>
              </a:rPr>
              <a:t>Image credits</a:t>
            </a:r>
          </a:p>
        </p:txBody>
      </p:sp>
    </p:spTree>
    <p:extLst>
      <p:ext uri="{BB962C8B-B14F-4D97-AF65-F5344CB8AC3E}">
        <p14:creationId xmlns:p14="http://schemas.microsoft.com/office/powerpoint/2010/main" val="45904351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1">
            <a:extLst>
              <a:ext uri="{FF2B5EF4-FFF2-40B4-BE49-F238E27FC236}">
                <a16:creationId xmlns:a16="http://schemas.microsoft.com/office/drawing/2014/main" id="{B6998FDC-0689-6A42-9C3E-F3A2DDD18581}"/>
              </a:ext>
            </a:extLst>
          </p:cNvPr>
          <p:cNvSpPr txBox="1">
            <a:spLocks/>
          </p:cNvSpPr>
          <p:nvPr/>
        </p:nvSpPr>
        <p:spPr bwMode="auto">
          <a:xfrm>
            <a:off x="1530350" y="1731824"/>
            <a:ext cx="21321713" cy="11603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marL="739775" indent="-7397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lvl="0" eaLnBrk="1" hangingPunct="1"/>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a:t>
            </a:r>
            <a:r>
              <a:rPr lang="en-US" altLang="en-US" sz="2200" dirty="0">
                <a:solidFill>
                  <a:srgbClr val="686F76"/>
                </a:solidFill>
                <a:latin typeface="Tahoma" charset="0"/>
                <a:ea typeface="Tahoma" charset="0"/>
                <a:cs typeface="Tahoma" charset="0"/>
              </a:rPr>
              <a:t>7</a:t>
            </a: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	</a:t>
            </a:r>
            <a:r>
              <a:rPr lang="en-GB" altLang="en-US" sz="2200" dirty="0">
                <a:solidFill>
                  <a:srgbClr val="686F76"/>
                </a:solidFill>
                <a:latin typeface="Tahoma" charset="0"/>
                <a:ea typeface="Tahoma" charset="0"/>
                <a:cs typeface="Tahoma" charset="0"/>
              </a:rPr>
              <a:t>Schematic: created by </a:t>
            </a:r>
            <a:r>
              <a:rPr lang="en-GB" altLang="en-US" sz="2200" dirty="0" err="1">
                <a:solidFill>
                  <a:srgbClr val="686F76"/>
                </a:solidFill>
                <a:latin typeface="Tahoma" charset="0"/>
                <a:ea typeface="Tahoma" charset="0"/>
                <a:cs typeface="Tahoma" charset="0"/>
              </a:rPr>
              <a:t>pgEd</a:t>
            </a:r>
            <a:r>
              <a:rPr lang="en-GB" altLang="en-US" sz="2200" dirty="0">
                <a:solidFill>
                  <a:srgbClr val="686F76"/>
                </a:solidFill>
                <a:latin typeface="Tahoma" charset="0"/>
                <a:ea typeface="Tahoma" charset="0"/>
                <a:cs typeface="Tahoma" charset="0"/>
              </a:rPr>
              <a:t> (Nadine </a:t>
            </a:r>
            <a:r>
              <a:rPr lang="en-GB" altLang="en-US" sz="2200" dirty="0" err="1">
                <a:solidFill>
                  <a:srgbClr val="686F76"/>
                </a:solidFill>
                <a:latin typeface="Tahoma" charset="0"/>
                <a:ea typeface="Tahoma" charset="0"/>
                <a:cs typeface="Tahoma" charset="0"/>
              </a:rPr>
              <a:t>Vincenten</a:t>
            </a:r>
            <a:r>
              <a:rPr lang="en-GB" altLang="en-US" sz="2200" dirty="0">
                <a:solidFill>
                  <a:srgbClr val="686F76"/>
                </a:solidFill>
                <a:latin typeface="Tahoma" charset="0"/>
                <a:ea typeface="Tahoma" charset="0"/>
                <a:cs typeface="Tahoma" charset="0"/>
              </a:rPr>
              <a:t>). Using open access illustration on </a:t>
            </a:r>
            <a:r>
              <a:rPr lang="en-GB" altLang="en-US" sz="2200" dirty="0" err="1">
                <a:solidFill>
                  <a:srgbClr val="686F76"/>
                </a:solidFill>
                <a:latin typeface="Tahoma" charset="0"/>
                <a:ea typeface="Tahoma" charset="0"/>
                <a:cs typeface="Tahoma" charset="0"/>
              </a:rPr>
              <a:t>Pixabay.com</a:t>
            </a:r>
            <a:r>
              <a:rPr lang="en-GB" altLang="en-US" sz="2200" dirty="0">
                <a:solidFill>
                  <a:srgbClr val="686F76"/>
                </a:solidFill>
                <a:latin typeface="Tahoma" charset="0"/>
                <a:ea typeface="Tahoma" charset="0"/>
                <a:cs typeface="Tahoma" charset="0"/>
              </a:rPr>
              <a:t>, accessed February 05, 2020. 	(https://</a:t>
            </a:r>
            <a:r>
              <a:rPr lang="en-GB" altLang="en-US" sz="2200" dirty="0" err="1">
                <a:solidFill>
                  <a:srgbClr val="686F76"/>
                </a:solidFill>
                <a:latin typeface="Tahoma" charset="0"/>
                <a:ea typeface="Tahoma" charset="0"/>
                <a:cs typeface="Tahoma" charset="0"/>
              </a:rPr>
              <a:t>pixabay.com</a:t>
            </a:r>
            <a:r>
              <a:rPr lang="en-GB" altLang="en-US" sz="2200" dirty="0">
                <a:solidFill>
                  <a:srgbClr val="686F76"/>
                </a:solidFill>
                <a:latin typeface="Tahoma" charset="0"/>
                <a:ea typeface="Tahoma" charset="0"/>
                <a:cs typeface="Tahoma" charset="0"/>
              </a:rPr>
              <a:t>/vectors/america-cassava-edible-food-manioc-1299770/)</a:t>
            </a:r>
          </a:p>
          <a:p>
            <a:pPr marL="739775" marR="0" lvl="0" indent="-739775" algn="l" defTabSz="584200" rtl="0" eaLnBrk="1" fontAlgn="base" latinLnBrk="0" hangingPunct="1">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endParaRPr>
          </a:p>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a:t>
            </a:r>
            <a:r>
              <a:rPr lang="en-US" altLang="en-US" sz="2200" dirty="0">
                <a:solidFill>
                  <a:srgbClr val="686F76"/>
                </a:solidFill>
                <a:latin typeface="Tahoma" charset="0"/>
                <a:ea typeface="Tahoma" charset="0"/>
                <a:cs typeface="Tahoma" charset="0"/>
              </a:rPr>
              <a:t>8</a:t>
            </a: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	</a:t>
            </a:r>
            <a:r>
              <a:rPr lang="en-GB" altLang="en-US" sz="2200" dirty="0">
                <a:solidFill>
                  <a:srgbClr val="686F76"/>
                </a:solidFill>
                <a:latin typeface="Tahoma" charset="0"/>
                <a:ea typeface="Tahoma" charset="0"/>
                <a:cs typeface="Tahoma" charset="0"/>
              </a:rPr>
              <a:t>Image: “Cassava root 2” by Neil Palmer, accessed February 05, 2020 (https://</a:t>
            </a:r>
            <a:r>
              <a:rPr lang="en-GB" altLang="en-US" sz="2200" dirty="0" err="1">
                <a:solidFill>
                  <a:srgbClr val="686F76"/>
                </a:solidFill>
                <a:latin typeface="Tahoma" charset="0"/>
                <a:ea typeface="Tahoma" charset="0"/>
                <a:cs typeface="Tahoma" charset="0"/>
              </a:rPr>
              <a:t>www.flickr.com</a:t>
            </a:r>
            <a:r>
              <a:rPr lang="en-GB" altLang="en-US" sz="2200" dirty="0">
                <a:solidFill>
                  <a:srgbClr val="686F76"/>
                </a:solidFill>
                <a:latin typeface="Tahoma" charset="0"/>
                <a:ea typeface="Tahoma" charset="0"/>
                <a:cs typeface="Tahoma" charset="0"/>
              </a:rPr>
              <a:t>/photos/</a:t>
            </a:r>
            <a:r>
              <a:rPr lang="en-GB" altLang="en-US" sz="2200" dirty="0" err="1">
                <a:solidFill>
                  <a:srgbClr val="686F76"/>
                </a:solidFill>
                <a:latin typeface="Tahoma" charset="0"/>
                <a:ea typeface="Tahoma" charset="0"/>
                <a:cs typeface="Tahoma" charset="0"/>
              </a:rPr>
              <a:t>ciat</a:t>
            </a:r>
            <a:r>
              <a:rPr lang="en-GB" altLang="en-US" sz="2200" dirty="0">
                <a:solidFill>
                  <a:srgbClr val="686F76"/>
                </a:solidFill>
                <a:latin typeface="Tahoma" charset="0"/>
                <a:ea typeface="Tahoma" charset="0"/>
                <a:cs typeface="Tahoma" charset="0"/>
              </a:rPr>
              <a:t>/4627298692/in/</a:t>
            </a:r>
            <a:r>
              <a:rPr lang="en-GB" altLang="en-US" sz="2200" dirty="0" err="1">
                <a:solidFill>
                  <a:srgbClr val="686F76"/>
                </a:solidFill>
                <a:latin typeface="Tahoma" charset="0"/>
                <a:ea typeface="Tahoma" charset="0"/>
                <a:cs typeface="Tahoma" charset="0"/>
              </a:rPr>
              <a:t>photostream</a:t>
            </a:r>
            <a:r>
              <a:rPr lang="en-GB" altLang="en-US" sz="2200" dirty="0">
                <a:solidFill>
                  <a:srgbClr val="686F76"/>
                </a:solidFill>
                <a:latin typeface="Tahoma" charset="0"/>
                <a:ea typeface="Tahoma" charset="0"/>
                <a:cs typeface="Tahoma" charset="0"/>
              </a:rPr>
              <a:t>/). Available under a 	Creative Commons Attribution-</a:t>
            </a:r>
            <a:r>
              <a:rPr lang="en-GB" altLang="en-US" sz="2200" dirty="0" err="1">
                <a:solidFill>
                  <a:srgbClr val="686F76"/>
                </a:solidFill>
                <a:latin typeface="Tahoma" charset="0"/>
                <a:ea typeface="Tahoma" charset="0"/>
                <a:cs typeface="Tahoma" charset="0"/>
              </a:rPr>
              <a:t>Sharealike</a:t>
            </a:r>
            <a:r>
              <a:rPr lang="en-GB" altLang="en-US" sz="2200" dirty="0">
                <a:solidFill>
                  <a:srgbClr val="686F76"/>
                </a:solidFill>
                <a:latin typeface="Tahoma" charset="0"/>
                <a:ea typeface="Tahoma" charset="0"/>
                <a:cs typeface="Tahoma" charset="0"/>
              </a:rPr>
              <a:t> 2.0 Generic license (https://</a:t>
            </a:r>
            <a:r>
              <a:rPr lang="en-GB" altLang="en-US" sz="2200" dirty="0" err="1">
                <a:solidFill>
                  <a:srgbClr val="686F76"/>
                </a:solidFill>
                <a:latin typeface="Tahoma" charset="0"/>
                <a:ea typeface="Tahoma" charset="0"/>
                <a:cs typeface="Tahoma" charset="0"/>
              </a:rPr>
              <a:t>creativecommons.org</a:t>
            </a:r>
            <a:r>
              <a:rPr lang="en-GB" altLang="en-US" sz="2200" dirty="0">
                <a:solidFill>
                  <a:srgbClr val="686F76"/>
                </a:solidFill>
                <a:latin typeface="Tahoma" charset="0"/>
                <a:ea typeface="Tahoma" charset="0"/>
                <a:cs typeface="Tahoma" charset="0"/>
              </a:rPr>
              <a:t>/licenses/by-</a:t>
            </a:r>
            <a:r>
              <a:rPr lang="en-GB" altLang="en-US" sz="2200" dirty="0" err="1">
                <a:solidFill>
                  <a:srgbClr val="686F76"/>
                </a:solidFill>
                <a:latin typeface="Tahoma" charset="0"/>
                <a:ea typeface="Tahoma" charset="0"/>
                <a:cs typeface="Tahoma" charset="0"/>
              </a:rPr>
              <a:t>sa</a:t>
            </a:r>
            <a:r>
              <a:rPr lang="en-GB" altLang="en-US" sz="2200" dirty="0">
                <a:solidFill>
                  <a:srgbClr val="686F76"/>
                </a:solidFill>
                <a:latin typeface="Tahoma" charset="0"/>
                <a:ea typeface="Tahoma" charset="0"/>
                <a:cs typeface="Tahoma" charset="0"/>
              </a:rPr>
              <a:t>/2.0/). </a:t>
            </a:r>
          </a:p>
          <a:p>
            <a:pPr lvl="0">
              <a:defRPr/>
            </a:pPr>
            <a:endParaRPr lang="en-GB" altLang="en-US" sz="2200" dirty="0">
              <a:solidFill>
                <a:srgbClr val="686F76"/>
              </a:solidFill>
              <a:latin typeface="Tahoma" charset="0"/>
              <a:ea typeface="Tahoma" charset="0"/>
              <a:cs typeface="Tahoma" charset="0"/>
            </a:endParaRPr>
          </a:p>
          <a:p>
            <a:pPr lvl="0">
              <a:defRPr/>
            </a:pPr>
            <a:r>
              <a:rPr kumimoji="0" lang="en-US" altLang="en-US" sz="2200" b="0" i="0" u="none" strike="noStrike" kern="1200" cap="none" spc="0" normalizeH="0" baseline="0" noProof="0" dirty="0">
                <a:ln>
                  <a:noFill/>
                </a:ln>
                <a:solidFill>
                  <a:srgbClr val="DCDEE0">
                    <a:lumMod val="50000"/>
                  </a:srgbClr>
                </a:solidFill>
                <a:effectLst/>
                <a:uLnTx/>
                <a:uFillTx/>
                <a:latin typeface="Tahoma" charset="0"/>
                <a:ea typeface="Tahoma" charset="0"/>
                <a:cs typeface="Tahoma" charset="0"/>
                <a:sym typeface="Gill Sans" panose="020B0502020104020203" pitchFamily="34" charset="-79"/>
              </a:rPr>
              <a:t>Slide 10:	</a:t>
            </a:r>
            <a:r>
              <a:rPr lang="en-US" altLang="en-US" sz="2200" dirty="0">
                <a:solidFill>
                  <a:srgbClr val="DCDEE0">
                    <a:lumMod val="50000"/>
                  </a:srgbClr>
                </a:solidFill>
                <a:latin typeface="Tahoma" charset="0"/>
                <a:ea typeface="Tahoma" charset="0"/>
                <a:cs typeface="Tahoma" charset="0"/>
              </a:rPr>
              <a:t>Image (left): “'</a:t>
            </a:r>
            <a:r>
              <a:rPr lang="en-US" altLang="en-US" sz="2200" dirty="0" err="1">
                <a:solidFill>
                  <a:srgbClr val="DCDEE0">
                    <a:lumMod val="50000"/>
                  </a:srgbClr>
                </a:solidFill>
                <a:latin typeface="Tahoma" charset="0"/>
                <a:ea typeface="Tahoma" charset="0"/>
                <a:cs typeface="Tahoma" charset="0"/>
              </a:rPr>
              <a:t>I'iwi</a:t>
            </a:r>
            <a:r>
              <a:rPr lang="en-US" altLang="en-US" sz="2200" dirty="0">
                <a:solidFill>
                  <a:srgbClr val="DCDEE0">
                    <a:lumMod val="50000"/>
                  </a:srgbClr>
                </a:solidFill>
                <a:latin typeface="Tahoma" charset="0"/>
                <a:ea typeface="Tahoma" charset="0"/>
                <a:cs typeface="Tahoma" charset="0"/>
              </a:rPr>
              <a:t> - </a:t>
            </a:r>
            <a:r>
              <a:rPr lang="en-US" altLang="en-US" sz="2200" dirty="0" err="1">
                <a:solidFill>
                  <a:srgbClr val="DCDEE0">
                    <a:lumMod val="50000"/>
                  </a:srgbClr>
                </a:solidFill>
                <a:latin typeface="Tahoma" charset="0"/>
                <a:ea typeface="Tahoma" charset="0"/>
                <a:cs typeface="Tahoma" charset="0"/>
              </a:rPr>
              <a:t>Vestiaria</a:t>
            </a:r>
            <a:r>
              <a:rPr lang="en-US" altLang="en-US" sz="2200" dirty="0">
                <a:solidFill>
                  <a:srgbClr val="DCDEE0">
                    <a:lumMod val="50000"/>
                  </a:srgbClr>
                </a:solidFill>
                <a:latin typeface="Tahoma" charset="0"/>
                <a:ea typeface="Tahoma" charset="0"/>
                <a:cs typeface="Tahoma" charset="0"/>
              </a:rPr>
              <a:t> coccinea” by USFWS - Pacific Region, accessed February 05, 2020 	(https://www.flickr.com/photos/usfwspacific/36474996884/in/photolist-npj4sr-agb8jE-iVSK5i-QTfSa9-bsZRZr-XzaTNC-Yymcbo-YymaNd-wUE7m-4Wh3K5-4WgVnf-	dvuz71-agb8hj-4Warst-4WeEo3-4Waswx-4WgEiL-ag8n28-4WeHBL-DVaASc-4WapjV-4Wh2Wo-4WhaKN-8WFCfh-ag8m1r-9V1gHh-29L7nri-MQqdKq). Available under 	a Creative Commons Attribution-</a:t>
            </a:r>
            <a:r>
              <a:rPr lang="en-US" altLang="en-US" sz="2200" dirty="0" err="1">
                <a:solidFill>
                  <a:srgbClr val="DCDEE0">
                    <a:lumMod val="50000"/>
                  </a:srgbClr>
                </a:solidFill>
                <a:latin typeface="Tahoma" charset="0"/>
                <a:ea typeface="Tahoma" charset="0"/>
                <a:cs typeface="Tahoma" charset="0"/>
              </a:rPr>
              <a:t>NonCommercial</a:t>
            </a:r>
            <a:r>
              <a:rPr lang="en-US" altLang="en-US" sz="2200" dirty="0">
                <a:solidFill>
                  <a:srgbClr val="DCDEE0">
                    <a:lumMod val="50000"/>
                  </a:srgbClr>
                </a:solidFill>
                <a:latin typeface="Tahoma" charset="0"/>
                <a:ea typeface="Tahoma" charset="0"/>
                <a:cs typeface="Tahoma" charset="0"/>
              </a:rPr>
              <a:t> 2.0 Generic license (https://</a:t>
            </a:r>
            <a:r>
              <a:rPr lang="en-US" altLang="en-US" sz="2200" dirty="0" err="1">
                <a:solidFill>
                  <a:srgbClr val="DCDEE0">
                    <a:lumMod val="50000"/>
                  </a:srgbClr>
                </a:solidFill>
                <a:latin typeface="Tahoma" charset="0"/>
                <a:ea typeface="Tahoma" charset="0"/>
                <a:cs typeface="Tahoma" charset="0"/>
              </a:rPr>
              <a:t>creativecommons.org</a:t>
            </a:r>
            <a:r>
              <a:rPr lang="en-US" altLang="en-US" sz="2200" dirty="0">
                <a:solidFill>
                  <a:srgbClr val="DCDEE0">
                    <a:lumMod val="50000"/>
                  </a:srgbClr>
                </a:solidFill>
                <a:latin typeface="Tahoma" charset="0"/>
                <a:ea typeface="Tahoma" charset="0"/>
                <a:cs typeface="Tahoma" charset="0"/>
              </a:rPr>
              <a:t>/licenses/by-</a:t>
            </a:r>
            <a:r>
              <a:rPr lang="en-US" altLang="en-US" sz="2200" dirty="0" err="1">
                <a:solidFill>
                  <a:srgbClr val="DCDEE0">
                    <a:lumMod val="50000"/>
                  </a:srgbClr>
                </a:solidFill>
                <a:latin typeface="Tahoma" charset="0"/>
                <a:ea typeface="Tahoma" charset="0"/>
                <a:cs typeface="Tahoma" charset="0"/>
              </a:rPr>
              <a:t>nc</a:t>
            </a:r>
            <a:r>
              <a:rPr lang="en-US" altLang="en-US" sz="2200" dirty="0">
                <a:solidFill>
                  <a:srgbClr val="DCDEE0">
                    <a:lumMod val="50000"/>
                  </a:srgbClr>
                </a:solidFill>
                <a:latin typeface="Tahoma" charset="0"/>
                <a:ea typeface="Tahoma" charset="0"/>
                <a:cs typeface="Tahoma" charset="0"/>
              </a:rPr>
              <a:t>/2.0/).</a:t>
            </a:r>
          </a:p>
          <a:p>
            <a:pPr lvl="0">
              <a:defRPr/>
            </a:pPr>
            <a:endParaRPr lang="en-US" altLang="en-US" sz="2200" dirty="0">
              <a:solidFill>
                <a:srgbClr val="DCDEE0">
                  <a:lumMod val="50000"/>
                </a:srgbClr>
              </a:solidFill>
              <a:latin typeface="Tahoma" charset="0"/>
              <a:ea typeface="Tahoma" charset="0"/>
              <a:cs typeface="Tahoma" charset="0"/>
            </a:endParaRPr>
          </a:p>
          <a:p>
            <a:pPr lvl="0">
              <a:defRPr/>
            </a:pPr>
            <a:r>
              <a:rPr lang="en-US" altLang="en-US" sz="2200" dirty="0">
                <a:solidFill>
                  <a:srgbClr val="DCDEE0">
                    <a:lumMod val="50000"/>
                  </a:srgbClr>
                </a:solidFill>
                <a:latin typeface="Tahoma" charset="0"/>
                <a:ea typeface="Tahoma" charset="0"/>
                <a:cs typeface="Tahoma" charset="0"/>
              </a:rPr>
              <a:t>		Image (right): “</a:t>
            </a:r>
            <a:r>
              <a:rPr lang="en-US" altLang="en-US" sz="2200" dirty="0" err="1">
                <a:solidFill>
                  <a:srgbClr val="DCDEE0">
                    <a:lumMod val="50000"/>
                  </a:srgbClr>
                </a:solidFill>
                <a:latin typeface="Tahoma" charset="0"/>
                <a:ea typeface="Tahoma" charset="0"/>
                <a:cs typeface="Tahoma" charset="0"/>
              </a:rPr>
              <a:t>O'ahu</a:t>
            </a:r>
            <a:r>
              <a:rPr lang="en-US" altLang="en-US" sz="2200" dirty="0">
                <a:solidFill>
                  <a:srgbClr val="DCDEE0">
                    <a:lumMod val="50000"/>
                  </a:srgbClr>
                </a:solidFill>
                <a:latin typeface="Tahoma" charset="0"/>
                <a:ea typeface="Tahoma" charset="0"/>
                <a:cs typeface="Tahoma" charset="0"/>
              </a:rPr>
              <a:t> - Honolulu: Bishop Museum - Hawaiian Hall - </a:t>
            </a:r>
            <a:r>
              <a:rPr lang="en-US" altLang="en-US" sz="2200" dirty="0" err="1">
                <a:solidFill>
                  <a:srgbClr val="DCDEE0">
                    <a:lumMod val="50000"/>
                  </a:srgbClr>
                </a:solidFill>
                <a:latin typeface="Tahoma" charset="0"/>
                <a:ea typeface="Tahoma" charset="0"/>
                <a:cs typeface="Tahoma" charset="0"/>
              </a:rPr>
              <a:t>Kalani'ōpu'u's</a:t>
            </a:r>
            <a:r>
              <a:rPr lang="en-US" altLang="en-US" sz="2200" dirty="0">
                <a:solidFill>
                  <a:srgbClr val="DCDEE0">
                    <a:lumMod val="50000"/>
                  </a:srgbClr>
                </a:solidFill>
                <a:latin typeface="Tahoma" charset="0"/>
                <a:ea typeface="Tahoma" charset="0"/>
                <a:cs typeface="Tahoma" charset="0"/>
              </a:rPr>
              <a:t> '</a:t>
            </a:r>
            <a:r>
              <a:rPr lang="en-US" altLang="en-US" sz="2200" dirty="0" err="1">
                <a:solidFill>
                  <a:srgbClr val="DCDEE0">
                    <a:lumMod val="50000"/>
                  </a:srgbClr>
                </a:solidFill>
                <a:latin typeface="Tahoma" charset="0"/>
                <a:ea typeface="Tahoma" charset="0"/>
                <a:cs typeface="Tahoma" charset="0"/>
              </a:rPr>
              <a:t>ahu'ula</a:t>
            </a:r>
            <a:r>
              <a:rPr lang="en-US" altLang="en-US" sz="2200" dirty="0">
                <a:solidFill>
                  <a:srgbClr val="DCDEE0">
                    <a:lumMod val="50000"/>
                  </a:srgbClr>
                </a:solidFill>
                <a:latin typeface="Tahoma" charset="0"/>
                <a:ea typeface="Tahoma" charset="0"/>
                <a:cs typeface="Tahoma" charset="0"/>
              </a:rPr>
              <a:t>” by Wally </a:t>
            </a:r>
            <a:r>
              <a:rPr lang="en-US" altLang="en-US" sz="2200" dirty="0" err="1">
                <a:solidFill>
                  <a:srgbClr val="DCDEE0">
                    <a:lumMod val="50000"/>
                  </a:srgbClr>
                </a:solidFill>
                <a:latin typeface="Tahoma" charset="0"/>
                <a:ea typeface="Tahoma" charset="0"/>
                <a:cs typeface="Tahoma" charset="0"/>
              </a:rPr>
              <a:t>Gobetz</a:t>
            </a:r>
            <a:r>
              <a:rPr lang="en-US" altLang="en-US" sz="2200" dirty="0">
                <a:solidFill>
                  <a:srgbClr val="DCDEE0">
                    <a:lumMod val="50000"/>
                  </a:srgbClr>
                </a:solidFill>
                <a:latin typeface="Tahoma" charset="0"/>
                <a:ea typeface="Tahoma" charset="0"/>
                <a:cs typeface="Tahoma" charset="0"/>
              </a:rPr>
              <a:t>, accessed February 05, 2020 	(https://</a:t>
            </a:r>
            <a:r>
              <a:rPr lang="en-US" altLang="en-US" sz="2200" dirty="0" err="1">
                <a:solidFill>
                  <a:srgbClr val="DCDEE0">
                    <a:lumMod val="50000"/>
                  </a:srgbClr>
                </a:solidFill>
                <a:latin typeface="Tahoma" charset="0"/>
                <a:ea typeface="Tahoma" charset="0"/>
                <a:cs typeface="Tahoma" charset="0"/>
              </a:rPr>
              <a:t>www.flickr.com</a:t>
            </a:r>
            <a:r>
              <a:rPr lang="en-US" altLang="en-US" sz="2200" dirty="0">
                <a:solidFill>
                  <a:srgbClr val="DCDEE0">
                    <a:lumMod val="50000"/>
                  </a:srgbClr>
                </a:solidFill>
                <a:latin typeface="Tahoma" charset="0"/>
                <a:ea typeface="Tahoma" charset="0"/>
                <a:cs typeface="Tahoma" charset="0"/>
              </a:rPr>
              <a:t>/photos/</a:t>
            </a:r>
            <a:r>
              <a:rPr lang="en-US" altLang="en-US" sz="2200" dirty="0" err="1">
                <a:solidFill>
                  <a:srgbClr val="DCDEE0">
                    <a:lumMod val="50000"/>
                  </a:srgbClr>
                </a:solidFill>
                <a:latin typeface="Tahoma" charset="0"/>
                <a:ea typeface="Tahoma" charset="0"/>
                <a:cs typeface="Tahoma" charset="0"/>
              </a:rPr>
              <a:t>wallyg</a:t>
            </a:r>
            <a:r>
              <a:rPr lang="en-US" altLang="en-US" sz="2200" dirty="0">
                <a:solidFill>
                  <a:srgbClr val="DCDEE0">
                    <a:lumMod val="50000"/>
                  </a:srgbClr>
                </a:solidFill>
                <a:latin typeface="Tahoma" charset="0"/>
                <a:ea typeface="Tahoma" charset="0"/>
                <a:cs typeface="Tahoma" charset="0"/>
              </a:rPr>
              <a:t>/4827161644). Available under a Creative Commons Attribution-</a:t>
            </a:r>
            <a:r>
              <a:rPr lang="en-US" altLang="en-US" sz="2200" dirty="0" err="1">
                <a:solidFill>
                  <a:srgbClr val="DCDEE0">
                    <a:lumMod val="50000"/>
                  </a:srgbClr>
                </a:solidFill>
                <a:latin typeface="Tahoma" charset="0"/>
                <a:ea typeface="Tahoma" charset="0"/>
                <a:cs typeface="Tahoma" charset="0"/>
              </a:rPr>
              <a:t>NonCommercial</a:t>
            </a:r>
            <a:r>
              <a:rPr lang="en-US" altLang="en-US" sz="2200" dirty="0">
                <a:solidFill>
                  <a:srgbClr val="DCDEE0">
                    <a:lumMod val="50000"/>
                  </a:srgbClr>
                </a:solidFill>
                <a:latin typeface="Tahoma" charset="0"/>
                <a:ea typeface="Tahoma" charset="0"/>
                <a:cs typeface="Tahoma" charset="0"/>
              </a:rPr>
              <a:t>-</a:t>
            </a:r>
            <a:r>
              <a:rPr lang="en-US" altLang="en-US" sz="2200" dirty="0" err="1">
                <a:solidFill>
                  <a:srgbClr val="DCDEE0">
                    <a:lumMod val="50000"/>
                  </a:srgbClr>
                </a:solidFill>
                <a:latin typeface="Tahoma" charset="0"/>
                <a:ea typeface="Tahoma" charset="0"/>
                <a:cs typeface="Tahoma" charset="0"/>
              </a:rPr>
              <a:t>NoDerivs</a:t>
            </a:r>
            <a:r>
              <a:rPr lang="en-US" altLang="en-US" sz="2200" dirty="0">
                <a:solidFill>
                  <a:srgbClr val="DCDEE0">
                    <a:lumMod val="50000"/>
                  </a:srgbClr>
                </a:solidFill>
                <a:latin typeface="Tahoma" charset="0"/>
                <a:ea typeface="Tahoma" charset="0"/>
                <a:cs typeface="Tahoma" charset="0"/>
              </a:rPr>
              <a:t> 2.0 Generic license 	(https://</a:t>
            </a:r>
            <a:r>
              <a:rPr lang="en-US" altLang="en-US" sz="2200" dirty="0" err="1">
                <a:solidFill>
                  <a:srgbClr val="DCDEE0">
                    <a:lumMod val="50000"/>
                  </a:srgbClr>
                </a:solidFill>
                <a:latin typeface="Tahoma" charset="0"/>
                <a:ea typeface="Tahoma" charset="0"/>
                <a:cs typeface="Tahoma" charset="0"/>
              </a:rPr>
              <a:t>creativecommons.org</a:t>
            </a:r>
            <a:r>
              <a:rPr lang="en-US" altLang="en-US" sz="2200" dirty="0">
                <a:solidFill>
                  <a:srgbClr val="DCDEE0">
                    <a:lumMod val="50000"/>
                  </a:srgbClr>
                </a:solidFill>
                <a:latin typeface="Tahoma" charset="0"/>
                <a:ea typeface="Tahoma" charset="0"/>
                <a:cs typeface="Tahoma" charset="0"/>
              </a:rPr>
              <a:t>/licenses/by-</a:t>
            </a:r>
            <a:r>
              <a:rPr lang="en-US" altLang="en-US" sz="2200" dirty="0" err="1">
                <a:solidFill>
                  <a:srgbClr val="DCDEE0">
                    <a:lumMod val="50000"/>
                  </a:srgbClr>
                </a:solidFill>
                <a:latin typeface="Tahoma" charset="0"/>
                <a:ea typeface="Tahoma" charset="0"/>
                <a:cs typeface="Tahoma" charset="0"/>
              </a:rPr>
              <a:t>nc</a:t>
            </a:r>
            <a:r>
              <a:rPr lang="en-US" altLang="en-US" sz="2200" dirty="0">
                <a:solidFill>
                  <a:srgbClr val="DCDEE0">
                    <a:lumMod val="50000"/>
                  </a:srgbClr>
                </a:solidFill>
                <a:latin typeface="Tahoma" charset="0"/>
                <a:ea typeface="Tahoma" charset="0"/>
                <a:cs typeface="Tahoma" charset="0"/>
              </a:rPr>
              <a:t>-</a:t>
            </a:r>
            <a:r>
              <a:rPr lang="en-US" altLang="en-US" sz="2200" dirty="0" err="1">
                <a:solidFill>
                  <a:srgbClr val="DCDEE0">
                    <a:lumMod val="50000"/>
                  </a:srgbClr>
                </a:solidFill>
                <a:latin typeface="Tahoma" charset="0"/>
                <a:ea typeface="Tahoma" charset="0"/>
                <a:cs typeface="Tahoma" charset="0"/>
              </a:rPr>
              <a:t>nd</a:t>
            </a:r>
            <a:r>
              <a:rPr lang="en-US" altLang="en-US" sz="2200" dirty="0">
                <a:solidFill>
                  <a:srgbClr val="DCDEE0">
                    <a:lumMod val="50000"/>
                  </a:srgbClr>
                </a:solidFill>
                <a:latin typeface="Tahoma" charset="0"/>
                <a:ea typeface="Tahoma" charset="0"/>
                <a:cs typeface="Tahoma" charset="0"/>
              </a:rPr>
              <a:t>/2.0/).</a:t>
            </a:r>
          </a:p>
          <a:p>
            <a:pPr lvl="0">
              <a:defRPr/>
            </a:pPr>
            <a:endParaRPr lang="en-US" altLang="en-US" sz="2200" dirty="0">
              <a:solidFill>
                <a:srgbClr val="DCDEE0">
                  <a:lumMod val="50000"/>
                </a:srgbClr>
              </a:solidFill>
              <a:latin typeface="Tahoma" charset="0"/>
              <a:ea typeface="Tahoma" charset="0"/>
              <a:cs typeface="Tahoma" charset="0"/>
            </a:endParaRPr>
          </a:p>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11:	</a:t>
            </a:r>
            <a:r>
              <a:rPr lang="en-GB" altLang="en-US" sz="2200" dirty="0">
                <a:solidFill>
                  <a:srgbClr val="686F76"/>
                </a:solidFill>
                <a:latin typeface="Tahoma" charset="0"/>
                <a:ea typeface="Tahoma" charset="0"/>
                <a:cs typeface="Tahoma" charset="0"/>
              </a:rPr>
              <a:t>Image: “</a:t>
            </a:r>
            <a:r>
              <a:rPr lang="en-GB" altLang="en-US" sz="2200" dirty="0" err="1">
                <a:solidFill>
                  <a:srgbClr val="686F76"/>
                </a:solidFill>
                <a:latin typeface="Tahoma" charset="0"/>
                <a:ea typeface="Tahoma" charset="0"/>
                <a:cs typeface="Tahoma" charset="0"/>
              </a:rPr>
              <a:t>i'iwi</a:t>
            </a:r>
            <a:r>
              <a:rPr lang="en-GB" altLang="en-US" sz="2200" dirty="0">
                <a:solidFill>
                  <a:srgbClr val="686F76"/>
                </a:solidFill>
                <a:latin typeface="Tahoma" charset="0"/>
                <a:ea typeface="Tahoma" charset="0"/>
                <a:cs typeface="Tahoma" charset="0"/>
              </a:rPr>
              <a:t> in flight” by U.S. Fish and Wildlife Service Headquarters, accessed February 05, 2020 (https://</a:t>
            </a:r>
            <a:r>
              <a:rPr lang="en-GB" altLang="en-US" sz="2200" dirty="0" err="1">
                <a:solidFill>
                  <a:srgbClr val="686F76"/>
                </a:solidFill>
                <a:latin typeface="Tahoma" charset="0"/>
                <a:ea typeface="Tahoma" charset="0"/>
                <a:cs typeface="Tahoma" charset="0"/>
              </a:rPr>
              <a:t>www.flickr.com</a:t>
            </a:r>
            <a:r>
              <a:rPr lang="en-GB" altLang="en-US" sz="2200" dirty="0">
                <a:solidFill>
                  <a:srgbClr val="686F76"/>
                </a:solidFill>
                <a:latin typeface="Tahoma" charset="0"/>
                <a:ea typeface="Tahoma" charset="0"/>
                <a:cs typeface="Tahoma" charset="0"/>
              </a:rPr>
              <a:t>/photos/</a:t>
            </a:r>
            <a:r>
              <a:rPr lang="en-GB" altLang="en-US" sz="2200" dirty="0" err="1">
                <a:solidFill>
                  <a:srgbClr val="686F76"/>
                </a:solidFill>
                <a:latin typeface="Tahoma" charset="0"/>
                <a:ea typeface="Tahoma" charset="0"/>
                <a:cs typeface="Tahoma" charset="0"/>
              </a:rPr>
              <a:t>usfwshq</a:t>
            </a:r>
            <a:r>
              <a:rPr lang="en-GB" altLang="en-US" sz="2200" dirty="0">
                <a:solidFill>
                  <a:srgbClr val="686F76"/>
                </a:solidFill>
                <a:latin typeface="Tahoma" charset="0"/>
                <a:ea typeface="Tahoma" charset="0"/>
                <a:cs typeface="Tahoma" charset="0"/>
              </a:rPr>
              <a:t>/6867763786). 	Available under a Creative Commons Attribution 2.0 Generic license (https://</a:t>
            </a:r>
            <a:r>
              <a:rPr lang="en-GB" altLang="en-US" sz="2200" dirty="0" err="1">
                <a:solidFill>
                  <a:srgbClr val="686F76"/>
                </a:solidFill>
                <a:latin typeface="Tahoma" charset="0"/>
                <a:ea typeface="Tahoma" charset="0"/>
                <a:cs typeface="Tahoma" charset="0"/>
              </a:rPr>
              <a:t>creativecommons.org</a:t>
            </a:r>
            <a:r>
              <a:rPr lang="en-GB" altLang="en-US" sz="2200" dirty="0">
                <a:solidFill>
                  <a:srgbClr val="686F76"/>
                </a:solidFill>
                <a:latin typeface="Tahoma" charset="0"/>
                <a:ea typeface="Tahoma" charset="0"/>
                <a:cs typeface="Tahoma" charset="0"/>
              </a:rPr>
              <a:t>/licenses/by/2.0/).</a:t>
            </a:r>
          </a:p>
          <a:p>
            <a:pPr lvl="0">
              <a:defRPr/>
            </a:pPr>
            <a:endParaRPr lang="en-GB" altLang="en-US" sz="2200" dirty="0">
              <a:solidFill>
                <a:srgbClr val="686F76"/>
              </a:solidFill>
              <a:latin typeface="Tahoma" charset="0"/>
              <a:ea typeface="Tahoma" charset="0"/>
              <a:cs typeface="Tahoma" charset="0"/>
            </a:endParaRPr>
          </a:p>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12:	</a:t>
            </a:r>
            <a:r>
              <a:rPr lang="en-GB" altLang="en-US" sz="2200" dirty="0">
                <a:solidFill>
                  <a:srgbClr val="686F76"/>
                </a:solidFill>
                <a:latin typeface="Tahoma" charset="0"/>
                <a:ea typeface="Tahoma" charset="0"/>
                <a:cs typeface="Tahoma" charset="0"/>
              </a:rPr>
              <a:t>Schematic: created by </a:t>
            </a:r>
            <a:r>
              <a:rPr lang="en-GB" altLang="en-US" sz="2200" dirty="0" err="1">
                <a:solidFill>
                  <a:srgbClr val="686F76"/>
                </a:solidFill>
                <a:latin typeface="Tahoma" charset="0"/>
                <a:ea typeface="Tahoma" charset="0"/>
                <a:cs typeface="Tahoma" charset="0"/>
              </a:rPr>
              <a:t>pgEd</a:t>
            </a:r>
            <a:r>
              <a:rPr lang="en-GB" altLang="en-US" sz="2200" dirty="0">
                <a:solidFill>
                  <a:srgbClr val="686F76"/>
                </a:solidFill>
                <a:latin typeface="Tahoma" charset="0"/>
                <a:ea typeface="Tahoma" charset="0"/>
                <a:cs typeface="Tahoma" charset="0"/>
              </a:rPr>
              <a:t> (Nadine </a:t>
            </a:r>
            <a:r>
              <a:rPr lang="en-GB" altLang="en-US" sz="2200" dirty="0" err="1">
                <a:solidFill>
                  <a:srgbClr val="686F76"/>
                </a:solidFill>
                <a:latin typeface="Tahoma" charset="0"/>
                <a:ea typeface="Tahoma" charset="0"/>
                <a:cs typeface="Tahoma" charset="0"/>
              </a:rPr>
              <a:t>Vincenten</a:t>
            </a:r>
            <a:r>
              <a:rPr lang="en-GB" altLang="en-US" sz="2200" dirty="0">
                <a:solidFill>
                  <a:srgbClr val="686F76"/>
                </a:solidFill>
                <a:latin typeface="Tahoma" charset="0"/>
                <a:ea typeface="Tahoma" charset="0"/>
                <a:cs typeface="Tahoma" charset="0"/>
              </a:rPr>
              <a:t>). Using open access image on </a:t>
            </a:r>
            <a:r>
              <a:rPr lang="en-GB" altLang="en-US" sz="2200" dirty="0" err="1">
                <a:solidFill>
                  <a:srgbClr val="686F76"/>
                </a:solidFill>
                <a:latin typeface="Tahoma" charset="0"/>
                <a:ea typeface="Tahoma" charset="0"/>
                <a:cs typeface="Tahoma" charset="0"/>
              </a:rPr>
              <a:t>svgsilh.com</a:t>
            </a:r>
            <a:r>
              <a:rPr lang="en-GB" altLang="en-US" sz="2200" dirty="0">
                <a:solidFill>
                  <a:srgbClr val="686F76"/>
                </a:solidFill>
                <a:latin typeface="Tahoma" charset="0"/>
                <a:ea typeface="Tahoma" charset="0"/>
                <a:cs typeface="Tahoma" charset="0"/>
              </a:rPr>
              <a:t>, accessed February 05, 2020. 	(https://</a:t>
            </a:r>
            <a:r>
              <a:rPr lang="en-GB" altLang="en-US" sz="2200" dirty="0" err="1">
                <a:solidFill>
                  <a:srgbClr val="686F76"/>
                </a:solidFill>
                <a:latin typeface="Tahoma" charset="0"/>
                <a:ea typeface="Tahoma" charset="0"/>
                <a:cs typeface="Tahoma" charset="0"/>
              </a:rPr>
              <a:t>svgsilh.com</a:t>
            </a:r>
            <a:r>
              <a:rPr lang="en-GB" altLang="en-US" sz="2200" dirty="0">
                <a:solidFill>
                  <a:srgbClr val="686F76"/>
                </a:solidFill>
                <a:latin typeface="Tahoma" charset="0"/>
                <a:ea typeface="Tahoma" charset="0"/>
                <a:cs typeface="Tahoma" charset="0"/>
              </a:rPr>
              <a:t>/image/1465064.html)</a:t>
            </a:r>
          </a:p>
          <a:p>
            <a:pPr lvl="0">
              <a:defRPr/>
            </a:pPr>
            <a:endParaRPr lang="en-GB" altLang="en-US" sz="2200" dirty="0">
              <a:solidFill>
                <a:srgbClr val="686F76"/>
              </a:solidFill>
              <a:latin typeface="Tahoma" charset="0"/>
              <a:ea typeface="Tahoma" charset="0"/>
              <a:cs typeface="Tahoma" charset="0"/>
            </a:endParaRPr>
          </a:p>
          <a:p>
            <a:pPr lvl="0">
              <a:defRPr/>
            </a:pPr>
            <a:r>
              <a:rPr kumimoji="0" lang="en-US" altLang="en-US" sz="2200" b="0" i="0" u="none" strike="noStrike" kern="1200" cap="none" spc="0" normalizeH="0" baseline="0" noProof="0" dirty="0">
                <a:ln>
                  <a:noFill/>
                </a:ln>
                <a:solidFill>
                  <a:srgbClr val="DCDEE0">
                    <a:lumMod val="50000"/>
                  </a:srgbClr>
                </a:solidFill>
                <a:effectLst/>
                <a:uLnTx/>
                <a:uFillTx/>
                <a:latin typeface="Tahoma" charset="0"/>
                <a:ea typeface="Tahoma" charset="0"/>
                <a:cs typeface="Tahoma" charset="0"/>
                <a:sym typeface="Gill Sans" panose="020B0502020104020203" pitchFamily="34" charset="-79"/>
              </a:rPr>
              <a:t>Slide 13:	</a:t>
            </a:r>
            <a:r>
              <a:rPr lang="en-US" altLang="en-US" sz="2200" dirty="0">
                <a:solidFill>
                  <a:srgbClr val="DCDEE0">
                    <a:lumMod val="50000"/>
                  </a:srgbClr>
                </a:solidFill>
                <a:latin typeface="Tahoma" charset="0"/>
                <a:ea typeface="Tahoma" charset="0"/>
                <a:cs typeface="Tahoma" charset="0"/>
              </a:rPr>
              <a:t>Image: “AKIAPOLA'AU (8-30-2017) </a:t>
            </a:r>
            <a:r>
              <a:rPr lang="en-US" altLang="en-US" sz="2200" dirty="0" err="1">
                <a:solidFill>
                  <a:srgbClr val="DCDEE0">
                    <a:lumMod val="50000"/>
                  </a:srgbClr>
                </a:solidFill>
                <a:latin typeface="Tahoma" charset="0"/>
                <a:ea typeface="Tahoma" charset="0"/>
                <a:cs typeface="Tahoma" charset="0"/>
              </a:rPr>
              <a:t>hakalau</a:t>
            </a:r>
            <a:r>
              <a:rPr lang="en-US" altLang="en-US" sz="2200" dirty="0">
                <a:solidFill>
                  <a:srgbClr val="DCDEE0">
                    <a:lumMod val="50000"/>
                  </a:srgbClr>
                </a:solidFill>
                <a:latin typeface="Tahoma" charset="0"/>
                <a:ea typeface="Tahoma" charset="0"/>
                <a:cs typeface="Tahoma" charset="0"/>
              </a:rPr>
              <a:t> forest national wildlife refuge, </a:t>
            </a:r>
            <a:r>
              <a:rPr lang="en-US" altLang="en-US" sz="2200" dirty="0" err="1">
                <a:solidFill>
                  <a:srgbClr val="DCDEE0">
                    <a:lumMod val="50000"/>
                  </a:srgbClr>
                </a:solidFill>
                <a:latin typeface="Tahoma" charset="0"/>
                <a:ea typeface="Tahoma" charset="0"/>
                <a:cs typeface="Tahoma" charset="0"/>
              </a:rPr>
              <a:t>hawaii</a:t>
            </a:r>
            <a:r>
              <a:rPr lang="en-US" altLang="en-US" sz="2200" dirty="0">
                <a:solidFill>
                  <a:srgbClr val="DCDEE0">
                    <a:lumMod val="50000"/>
                  </a:srgbClr>
                </a:solidFill>
                <a:latin typeface="Tahoma" charset="0"/>
                <a:ea typeface="Tahoma" charset="0"/>
                <a:cs typeface="Tahoma" charset="0"/>
              </a:rPr>
              <a:t> co, </a:t>
            </a:r>
            <a:r>
              <a:rPr lang="en-US" altLang="en-US" sz="2200" dirty="0" err="1">
                <a:solidFill>
                  <a:srgbClr val="DCDEE0">
                    <a:lumMod val="50000"/>
                  </a:srgbClr>
                </a:solidFill>
                <a:latin typeface="Tahoma" charset="0"/>
                <a:ea typeface="Tahoma" charset="0"/>
                <a:cs typeface="Tahoma" charset="0"/>
              </a:rPr>
              <a:t>hawaii</a:t>
            </a:r>
            <a:r>
              <a:rPr lang="en-US" altLang="en-US" sz="2200" dirty="0">
                <a:solidFill>
                  <a:srgbClr val="DCDEE0">
                    <a:lumMod val="50000"/>
                  </a:srgbClr>
                </a:solidFill>
                <a:latin typeface="Tahoma" charset="0"/>
                <a:ea typeface="Tahoma" charset="0"/>
                <a:cs typeface="Tahoma" charset="0"/>
              </a:rPr>
              <a:t> -08 male” by Alan </a:t>
            </a:r>
            <a:r>
              <a:rPr lang="en-US" altLang="en-US" sz="2200" dirty="0" err="1">
                <a:solidFill>
                  <a:srgbClr val="DCDEE0">
                    <a:lumMod val="50000"/>
                  </a:srgbClr>
                </a:solidFill>
                <a:latin typeface="Tahoma" charset="0"/>
                <a:ea typeface="Tahoma" charset="0"/>
                <a:cs typeface="Tahoma" charset="0"/>
              </a:rPr>
              <a:t>Schmierer</a:t>
            </a:r>
            <a:r>
              <a:rPr lang="en-US" altLang="en-US" sz="2200" dirty="0">
                <a:solidFill>
                  <a:srgbClr val="DCDEE0">
                    <a:lumMod val="50000"/>
                  </a:srgbClr>
                </a:solidFill>
                <a:latin typeface="Tahoma" charset="0"/>
                <a:ea typeface="Tahoma" charset="0"/>
                <a:cs typeface="Tahoma" charset="0"/>
              </a:rPr>
              <a:t>, accessed February 05, 2020 	(https://</a:t>
            </a:r>
            <a:r>
              <a:rPr lang="en-US" altLang="en-US" sz="2200" dirty="0" err="1">
                <a:solidFill>
                  <a:srgbClr val="DCDEE0">
                    <a:lumMod val="50000"/>
                  </a:srgbClr>
                </a:solidFill>
                <a:latin typeface="Tahoma" charset="0"/>
                <a:ea typeface="Tahoma" charset="0"/>
                <a:cs typeface="Tahoma" charset="0"/>
              </a:rPr>
              <a:t>flickr.com</a:t>
            </a:r>
            <a:r>
              <a:rPr lang="en-US" altLang="en-US" sz="2200" dirty="0">
                <a:solidFill>
                  <a:srgbClr val="DCDEE0">
                    <a:lumMod val="50000"/>
                  </a:srgbClr>
                </a:solidFill>
                <a:latin typeface="Tahoma" charset="0"/>
                <a:ea typeface="Tahoma" charset="0"/>
                <a:cs typeface="Tahoma" charset="0"/>
              </a:rPr>
              <a:t>/photos/</a:t>
            </a:r>
            <a:r>
              <a:rPr lang="en-US" altLang="en-US" sz="2200" dirty="0" err="1">
                <a:solidFill>
                  <a:srgbClr val="DCDEE0">
                    <a:lumMod val="50000"/>
                  </a:srgbClr>
                </a:solidFill>
                <a:latin typeface="Tahoma" charset="0"/>
                <a:ea typeface="Tahoma" charset="0"/>
                <a:cs typeface="Tahoma" charset="0"/>
              </a:rPr>
              <a:t>sloalan</a:t>
            </a:r>
            <a:r>
              <a:rPr lang="en-US" altLang="en-US" sz="2200" dirty="0">
                <a:solidFill>
                  <a:srgbClr val="DCDEE0">
                    <a:lumMod val="50000"/>
                  </a:srgbClr>
                </a:solidFill>
                <a:latin typeface="Tahoma" charset="0"/>
                <a:ea typeface="Tahoma" charset="0"/>
                <a:cs typeface="Tahoma" charset="0"/>
              </a:rPr>
              <a:t>/36977826146/in/</a:t>
            </a:r>
            <a:r>
              <a:rPr lang="en-US" altLang="en-US" sz="2200" dirty="0" err="1">
                <a:solidFill>
                  <a:srgbClr val="DCDEE0">
                    <a:lumMod val="50000"/>
                  </a:srgbClr>
                </a:solidFill>
                <a:latin typeface="Tahoma" charset="0"/>
                <a:ea typeface="Tahoma" charset="0"/>
                <a:cs typeface="Tahoma" charset="0"/>
              </a:rPr>
              <a:t>photostream</a:t>
            </a:r>
            <a:r>
              <a:rPr lang="en-US" altLang="en-US" sz="2200" dirty="0">
                <a:solidFill>
                  <a:srgbClr val="DCDEE0">
                    <a:lumMod val="50000"/>
                  </a:srgbClr>
                </a:solidFill>
                <a:latin typeface="Tahoma" charset="0"/>
                <a:ea typeface="Tahoma" charset="0"/>
                <a:cs typeface="Tahoma" charset="0"/>
              </a:rPr>
              <a:t>/). Public Domain.</a:t>
            </a:r>
          </a:p>
          <a:p>
            <a:pPr marL="739775" marR="0" lvl="0" indent="-739775" algn="l" defTabSz="584200" rtl="0" eaLnBrk="0" fontAlgn="base" latinLnBrk="0" hangingPunct="0">
              <a:lnSpc>
                <a:spcPct val="100000"/>
              </a:lnSpc>
              <a:spcBef>
                <a:spcPct val="0"/>
              </a:spcBef>
              <a:spcAft>
                <a:spcPct val="0"/>
              </a:spcAft>
              <a:buClrTx/>
              <a:buSzTx/>
              <a:buFontTx/>
              <a:buNone/>
              <a:tabLst/>
              <a:defRPr/>
            </a:pPr>
            <a:endPar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endParaRPr>
          </a:p>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15</a:t>
            </a:r>
            <a:r>
              <a:rPr lang="en-US" altLang="en-US" sz="2200" dirty="0">
                <a:solidFill>
                  <a:srgbClr val="686F76"/>
                </a:solidFill>
                <a:latin typeface="Tahoma" charset="0"/>
                <a:ea typeface="Tahoma" charset="0"/>
                <a:cs typeface="Tahoma" charset="0"/>
              </a:rPr>
              <a:t>: Image (Passenger Pigeon): “passenger pigeon - Cleveland Museum of Natural History” by Tim </a:t>
            </a:r>
            <a:r>
              <a:rPr lang="en-US" altLang="en-US" sz="2200" dirty="0" err="1">
                <a:solidFill>
                  <a:srgbClr val="686F76"/>
                </a:solidFill>
                <a:latin typeface="Tahoma" charset="0"/>
                <a:ea typeface="Tahoma" charset="0"/>
                <a:cs typeface="Tahoma" charset="0"/>
              </a:rPr>
              <a:t>Evanson</a:t>
            </a:r>
            <a:r>
              <a:rPr lang="en-US" altLang="en-US" sz="2200" dirty="0">
                <a:solidFill>
                  <a:srgbClr val="686F76"/>
                </a:solidFill>
                <a:latin typeface="Tahoma" charset="0"/>
                <a:ea typeface="Tahoma" charset="0"/>
                <a:cs typeface="Tahoma" charset="0"/>
              </a:rPr>
              <a:t>, accessed February 05, 2020 	(https://</a:t>
            </a:r>
            <a:r>
              <a:rPr lang="en-US" altLang="en-US" sz="2200" dirty="0" err="1">
                <a:solidFill>
                  <a:srgbClr val="686F76"/>
                </a:solidFill>
                <a:latin typeface="Tahoma" charset="0"/>
                <a:ea typeface="Tahoma" charset="0"/>
                <a:cs typeface="Tahoma" charset="0"/>
              </a:rPr>
              <a:t>www.flickr.com</a:t>
            </a:r>
            <a:r>
              <a:rPr lang="en-US" altLang="en-US" sz="2200" dirty="0">
                <a:solidFill>
                  <a:srgbClr val="686F76"/>
                </a:solidFill>
                <a:latin typeface="Tahoma" charset="0"/>
                <a:ea typeface="Tahoma" charset="0"/>
                <a:cs typeface="Tahoma" charset="0"/>
              </a:rPr>
              <a:t>/photos/</a:t>
            </a:r>
            <a:r>
              <a:rPr lang="en-US" altLang="en-US" sz="2200" dirty="0" err="1">
                <a:solidFill>
                  <a:srgbClr val="686F76"/>
                </a:solidFill>
                <a:latin typeface="Tahoma" charset="0"/>
                <a:ea typeface="Tahoma" charset="0"/>
                <a:cs typeface="Tahoma" charset="0"/>
              </a:rPr>
              <a:t>timevanson</a:t>
            </a:r>
            <a:r>
              <a:rPr lang="en-US" altLang="en-US" sz="2200" dirty="0">
                <a:solidFill>
                  <a:srgbClr val="686F76"/>
                </a:solidFill>
                <a:latin typeface="Tahoma" charset="0"/>
                <a:ea typeface="Tahoma" charset="0"/>
                <a:cs typeface="Tahoma" charset="0"/>
              </a:rPr>
              <a:t>/34800477455). Available under a Creative Commons Attribution-</a:t>
            </a:r>
            <a:r>
              <a:rPr lang="en-US" altLang="en-US" sz="2200" dirty="0" err="1">
                <a:solidFill>
                  <a:srgbClr val="686F76"/>
                </a:solidFill>
                <a:latin typeface="Tahoma" charset="0"/>
                <a:ea typeface="Tahoma" charset="0"/>
                <a:cs typeface="Tahoma" charset="0"/>
              </a:rPr>
              <a:t>ShareAlike</a:t>
            </a:r>
            <a:r>
              <a:rPr lang="en-US" altLang="en-US" sz="2200" dirty="0">
                <a:solidFill>
                  <a:srgbClr val="686F76"/>
                </a:solidFill>
                <a:latin typeface="Tahoma" charset="0"/>
                <a:ea typeface="Tahoma" charset="0"/>
                <a:cs typeface="Tahoma" charset="0"/>
              </a:rPr>
              <a:t> 2.0 Generic license 	(https://</a:t>
            </a:r>
            <a:r>
              <a:rPr lang="en-US" altLang="en-US" sz="2200" dirty="0" err="1">
                <a:solidFill>
                  <a:srgbClr val="686F76"/>
                </a:solidFill>
                <a:latin typeface="Tahoma" charset="0"/>
                <a:ea typeface="Tahoma" charset="0"/>
                <a:cs typeface="Tahoma" charset="0"/>
              </a:rPr>
              <a:t>creativecommons.org</a:t>
            </a:r>
            <a:r>
              <a:rPr lang="en-US" altLang="en-US" sz="2200" dirty="0">
                <a:solidFill>
                  <a:srgbClr val="686F76"/>
                </a:solidFill>
                <a:latin typeface="Tahoma" charset="0"/>
                <a:ea typeface="Tahoma" charset="0"/>
                <a:cs typeface="Tahoma" charset="0"/>
              </a:rPr>
              <a:t>/licenses/by-</a:t>
            </a:r>
            <a:r>
              <a:rPr lang="en-US" altLang="en-US" sz="2200" dirty="0" err="1">
                <a:solidFill>
                  <a:srgbClr val="686F76"/>
                </a:solidFill>
                <a:latin typeface="Tahoma" charset="0"/>
                <a:ea typeface="Tahoma" charset="0"/>
                <a:cs typeface="Tahoma" charset="0"/>
              </a:rPr>
              <a:t>sa</a:t>
            </a:r>
            <a:r>
              <a:rPr lang="en-US" altLang="en-US" sz="2200" dirty="0">
                <a:solidFill>
                  <a:srgbClr val="686F76"/>
                </a:solidFill>
                <a:latin typeface="Tahoma" charset="0"/>
                <a:ea typeface="Tahoma" charset="0"/>
                <a:cs typeface="Tahoma" charset="0"/>
              </a:rPr>
              <a:t>/2.0/). </a:t>
            </a:r>
          </a:p>
          <a:p>
            <a:pPr lvl="0">
              <a:defRPr/>
            </a:pPr>
            <a:endParaRPr lang="en-US"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		Image (Moa): “South Island Giant Moa, </a:t>
            </a:r>
            <a:r>
              <a:rPr lang="en-US" altLang="en-US" sz="2200" dirty="0" err="1">
                <a:solidFill>
                  <a:srgbClr val="686F76"/>
                </a:solidFill>
                <a:latin typeface="Tahoma" charset="0"/>
                <a:ea typeface="Tahoma" charset="0"/>
                <a:cs typeface="Tahoma" charset="0"/>
              </a:rPr>
              <a:t>Dinornis</a:t>
            </a:r>
            <a:r>
              <a:rPr lang="en-US" altLang="en-US" sz="2200" dirty="0">
                <a:solidFill>
                  <a:srgbClr val="686F76"/>
                </a:solidFill>
                <a:latin typeface="Tahoma" charset="0"/>
                <a:ea typeface="Tahoma" charset="0"/>
                <a:cs typeface="Tahoma" charset="0"/>
              </a:rPr>
              <a:t> robustus (</a:t>
            </a:r>
            <a:r>
              <a:rPr lang="en-US" altLang="en-US" sz="2200" dirty="0" err="1">
                <a:solidFill>
                  <a:srgbClr val="686F76"/>
                </a:solidFill>
                <a:latin typeface="Tahoma" charset="0"/>
                <a:ea typeface="Tahoma" charset="0"/>
                <a:cs typeface="Tahoma" charset="0"/>
              </a:rPr>
              <a:t>forground</a:t>
            </a:r>
            <a:r>
              <a:rPr lang="en-US" altLang="en-US" sz="2200" dirty="0">
                <a:solidFill>
                  <a:srgbClr val="686F76"/>
                </a:solidFill>
                <a:latin typeface="Tahoma" charset="0"/>
                <a:ea typeface="Tahoma" charset="0"/>
                <a:cs typeface="Tahoma" charset="0"/>
              </a:rPr>
              <a:t>) and </a:t>
            </a:r>
            <a:r>
              <a:rPr lang="en-US" altLang="en-US" sz="2200" dirty="0" err="1">
                <a:solidFill>
                  <a:srgbClr val="686F76"/>
                </a:solidFill>
                <a:latin typeface="Tahoma" charset="0"/>
                <a:ea typeface="Tahoma" charset="0"/>
                <a:cs typeface="Tahoma" charset="0"/>
              </a:rPr>
              <a:t>Pachyornis</a:t>
            </a:r>
            <a:r>
              <a:rPr lang="en-US" altLang="en-US" sz="2200" dirty="0">
                <a:solidFill>
                  <a:srgbClr val="686F76"/>
                </a:solidFill>
                <a:latin typeface="Tahoma" charset="0"/>
                <a:ea typeface="Tahoma" charset="0"/>
                <a:cs typeface="Tahoma" charset="0"/>
              </a:rPr>
              <a:t> </a:t>
            </a:r>
            <a:r>
              <a:rPr lang="en-US" altLang="en-US" sz="2200" dirty="0" err="1">
                <a:solidFill>
                  <a:srgbClr val="686F76"/>
                </a:solidFill>
                <a:latin typeface="Tahoma" charset="0"/>
                <a:ea typeface="Tahoma" charset="0"/>
                <a:cs typeface="Tahoma" charset="0"/>
              </a:rPr>
              <a:t>elephantopus</a:t>
            </a:r>
            <a:r>
              <a:rPr lang="en-US" altLang="en-US" sz="2200" dirty="0">
                <a:solidFill>
                  <a:srgbClr val="686F76"/>
                </a:solidFill>
                <a:latin typeface="Tahoma" charset="0"/>
                <a:ea typeface="Tahoma" charset="0"/>
                <a:cs typeface="Tahoma" charset="0"/>
              </a:rPr>
              <a:t> (background)” by Joseph Smith, accessed February 05, 2020 	(https://</a:t>
            </a:r>
            <a:r>
              <a:rPr lang="en-US" altLang="en-US" sz="2200" dirty="0" err="1">
                <a:solidFill>
                  <a:srgbClr val="686F76"/>
                </a:solidFill>
                <a:latin typeface="Tahoma" charset="0"/>
                <a:ea typeface="Tahoma" charset="0"/>
                <a:cs typeface="Tahoma" charset="0"/>
              </a:rPr>
              <a:t>en.m.wikipedia.org</a:t>
            </a:r>
            <a:r>
              <a:rPr lang="en-US" altLang="en-US" sz="2200" dirty="0">
                <a:solidFill>
                  <a:srgbClr val="686F76"/>
                </a:solidFill>
                <a:latin typeface="Tahoma" charset="0"/>
                <a:ea typeface="Tahoma" charset="0"/>
                <a:cs typeface="Tahoma" charset="0"/>
              </a:rPr>
              <a:t>/wiki/</a:t>
            </a:r>
            <a:r>
              <a:rPr lang="en-US" altLang="en-US" sz="2200" dirty="0" err="1">
                <a:solidFill>
                  <a:srgbClr val="686F76"/>
                </a:solidFill>
                <a:latin typeface="Tahoma" charset="0"/>
                <a:ea typeface="Tahoma" charset="0"/>
                <a:cs typeface="Tahoma" charset="0"/>
              </a:rPr>
              <a:t>File:Giant_moa.jpg</a:t>
            </a:r>
            <a:r>
              <a:rPr lang="en-US" altLang="en-US" sz="2200" dirty="0">
                <a:solidFill>
                  <a:srgbClr val="686F76"/>
                </a:solidFill>
                <a:latin typeface="Tahoma" charset="0"/>
                <a:ea typeface="Tahoma" charset="0"/>
                <a:cs typeface="Tahoma" charset="0"/>
              </a:rPr>
              <a:t>). Public Domain.</a:t>
            </a:r>
          </a:p>
          <a:p>
            <a:pPr lvl="0">
              <a:defRPr/>
            </a:pPr>
            <a:endParaRPr lang="en-US"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		Image (Tasmanian Tiger): “Tasmanian </a:t>
            </a:r>
            <a:r>
              <a:rPr lang="en-US" altLang="en-US" sz="2200" dirty="0" err="1">
                <a:solidFill>
                  <a:srgbClr val="686F76"/>
                </a:solidFill>
                <a:latin typeface="Tahoma" charset="0"/>
                <a:ea typeface="Tahoma" charset="0"/>
                <a:cs typeface="Tahoma" charset="0"/>
              </a:rPr>
              <a:t>tiger.jpg</a:t>
            </a:r>
            <a:r>
              <a:rPr lang="en-US" altLang="en-US" sz="2200" dirty="0">
                <a:solidFill>
                  <a:srgbClr val="686F76"/>
                </a:solidFill>
                <a:latin typeface="Tahoma" charset="0"/>
                <a:ea typeface="Tahoma" charset="0"/>
                <a:cs typeface="Tahoma" charset="0"/>
              </a:rPr>
              <a:t>”, artist unknown, accessed February 05, 2020 (https://</a:t>
            </a:r>
            <a:r>
              <a:rPr lang="en-US" altLang="en-US" sz="2200" dirty="0" err="1">
                <a:solidFill>
                  <a:srgbClr val="686F76"/>
                </a:solidFill>
                <a:latin typeface="Tahoma" charset="0"/>
                <a:ea typeface="Tahoma" charset="0"/>
                <a:cs typeface="Tahoma" charset="0"/>
              </a:rPr>
              <a:t>commons.wikimedia.org</a:t>
            </a:r>
            <a:r>
              <a:rPr lang="en-US" altLang="en-US" sz="2200" dirty="0">
                <a:solidFill>
                  <a:srgbClr val="686F76"/>
                </a:solidFill>
                <a:latin typeface="Tahoma" charset="0"/>
                <a:ea typeface="Tahoma" charset="0"/>
                <a:cs typeface="Tahoma" charset="0"/>
              </a:rPr>
              <a:t>/wiki/</a:t>
            </a:r>
            <a:r>
              <a:rPr lang="en-US" altLang="en-US" sz="2200" dirty="0" err="1">
                <a:solidFill>
                  <a:srgbClr val="686F76"/>
                </a:solidFill>
                <a:latin typeface="Tahoma" charset="0"/>
                <a:ea typeface="Tahoma" charset="0"/>
                <a:cs typeface="Tahoma" charset="0"/>
              </a:rPr>
              <a:t>File:Tasmanian_tiger.jpg</a:t>
            </a:r>
            <a:r>
              <a:rPr lang="en-US" altLang="en-US" sz="2200" dirty="0">
                <a:solidFill>
                  <a:srgbClr val="686F76"/>
                </a:solidFill>
                <a:latin typeface="Tahoma" charset="0"/>
                <a:ea typeface="Tahoma" charset="0"/>
                <a:cs typeface="Tahoma" charset="0"/>
              </a:rPr>
              <a:t>). 	Public Domain.</a:t>
            </a:r>
          </a:p>
          <a:p>
            <a:pPr lvl="0">
              <a:defRPr/>
            </a:pPr>
            <a:endParaRPr lang="en-US" altLang="en-US" sz="2200" dirty="0">
              <a:solidFill>
                <a:srgbClr val="686F76"/>
              </a:solidFill>
              <a:latin typeface="Tahoma" charset="0"/>
              <a:ea typeface="Tahoma" charset="0"/>
              <a:cs typeface="Tahoma" charset="0"/>
            </a:endParaRPr>
          </a:p>
        </p:txBody>
      </p:sp>
      <p:sp>
        <p:nvSpPr>
          <p:cNvPr id="5" name="Text Box 2">
            <a:extLst>
              <a:ext uri="{FF2B5EF4-FFF2-40B4-BE49-F238E27FC236}">
                <a16:creationId xmlns:a16="http://schemas.microsoft.com/office/drawing/2014/main" id="{219A7862-E481-D04A-8937-6BB0422286DE}"/>
              </a:ext>
            </a:extLst>
          </p:cNvPr>
          <p:cNvSpPr txBox="1">
            <a:spLocks/>
          </p:cNvSpPr>
          <p:nvPr/>
        </p:nvSpPr>
        <p:spPr bwMode="auto">
          <a:xfrm>
            <a:off x="8037513" y="304800"/>
            <a:ext cx="8307387" cy="1344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marL="0" marR="0" lvl="0" indent="0" algn="ctr" defTabSz="584200" rtl="0" eaLnBrk="1" fontAlgn="base" latinLnBrk="0" hangingPunct="0">
              <a:lnSpc>
                <a:spcPct val="80000"/>
              </a:lnSpc>
              <a:spcBef>
                <a:spcPct val="0"/>
              </a:spcBef>
              <a:spcAft>
                <a:spcPct val="0"/>
              </a:spcAft>
              <a:buClrTx/>
              <a:buSzTx/>
              <a:buFontTx/>
              <a:buNone/>
              <a:tabLst/>
              <a:defRPr/>
            </a:pPr>
            <a:r>
              <a:rPr kumimoji="0" lang="en-US" altLang="en-US" sz="9800" b="0" i="0" u="none" strike="noStrike" kern="1200" cap="none" spc="0" normalizeH="0" baseline="0" noProof="0" dirty="0">
                <a:ln>
                  <a:noFill/>
                </a:ln>
                <a:solidFill>
                  <a:srgbClr val="DCDEE0">
                    <a:lumMod val="50000"/>
                  </a:srgbClr>
                </a:solidFill>
                <a:effectLst/>
                <a:uLnTx/>
                <a:uFillTx/>
                <a:latin typeface="Rockwell" charset="0"/>
                <a:ea typeface="Helvetica Neue Light" charset="0"/>
                <a:cs typeface="Helvetica Neue Light" charset="0"/>
                <a:sym typeface="Helvetica Neue Light" charset="0"/>
              </a:rPr>
              <a:t>Image credits</a:t>
            </a:r>
          </a:p>
        </p:txBody>
      </p:sp>
    </p:spTree>
    <p:extLst>
      <p:ext uri="{BB962C8B-B14F-4D97-AF65-F5344CB8AC3E}">
        <p14:creationId xmlns:p14="http://schemas.microsoft.com/office/powerpoint/2010/main" val="3429342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1">
            <a:extLst>
              <a:ext uri="{FF2B5EF4-FFF2-40B4-BE49-F238E27FC236}">
                <a16:creationId xmlns:a16="http://schemas.microsoft.com/office/drawing/2014/main" id="{B6998FDC-0689-6A42-9C3E-F3A2DDD18581}"/>
              </a:ext>
            </a:extLst>
          </p:cNvPr>
          <p:cNvSpPr txBox="1">
            <a:spLocks/>
          </p:cNvSpPr>
          <p:nvPr/>
        </p:nvSpPr>
        <p:spPr bwMode="auto">
          <a:xfrm>
            <a:off x="1530350" y="1731824"/>
            <a:ext cx="21321713" cy="10587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marL="739775" indent="-739775">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584200"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lvl="0">
              <a:defRPr/>
            </a:pPr>
            <a:r>
              <a:rPr kumimoji="0" lang="en-US" altLang="en-US" sz="2200" b="0" i="0" u="none" strike="noStrike" kern="1200" cap="none" spc="0" normalizeH="0" baseline="0" noProof="0" dirty="0">
                <a:ln>
                  <a:noFill/>
                </a:ln>
                <a:solidFill>
                  <a:srgbClr val="686F76"/>
                </a:solidFill>
                <a:effectLst/>
                <a:uLnTx/>
                <a:uFillTx/>
                <a:latin typeface="Tahoma" charset="0"/>
                <a:ea typeface="Tahoma" charset="0"/>
                <a:cs typeface="Tahoma" charset="0"/>
                <a:sym typeface="Gill Sans" panose="020B0502020104020203" pitchFamily="34" charset="-79"/>
              </a:rPr>
              <a:t>Slide 15</a:t>
            </a:r>
            <a:r>
              <a:rPr lang="en-US" altLang="en-US" sz="2200" dirty="0">
                <a:solidFill>
                  <a:srgbClr val="686F76"/>
                </a:solidFill>
                <a:latin typeface="Tahoma" charset="0"/>
                <a:ea typeface="Tahoma" charset="0"/>
                <a:cs typeface="Tahoma" charset="0"/>
              </a:rPr>
              <a:t>: Image (Woolly Mammoth): “Woolly Mammoth” by </a:t>
            </a:r>
            <a:r>
              <a:rPr lang="en-US" altLang="en-US" sz="2200" dirty="0" err="1">
                <a:solidFill>
                  <a:srgbClr val="686F76"/>
                </a:solidFill>
                <a:latin typeface="Tahoma" charset="0"/>
                <a:ea typeface="Tahoma" charset="0"/>
                <a:cs typeface="Tahoma" charset="0"/>
              </a:rPr>
              <a:t>Mammut</a:t>
            </a:r>
            <a:r>
              <a:rPr lang="en-US" altLang="en-US" sz="2200" dirty="0">
                <a:solidFill>
                  <a:srgbClr val="686F76"/>
                </a:solidFill>
                <a:latin typeface="Tahoma" charset="0"/>
                <a:ea typeface="Tahoma" charset="0"/>
                <a:cs typeface="Tahoma" charset="0"/>
              </a:rPr>
              <a:t>, accessed February 05, 2020 (https://</a:t>
            </a:r>
            <a:r>
              <a:rPr lang="en-US" altLang="en-US" sz="2200" dirty="0" err="1">
                <a:solidFill>
                  <a:srgbClr val="686F76"/>
                </a:solidFill>
                <a:latin typeface="Tahoma" charset="0"/>
                <a:ea typeface="Tahoma" charset="0"/>
                <a:cs typeface="Tahoma" charset="0"/>
              </a:rPr>
              <a:t>commons.wikimedia.org</a:t>
            </a:r>
            <a:r>
              <a:rPr lang="en-US" altLang="en-US" sz="2200" dirty="0">
                <a:solidFill>
                  <a:srgbClr val="686F76"/>
                </a:solidFill>
                <a:latin typeface="Tahoma" charset="0"/>
                <a:ea typeface="Tahoma" charset="0"/>
                <a:cs typeface="Tahoma" charset="0"/>
              </a:rPr>
              <a:t>/wiki/</a:t>
            </a:r>
            <a:r>
              <a:rPr lang="en-US" altLang="en-US" sz="2200" dirty="0" err="1">
                <a:solidFill>
                  <a:srgbClr val="686F76"/>
                </a:solidFill>
                <a:latin typeface="Tahoma" charset="0"/>
                <a:ea typeface="Tahoma" charset="0"/>
                <a:cs typeface="Tahoma" charset="0"/>
              </a:rPr>
              <a:t>File:Woolly_mammoth.jpg</a:t>
            </a:r>
            <a:r>
              <a:rPr lang="en-US" altLang="en-US" sz="2200" dirty="0">
                <a:solidFill>
                  <a:srgbClr val="686F76"/>
                </a:solidFill>
                <a:latin typeface="Tahoma" charset="0"/>
                <a:ea typeface="Tahoma" charset="0"/>
                <a:cs typeface="Tahoma" charset="0"/>
              </a:rPr>
              <a:t>). 	Available under a Creative Commons Attribution-</a:t>
            </a:r>
            <a:r>
              <a:rPr lang="en-US" altLang="en-US" sz="2200" dirty="0" err="1">
                <a:solidFill>
                  <a:srgbClr val="686F76"/>
                </a:solidFill>
                <a:latin typeface="Tahoma" charset="0"/>
                <a:ea typeface="Tahoma" charset="0"/>
                <a:cs typeface="Tahoma" charset="0"/>
              </a:rPr>
              <a:t>Sharealike</a:t>
            </a:r>
            <a:r>
              <a:rPr lang="en-US" altLang="en-US" sz="2200" dirty="0">
                <a:solidFill>
                  <a:srgbClr val="686F76"/>
                </a:solidFill>
                <a:latin typeface="Tahoma" charset="0"/>
                <a:ea typeface="Tahoma" charset="0"/>
                <a:cs typeface="Tahoma" charset="0"/>
              </a:rPr>
              <a:t> 2.0 Generic license (https://</a:t>
            </a:r>
            <a:r>
              <a:rPr lang="en-US" altLang="en-US" sz="2200" dirty="0" err="1">
                <a:solidFill>
                  <a:srgbClr val="686F76"/>
                </a:solidFill>
                <a:latin typeface="Tahoma" charset="0"/>
                <a:ea typeface="Tahoma" charset="0"/>
                <a:cs typeface="Tahoma" charset="0"/>
              </a:rPr>
              <a:t>creativecommons.org</a:t>
            </a:r>
            <a:r>
              <a:rPr lang="en-US" altLang="en-US" sz="2200" dirty="0">
                <a:solidFill>
                  <a:srgbClr val="686F76"/>
                </a:solidFill>
                <a:latin typeface="Tahoma" charset="0"/>
                <a:ea typeface="Tahoma" charset="0"/>
                <a:cs typeface="Tahoma" charset="0"/>
              </a:rPr>
              <a:t>/licenses/by-</a:t>
            </a:r>
            <a:r>
              <a:rPr lang="en-US" altLang="en-US" sz="2200" dirty="0" err="1">
                <a:solidFill>
                  <a:srgbClr val="686F76"/>
                </a:solidFill>
                <a:latin typeface="Tahoma" charset="0"/>
                <a:ea typeface="Tahoma" charset="0"/>
                <a:cs typeface="Tahoma" charset="0"/>
              </a:rPr>
              <a:t>sa</a:t>
            </a:r>
            <a:r>
              <a:rPr lang="en-US" altLang="en-US" sz="2200" dirty="0">
                <a:solidFill>
                  <a:srgbClr val="686F76"/>
                </a:solidFill>
                <a:latin typeface="Tahoma" charset="0"/>
                <a:ea typeface="Tahoma" charset="0"/>
                <a:cs typeface="Tahoma" charset="0"/>
              </a:rPr>
              <a:t>/2.0/). </a:t>
            </a:r>
          </a:p>
          <a:p>
            <a:pPr lvl="0">
              <a:defRPr/>
            </a:pPr>
            <a:endParaRPr lang="en-US"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Slide 16: </a:t>
            </a:r>
            <a:r>
              <a:rPr lang="en-GB" altLang="en-US" sz="2200" dirty="0">
                <a:solidFill>
                  <a:srgbClr val="686F76"/>
                </a:solidFill>
                <a:latin typeface="Tahoma" charset="0"/>
                <a:ea typeface="Tahoma" charset="0"/>
                <a:cs typeface="Tahoma" charset="0"/>
              </a:rPr>
              <a:t>Image (left): “Permafrost extent in the Northern Hemisphere” by GRID </a:t>
            </a:r>
            <a:r>
              <a:rPr lang="en-GB" altLang="en-US" sz="2200" dirty="0" err="1">
                <a:solidFill>
                  <a:srgbClr val="686F76"/>
                </a:solidFill>
                <a:latin typeface="Tahoma" charset="0"/>
                <a:ea typeface="Tahoma" charset="0"/>
                <a:cs typeface="Tahoma" charset="0"/>
              </a:rPr>
              <a:t>Arendal</a:t>
            </a:r>
            <a:r>
              <a:rPr lang="en-GB" altLang="en-US" sz="2200" dirty="0">
                <a:solidFill>
                  <a:srgbClr val="686F76"/>
                </a:solidFill>
                <a:latin typeface="Tahoma" charset="0"/>
                <a:ea typeface="Tahoma" charset="0"/>
                <a:cs typeface="Tahoma" charset="0"/>
              </a:rPr>
              <a:t>, accessed February 05, 2020 	(https://</a:t>
            </a:r>
            <a:r>
              <a:rPr lang="en-GB" altLang="en-US" sz="2200" dirty="0" err="1">
                <a:solidFill>
                  <a:srgbClr val="686F76"/>
                </a:solidFill>
                <a:latin typeface="Tahoma" charset="0"/>
                <a:ea typeface="Tahoma" charset="0"/>
                <a:cs typeface="Tahoma" charset="0"/>
              </a:rPr>
              <a:t>www.flickr.com</a:t>
            </a:r>
            <a:r>
              <a:rPr lang="en-GB" altLang="en-US" sz="2200" dirty="0">
                <a:solidFill>
                  <a:srgbClr val="686F76"/>
                </a:solidFill>
                <a:latin typeface="Tahoma" charset="0"/>
                <a:ea typeface="Tahoma" charset="0"/>
                <a:cs typeface="Tahoma" charset="0"/>
              </a:rPr>
              <a:t>/photos/</a:t>
            </a:r>
            <a:r>
              <a:rPr lang="en-GB" altLang="en-US" sz="2200" dirty="0" err="1">
                <a:solidFill>
                  <a:srgbClr val="686F76"/>
                </a:solidFill>
                <a:latin typeface="Tahoma" charset="0"/>
                <a:ea typeface="Tahoma" charset="0"/>
                <a:cs typeface="Tahoma" charset="0"/>
              </a:rPr>
              <a:t>gridarendal</a:t>
            </a:r>
            <a:r>
              <a:rPr lang="en-GB" altLang="en-US" sz="2200" dirty="0">
                <a:solidFill>
                  <a:srgbClr val="686F76"/>
                </a:solidFill>
                <a:latin typeface="Tahoma" charset="0"/>
                <a:ea typeface="Tahoma" charset="0"/>
                <a:cs typeface="Tahoma" charset="0"/>
              </a:rPr>
              <a:t>/31551866533). Available under a Creative Commons Attribution-</a:t>
            </a:r>
            <a:r>
              <a:rPr lang="en-GB" altLang="en-US" sz="2200" dirty="0" err="1">
                <a:solidFill>
                  <a:srgbClr val="686F76"/>
                </a:solidFill>
                <a:latin typeface="Tahoma" charset="0"/>
                <a:ea typeface="Tahoma" charset="0"/>
                <a:cs typeface="Tahoma" charset="0"/>
              </a:rPr>
              <a:t>NonCommercial</a:t>
            </a:r>
            <a:r>
              <a:rPr lang="en-GB" altLang="en-US" sz="2200" dirty="0">
                <a:solidFill>
                  <a:srgbClr val="686F76"/>
                </a:solidFill>
                <a:latin typeface="Tahoma" charset="0"/>
                <a:ea typeface="Tahoma" charset="0"/>
                <a:cs typeface="Tahoma" charset="0"/>
              </a:rPr>
              <a:t>-</a:t>
            </a:r>
            <a:r>
              <a:rPr lang="en-GB" altLang="en-US" sz="2200" dirty="0" err="1">
                <a:solidFill>
                  <a:srgbClr val="686F76"/>
                </a:solidFill>
                <a:latin typeface="Tahoma" charset="0"/>
                <a:ea typeface="Tahoma" charset="0"/>
                <a:cs typeface="Tahoma" charset="0"/>
              </a:rPr>
              <a:t>ShareAlike</a:t>
            </a:r>
            <a:r>
              <a:rPr lang="en-GB" altLang="en-US" sz="2200" dirty="0">
                <a:solidFill>
                  <a:srgbClr val="686F76"/>
                </a:solidFill>
                <a:latin typeface="Tahoma" charset="0"/>
                <a:ea typeface="Tahoma" charset="0"/>
                <a:cs typeface="Tahoma" charset="0"/>
              </a:rPr>
              <a:t> 2.0 Generic license 	(https://</a:t>
            </a:r>
            <a:r>
              <a:rPr lang="en-GB" altLang="en-US" sz="2200" dirty="0" err="1">
                <a:solidFill>
                  <a:srgbClr val="686F76"/>
                </a:solidFill>
                <a:latin typeface="Tahoma" charset="0"/>
                <a:ea typeface="Tahoma" charset="0"/>
                <a:cs typeface="Tahoma" charset="0"/>
              </a:rPr>
              <a:t>creativecommons.org</a:t>
            </a:r>
            <a:r>
              <a:rPr lang="en-GB" altLang="en-US" sz="2200" dirty="0">
                <a:solidFill>
                  <a:srgbClr val="686F76"/>
                </a:solidFill>
                <a:latin typeface="Tahoma" charset="0"/>
                <a:ea typeface="Tahoma" charset="0"/>
                <a:cs typeface="Tahoma" charset="0"/>
              </a:rPr>
              <a:t>/licenses/by-</a:t>
            </a:r>
            <a:r>
              <a:rPr lang="en-GB" altLang="en-US" sz="2200" dirty="0" err="1">
                <a:solidFill>
                  <a:srgbClr val="686F76"/>
                </a:solidFill>
                <a:latin typeface="Tahoma" charset="0"/>
                <a:ea typeface="Tahoma" charset="0"/>
                <a:cs typeface="Tahoma" charset="0"/>
              </a:rPr>
              <a:t>nc</a:t>
            </a:r>
            <a:r>
              <a:rPr lang="en-GB" altLang="en-US" sz="2200" dirty="0">
                <a:solidFill>
                  <a:srgbClr val="686F76"/>
                </a:solidFill>
                <a:latin typeface="Tahoma" charset="0"/>
                <a:ea typeface="Tahoma" charset="0"/>
                <a:cs typeface="Tahoma" charset="0"/>
              </a:rPr>
              <a:t>-</a:t>
            </a:r>
            <a:r>
              <a:rPr lang="en-GB" altLang="en-US" sz="2200" dirty="0" err="1">
                <a:solidFill>
                  <a:srgbClr val="686F76"/>
                </a:solidFill>
                <a:latin typeface="Tahoma" charset="0"/>
                <a:ea typeface="Tahoma" charset="0"/>
                <a:cs typeface="Tahoma" charset="0"/>
              </a:rPr>
              <a:t>sa</a:t>
            </a:r>
            <a:r>
              <a:rPr lang="en-GB" altLang="en-US" sz="2200" dirty="0">
                <a:solidFill>
                  <a:srgbClr val="686F76"/>
                </a:solidFill>
                <a:latin typeface="Tahoma" charset="0"/>
                <a:ea typeface="Tahoma" charset="0"/>
                <a:cs typeface="Tahoma" charset="0"/>
              </a:rPr>
              <a:t>/2.0/).</a:t>
            </a:r>
          </a:p>
          <a:p>
            <a:pPr lvl="0">
              <a:defRPr/>
            </a:pPr>
            <a:endParaRPr lang="en-GB" altLang="en-US" sz="2200" dirty="0">
              <a:solidFill>
                <a:srgbClr val="686F76"/>
              </a:solidFill>
              <a:latin typeface="Tahoma" charset="0"/>
              <a:ea typeface="Tahoma" charset="0"/>
              <a:cs typeface="Tahoma" charset="0"/>
            </a:endParaRPr>
          </a:p>
          <a:p>
            <a:pPr lvl="0">
              <a:defRPr/>
            </a:pPr>
            <a:r>
              <a:rPr lang="en-GB" altLang="en-US" sz="2200" dirty="0">
                <a:solidFill>
                  <a:srgbClr val="686F76"/>
                </a:solidFill>
                <a:latin typeface="Tahoma" charset="0"/>
                <a:ea typeface="Tahoma" charset="0"/>
                <a:cs typeface="Tahoma" charset="0"/>
              </a:rPr>
              <a:t>		Image (top-right): “Gold Rush Buildings, Dawson City, </a:t>
            </a:r>
            <a:r>
              <a:rPr lang="en-GB" altLang="en-US" sz="2200" dirty="0" err="1">
                <a:solidFill>
                  <a:srgbClr val="686F76"/>
                </a:solidFill>
                <a:latin typeface="Tahoma" charset="0"/>
                <a:ea typeface="Tahoma" charset="0"/>
                <a:cs typeface="Tahoma" charset="0"/>
              </a:rPr>
              <a:t>YukonTerritory</a:t>
            </a:r>
            <a:r>
              <a:rPr lang="en-GB" altLang="en-US" sz="2200" dirty="0">
                <a:solidFill>
                  <a:srgbClr val="686F76"/>
                </a:solidFill>
                <a:latin typeface="Tahoma" charset="0"/>
                <a:ea typeface="Tahoma" charset="0"/>
                <a:cs typeface="Tahoma" charset="0"/>
              </a:rPr>
              <a:t>, Canada, 2005” by Terry </a:t>
            </a:r>
            <a:r>
              <a:rPr lang="en-GB" altLang="en-US" sz="2200" dirty="0" err="1">
                <a:solidFill>
                  <a:srgbClr val="686F76"/>
                </a:solidFill>
                <a:latin typeface="Tahoma" charset="0"/>
                <a:ea typeface="Tahoma" charset="0"/>
                <a:cs typeface="Tahoma" charset="0"/>
              </a:rPr>
              <a:t>Feuerborn</a:t>
            </a:r>
            <a:r>
              <a:rPr lang="en-GB" altLang="en-US" sz="2200" dirty="0">
                <a:solidFill>
                  <a:srgbClr val="686F76"/>
                </a:solidFill>
                <a:latin typeface="Tahoma" charset="0"/>
                <a:ea typeface="Tahoma" charset="0"/>
                <a:cs typeface="Tahoma" charset="0"/>
              </a:rPr>
              <a:t>, accessed February 05, 2020 	(https://</a:t>
            </a:r>
            <a:r>
              <a:rPr lang="en-GB" altLang="en-US" sz="2200" dirty="0" err="1">
                <a:solidFill>
                  <a:srgbClr val="686F76"/>
                </a:solidFill>
                <a:latin typeface="Tahoma" charset="0"/>
                <a:ea typeface="Tahoma" charset="0"/>
                <a:cs typeface="Tahoma" charset="0"/>
              </a:rPr>
              <a:t>www.flickr.com</a:t>
            </a:r>
            <a:r>
              <a:rPr lang="en-GB" altLang="en-US" sz="2200" dirty="0">
                <a:solidFill>
                  <a:srgbClr val="686F76"/>
                </a:solidFill>
                <a:latin typeface="Tahoma" charset="0"/>
                <a:ea typeface="Tahoma" charset="0"/>
                <a:cs typeface="Tahoma" charset="0"/>
              </a:rPr>
              <a:t>/photos/</a:t>
            </a:r>
            <a:r>
              <a:rPr lang="en-GB" altLang="en-US" sz="2200" dirty="0" err="1">
                <a:solidFill>
                  <a:srgbClr val="686F76"/>
                </a:solidFill>
                <a:latin typeface="Tahoma" charset="0"/>
                <a:ea typeface="Tahoma" charset="0"/>
                <a:cs typeface="Tahoma" charset="0"/>
              </a:rPr>
              <a:t>travfotos</a:t>
            </a:r>
            <a:r>
              <a:rPr lang="en-GB" altLang="en-US" sz="2200" dirty="0">
                <a:solidFill>
                  <a:srgbClr val="686F76"/>
                </a:solidFill>
                <a:latin typeface="Tahoma" charset="0"/>
                <a:ea typeface="Tahoma" charset="0"/>
                <a:cs typeface="Tahoma" charset="0"/>
              </a:rPr>
              <a:t>/249343703/). Available under a Creative Commons Attribution-</a:t>
            </a:r>
            <a:r>
              <a:rPr lang="en-GB" altLang="en-US" sz="2200" dirty="0" err="1">
                <a:solidFill>
                  <a:srgbClr val="686F76"/>
                </a:solidFill>
                <a:latin typeface="Tahoma" charset="0"/>
                <a:ea typeface="Tahoma" charset="0"/>
                <a:cs typeface="Tahoma" charset="0"/>
              </a:rPr>
              <a:t>NonCommercial</a:t>
            </a:r>
            <a:r>
              <a:rPr lang="en-GB" altLang="en-US" sz="2200" dirty="0">
                <a:solidFill>
                  <a:srgbClr val="686F76"/>
                </a:solidFill>
                <a:latin typeface="Tahoma" charset="0"/>
                <a:ea typeface="Tahoma" charset="0"/>
                <a:cs typeface="Tahoma" charset="0"/>
              </a:rPr>
              <a:t> 2.0 Generic license 	(https://</a:t>
            </a:r>
            <a:r>
              <a:rPr lang="en-GB" altLang="en-US" sz="2200" dirty="0" err="1">
                <a:solidFill>
                  <a:srgbClr val="686F76"/>
                </a:solidFill>
                <a:latin typeface="Tahoma" charset="0"/>
                <a:ea typeface="Tahoma" charset="0"/>
                <a:cs typeface="Tahoma" charset="0"/>
              </a:rPr>
              <a:t>creativecommons.org</a:t>
            </a:r>
            <a:r>
              <a:rPr lang="en-GB" altLang="en-US" sz="2200" dirty="0">
                <a:solidFill>
                  <a:srgbClr val="686F76"/>
                </a:solidFill>
                <a:latin typeface="Tahoma" charset="0"/>
                <a:ea typeface="Tahoma" charset="0"/>
                <a:cs typeface="Tahoma" charset="0"/>
              </a:rPr>
              <a:t>/licenses/by-</a:t>
            </a:r>
            <a:r>
              <a:rPr lang="en-GB" altLang="en-US" sz="2200" dirty="0" err="1">
                <a:solidFill>
                  <a:srgbClr val="686F76"/>
                </a:solidFill>
                <a:latin typeface="Tahoma" charset="0"/>
                <a:ea typeface="Tahoma" charset="0"/>
                <a:cs typeface="Tahoma" charset="0"/>
              </a:rPr>
              <a:t>nc</a:t>
            </a:r>
            <a:r>
              <a:rPr lang="en-GB" altLang="en-US" sz="2200" dirty="0">
                <a:solidFill>
                  <a:srgbClr val="686F76"/>
                </a:solidFill>
                <a:latin typeface="Tahoma" charset="0"/>
                <a:ea typeface="Tahoma" charset="0"/>
                <a:cs typeface="Tahoma" charset="0"/>
              </a:rPr>
              <a:t>/2.0/).</a:t>
            </a:r>
          </a:p>
          <a:p>
            <a:pPr lvl="0">
              <a:defRPr/>
            </a:pPr>
            <a:endParaRPr lang="en-GB" altLang="en-US" sz="2200" dirty="0">
              <a:solidFill>
                <a:srgbClr val="686F76"/>
              </a:solidFill>
              <a:latin typeface="Tahoma" charset="0"/>
              <a:ea typeface="Tahoma" charset="0"/>
              <a:cs typeface="Tahoma" charset="0"/>
            </a:endParaRPr>
          </a:p>
          <a:p>
            <a:pPr lvl="0">
              <a:defRPr/>
            </a:pPr>
            <a:r>
              <a:rPr lang="en-GB" altLang="en-US" sz="2200" dirty="0">
                <a:solidFill>
                  <a:srgbClr val="686F76"/>
                </a:solidFill>
                <a:latin typeface="Tahoma" charset="0"/>
                <a:ea typeface="Tahoma" charset="0"/>
                <a:cs typeface="Tahoma" charset="0"/>
              </a:rPr>
              <a:t>		Image (bottom-right): “Climate Impacts to Arctic Coasts” by USGS, accessed February 05, 2020 	(https://</a:t>
            </a:r>
            <a:r>
              <a:rPr lang="en-GB" altLang="en-US" sz="2200" dirty="0" err="1">
                <a:solidFill>
                  <a:srgbClr val="686F76"/>
                </a:solidFill>
                <a:latin typeface="Tahoma" charset="0"/>
                <a:ea typeface="Tahoma" charset="0"/>
                <a:cs typeface="Tahoma" charset="0"/>
              </a:rPr>
              <a:t>www.flickr.com</a:t>
            </a:r>
            <a:r>
              <a:rPr lang="en-GB" altLang="en-US" sz="2200" dirty="0">
                <a:solidFill>
                  <a:srgbClr val="686F76"/>
                </a:solidFill>
                <a:latin typeface="Tahoma" charset="0"/>
                <a:ea typeface="Tahoma" charset="0"/>
                <a:cs typeface="Tahoma" charset="0"/>
              </a:rPr>
              <a:t>/photos/</a:t>
            </a:r>
            <a:r>
              <a:rPr lang="en-GB" altLang="en-US" sz="2200" dirty="0" err="1">
                <a:solidFill>
                  <a:srgbClr val="686F76"/>
                </a:solidFill>
                <a:latin typeface="Tahoma" charset="0"/>
                <a:ea typeface="Tahoma" charset="0"/>
                <a:cs typeface="Tahoma" charset="0"/>
              </a:rPr>
              <a:t>usgeologicalsurvey</a:t>
            </a:r>
            <a:r>
              <a:rPr lang="en-GB" altLang="en-US" sz="2200" dirty="0">
                <a:solidFill>
                  <a:srgbClr val="686F76"/>
                </a:solidFill>
                <a:latin typeface="Tahoma" charset="0"/>
                <a:ea typeface="Tahoma" charset="0"/>
                <a:cs typeface="Tahoma" charset="0"/>
              </a:rPr>
              <a:t>/32682616471). Public Domain.</a:t>
            </a:r>
          </a:p>
          <a:p>
            <a:pPr lvl="0">
              <a:defRPr/>
            </a:pPr>
            <a:endParaRPr lang="en-GB"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Slide 17: </a:t>
            </a:r>
            <a:r>
              <a:rPr lang="en-GB" altLang="en-US" sz="2200" dirty="0">
                <a:solidFill>
                  <a:srgbClr val="686F76"/>
                </a:solidFill>
                <a:latin typeface="Tahoma" charset="0"/>
                <a:ea typeface="Tahoma" charset="0"/>
                <a:cs typeface="Tahoma" charset="0"/>
              </a:rPr>
              <a:t>Schematic: created by </a:t>
            </a:r>
            <a:r>
              <a:rPr lang="en-GB" altLang="en-US" sz="2200" dirty="0" err="1">
                <a:solidFill>
                  <a:srgbClr val="686F76"/>
                </a:solidFill>
                <a:latin typeface="Tahoma" charset="0"/>
                <a:ea typeface="Tahoma" charset="0"/>
                <a:cs typeface="Tahoma" charset="0"/>
              </a:rPr>
              <a:t>pgEd</a:t>
            </a:r>
            <a:r>
              <a:rPr lang="en-GB" altLang="en-US" sz="2200" dirty="0">
                <a:solidFill>
                  <a:srgbClr val="686F76"/>
                </a:solidFill>
                <a:latin typeface="Tahoma" charset="0"/>
                <a:ea typeface="Tahoma" charset="0"/>
                <a:cs typeface="Tahoma" charset="0"/>
              </a:rPr>
              <a:t> (Nadine </a:t>
            </a:r>
            <a:r>
              <a:rPr lang="en-GB" altLang="en-US" sz="2200" dirty="0" err="1">
                <a:solidFill>
                  <a:srgbClr val="686F76"/>
                </a:solidFill>
                <a:latin typeface="Tahoma" charset="0"/>
                <a:ea typeface="Tahoma" charset="0"/>
                <a:cs typeface="Tahoma" charset="0"/>
              </a:rPr>
              <a:t>Vincenten</a:t>
            </a:r>
            <a:r>
              <a:rPr lang="en-GB" altLang="en-US" sz="2200" dirty="0">
                <a:solidFill>
                  <a:srgbClr val="686F76"/>
                </a:solidFill>
                <a:latin typeface="Tahoma" charset="0"/>
                <a:ea typeface="Tahoma" charset="0"/>
                <a:cs typeface="Tahoma" charset="0"/>
              </a:rPr>
              <a:t>). Using open access images on </a:t>
            </a:r>
            <a:r>
              <a:rPr lang="en-GB" altLang="en-US" sz="2200" dirty="0" err="1">
                <a:solidFill>
                  <a:srgbClr val="686F76"/>
                </a:solidFill>
                <a:latin typeface="Tahoma" charset="0"/>
                <a:ea typeface="Tahoma" charset="0"/>
                <a:cs typeface="Tahoma" charset="0"/>
              </a:rPr>
              <a:t>PublicDomainPictures.net</a:t>
            </a:r>
            <a:r>
              <a:rPr lang="en-GB" altLang="en-US" sz="2200" dirty="0">
                <a:solidFill>
                  <a:srgbClr val="686F76"/>
                </a:solidFill>
                <a:latin typeface="Tahoma" charset="0"/>
                <a:ea typeface="Tahoma" charset="0"/>
                <a:cs typeface="Tahoma" charset="0"/>
              </a:rPr>
              <a:t> (grass) and </a:t>
            </a:r>
            <a:r>
              <a:rPr lang="en-GB" altLang="en-US" sz="2200" dirty="0" err="1">
                <a:solidFill>
                  <a:srgbClr val="686F76"/>
                </a:solidFill>
                <a:latin typeface="Tahoma" charset="0"/>
                <a:ea typeface="Tahoma" charset="0"/>
                <a:cs typeface="Tahoma" charset="0"/>
              </a:rPr>
              <a:t>Needpix.com</a:t>
            </a:r>
            <a:r>
              <a:rPr lang="en-GB" altLang="en-US" sz="2200" dirty="0">
                <a:solidFill>
                  <a:srgbClr val="686F76"/>
                </a:solidFill>
                <a:latin typeface="Tahoma" charset="0"/>
                <a:ea typeface="Tahoma" charset="0"/>
                <a:cs typeface="Tahoma" charset="0"/>
              </a:rPr>
              <a:t> (bush), accessed February 05, 	2020. (https://</a:t>
            </a:r>
            <a:r>
              <a:rPr lang="en-GB" altLang="en-US" sz="2200" dirty="0" err="1">
                <a:solidFill>
                  <a:srgbClr val="686F76"/>
                </a:solidFill>
                <a:latin typeface="Tahoma" charset="0"/>
                <a:ea typeface="Tahoma" charset="0"/>
                <a:cs typeface="Tahoma" charset="0"/>
              </a:rPr>
              <a:t>www.publicdomainpictures.net</a:t>
            </a:r>
            <a:r>
              <a:rPr lang="en-GB" altLang="en-US" sz="2200" dirty="0">
                <a:solidFill>
                  <a:srgbClr val="686F76"/>
                </a:solidFill>
                <a:latin typeface="Tahoma" charset="0"/>
                <a:ea typeface="Tahoma" charset="0"/>
                <a:cs typeface="Tahoma" charset="0"/>
              </a:rPr>
              <a:t>/</a:t>
            </a:r>
            <a:r>
              <a:rPr lang="en-GB" altLang="en-US" sz="2200" dirty="0" err="1">
                <a:solidFill>
                  <a:srgbClr val="686F76"/>
                </a:solidFill>
                <a:latin typeface="Tahoma" charset="0"/>
                <a:ea typeface="Tahoma" charset="0"/>
                <a:cs typeface="Tahoma" charset="0"/>
              </a:rPr>
              <a:t>en</a:t>
            </a:r>
            <a:r>
              <a:rPr lang="en-GB" altLang="en-US" sz="2200" dirty="0">
                <a:solidFill>
                  <a:srgbClr val="686F76"/>
                </a:solidFill>
                <a:latin typeface="Tahoma" charset="0"/>
                <a:ea typeface="Tahoma" charset="0"/>
                <a:cs typeface="Tahoma" charset="0"/>
              </a:rPr>
              <a:t>/</a:t>
            </a:r>
            <a:r>
              <a:rPr lang="en-GB" altLang="en-US" sz="2200" dirty="0" err="1">
                <a:solidFill>
                  <a:srgbClr val="686F76"/>
                </a:solidFill>
                <a:latin typeface="Tahoma" charset="0"/>
                <a:ea typeface="Tahoma" charset="0"/>
                <a:cs typeface="Tahoma" charset="0"/>
              </a:rPr>
              <a:t>view-image.php?image</a:t>
            </a:r>
            <a:r>
              <a:rPr lang="en-GB" altLang="en-US" sz="2200" dirty="0">
                <a:solidFill>
                  <a:srgbClr val="686F76"/>
                </a:solidFill>
                <a:latin typeface="Tahoma" charset="0"/>
                <a:ea typeface="Tahoma" charset="0"/>
                <a:cs typeface="Tahoma" charset="0"/>
              </a:rPr>
              <a:t>=36593&amp;picture=green-grass-clipart and https://www.needpix.com/photo/286734/bush-	shrub-green-nature-plant-lush-landscape-botany-growth).</a:t>
            </a:r>
          </a:p>
          <a:p>
            <a:pPr lvl="0">
              <a:defRPr/>
            </a:pPr>
            <a:endParaRPr lang="en-GB"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Slide 18: </a:t>
            </a:r>
            <a:r>
              <a:rPr lang="en-GB" altLang="en-US" sz="2200" dirty="0">
                <a:solidFill>
                  <a:srgbClr val="686F76"/>
                </a:solidFill>
                <a:latin typeface="Tahoma" charset="0"/>
                <a:ea typeface="Tahoma" charset="0"/>
                <a:cs typeface="Tahoma" charset="0"/>
              </a:rPr>
              <a:t>Image: “Ice age fauna of northern Spain - Mauricio </a:t>
            </a:r>
            <a:r>
              <a:rPr lang="en-GB" altLang="en-US" sz="2200" dirty="0" err="1">
                <a:solidFill>
                  <a:srgbClr val="686F76"/>
                </a:solidFill>
                <a:latin typeface="Tahoma" charset="0"/>
                <a:ea typeface="Tahoma" charset="0"/>
                <a:cs typeface="Tahoma" charset="0"/>
              </a:rPr>
              <a:t>Antón.jpg</a:t>
            </a:r>
            <a:r>
              <a:rPr lang="en-GB" altLang="en-US" sz="2200" dirty="0">
                <a:solidFill>
                  <a:srgbClr val="686F76"/>
                </a:solidFill>
                <a:latin typeface="Tahoma" charset="0"/>
                <a:ea typeface="Tahoma" charset="0"/>
                <a:cs typeface="Tahoma" charset="0"/>
              </a:rPr>
              <a:t>” by Mauricio Antón, accessed February 05, 2020 	(https://</a:t>
            </a:r>
            <a:r>
              <a:rPr lang="en-GB" altLang="en-US" sz="2200" dirty="0" err="1">
                <a:solidFill>
                  <a:srgbClr val="686F76"/>
                </a:solidFill>
                <a:latin typeface="Tahoma" charset="0"/>
                <a:ea typeface="Tahoma" charset="0"/>
                <a:cs typeface="Tahoma" charset="0"/>
              </a:rPr>
              <a:t>commons.wikimedia.org</a:t>
            </a:r>
            <a:r>
              <a:rPr lang="en-GB" altLang="en-US" sz="2200" dirty="0">
                <a:solidFill>
                  <a:srgbClr val="686F76"/>
                </a:solidFill>
                <a:latin typeface="Tahoma" charset="0"/>
                <a:ea typeface="Tahoma" charset="0"/>
                <a:cs typeface="Tahoma" charset="0"/>
              </a:rPr>
              <a:t>/wiki/File:Ice_age_fauna_of_northern_Spain_-_Mauricio_Ant%C3%B3n.jpg). Available under a Creative Commons Attribution 2.5 	Generic license (https://</a:t>
            </a:r>
            <a:r>
              <a:rPr lang="en-GB" altLang="en-US" sz="2200" dirty="0" err="1">
                <a:solidFill>
                  <a:srgbClr val="686F76"/>
                </a:solidFill>
                <a:latin typeface="Tahoma" charset="0"/>
                <a:ea typeface="Tahoma" charset="0"/>
                <a:cs typeface="Tahoma" charset="0"/>
              </a:rPr>
              <a:t>creativecommons.org</a:t>
            </a:r>
            <a:r>
              <a:rPr lang="en-GB" altLang="en-US" sz="2200" dirty="0">
                <a:solidFill>
                  <a:srgbClr val="686F76"/>
                </a:solidFill>
                <a:latin typeface="Tahoma" charset="0"/>
                <a:ea typeface="Tahoma" charset="0"/>
                <a:cs typeface="Tahoma" charset="0"/>
              </a:rPr>
              <a:t>/licenses/by/2.5/</a:t>
            </a:r>
            <a:r>
              <a:rPr lang="en-GB" altLang="en-US" sz="2200" dirty="0" err="1">
                <a:solidFill>
                  <a:srgbClr val="686F76"/>
                </a:solidFill>
                <a:latin typeface="Tahoma" charset="0"/>
                <a:ea typeface="Tahoma" charset="0"/>
                <a:cs typeface="Tahoma" charset="0"/>
              </a:rPr>
              <a:t>deed.en</a:t>
            </a:r>
            <a:r>
              <a:rPr lang="en-GB" altLang="en-US" sz="2200" dirty="0">
                <a:solidFill>
                  <a:srgbClr val="686F76"/>
                </a:solidFill>
                <a:latin typeface="Tahoma" charset="0"/>
                <a:ea typeface="Tahoma" charset="0"/>
                <a:cs typeface="Tahoma" charset="0"/>
              </a:rPr>
              <a:t>).</a:t>
            </a:r>
          </a:p>
          <a:p>
            <a:pPr lvl="0">
              <a:defRPr/>
            </a:pPr>
            <a:endParaRPr lang="en-GB"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Slide 19: </a:t>
            </a:r>
            <a:r>
              <a:rPr lang="en-GB" altLang="en-US" sz="2200" dirty="0">
                <a:solidFill>
                  <a:srgbClr val="686F76"/>
                </a:solidFill>
                <a:latin typeface="Tahoma" charset="0"/>
                <a:ea typeface="Tahoma" charset="0"/>
                <a:cs typeface="Tahoma" charset="0"/>
              </a:rPr>
              <a:t>Image: By Ben Novak, Revive &amp; Restore, accessed February 05, 2020 (https://</a:t>
            </a:r>
            <a:r>
              <a:rPr lang="en-GB" altLang="en-US" sz="2200" dirty="0" err="1">
                <a:solidFill>
                  <a:srgbClr val="686F76"/>
                </a:solidFill>
                <a:latin typeface="Tahoma" charset="0"/>
                <a:ea typeface="Tahoma" charset="0"/>
                <a:cs typeface="Tahoma" charset="0"/>
              </a:rPr>
              <a:t>reviverestore.org</a:t>
            </a:r>
            <a:r>
              <a:rPr lang="en-GB" altLang="en-US" sz="2200" dirty="0">
                <a:solidFill>
                  <a:srgbClr val="686F76"/>
                </a:solidFill>
                <a:latin typeface="Tahoma" charset="0"/>
                <a:ea typeface="Tahoma" charset="0"/>
                <a:cs typeface="Tahoma" charset="0"/>
              </a:rPr>
              <a:t>/projects/woolly-mammoth/progress-to-date/). Permission for use 	granted by Ryan Phelan.</a:t>
            </a:r>
          </a:p>
          <a:p>
            <a:pPr lvl="0">
              <a:defRPr/>
            </a:pPr>
            <a:endParaRPr lang="en-GB"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Slide 20: </a:t>
            </a:r>
            <a:r>
              <a:rPr lang="en-GB" altLang="en-US" sz="2200" dirty="0">
                <a:solidFill>
                  <a:srgbClr val="686F76"/>
                </a:solidFill>
                <a:latin typeface="Tahoma" charset="0"/>
                <a:ea typeface="Tahoma" charset="0"/>
                <a:cs typeface="Tahoma" charset="0"/>
              </a:rPr>
              <a:t>Illustration: created by </a:t>
            </a:r>
            <a:r>
              <a:rPr lang="en-GB" altLang="en-US" sz="2200" dirty="0" err="1">
                <a:solidFill>
                  <a:srgbClr val="686F76"/>
                </a:solidFill>
                <a:latin typeface="Tahoma" charset="0"/>
                <a:ea typeface="Tahoma" charset="0"/>
                <a:cs typeface="Tahoma" charset="0"/>
              </a:rPr>
              <a:t>pgEd</a:t>
            </a:r>
            <a:r>
              <a:rPr lang="en-GB" altLang="en-US" sz="2200" dirty="0">
                <a:solidFill>
                  <a:srgbClr val="686F76"/>
                </a:solidFill>
                <a:latin typeface="Tahoma" charset="0"/>
                <a:ea typeface="Tahoma" charset="0"/>
                <a:cs typeface="Tahoma" charset="0"/>
              </a:rPr>
              <a:t> (</a:t>
            </a:r>
            <a:r>
              <a:rPr lang="en-GB" altLang="en-US" sz="2200">
                <a:solidFill>
                  <a:srgbClr val="686F76"/>
                </a:solidFill>
                <a:latin typeface="Tahoma" charset="0"/>
                <a:ea typeface="Tahoma" charset="0"/>
                <a:cs typeface="Tahoma" charset="0"/>
              </a:rPr>
              <a:t>Dana Waring). </a:t>
            </a:r>
            <a:endParaRPr lang="en-GB" altLang="en-US" sz="2200" dirty="0">
              <a:solidFill>
                <a:srgbClr val="686F76"/>
              </a:solidFill>
              <a:latin typeface="Tahoma" charset="0"/>
              <a:ea typeface="Tahoma" charset="0"/>
              <a:cs typeface="Tahoma" charset="0"/>
            </a:endParaRPr>
          </a:p>
          <a:p>
            <a:pPr lvl="0">
              <a:defRPr/>
            </a:pPr>
            <a:endParaRPr lang="en-GB" altLang="en-US" sz="2200" dirty="0">
              <a:solidFill>
                <a:srgbClr val="686F76"/>
              </a:solidFill>
              <a:latin typeface="Tahoma" charset="0"/>
              <a:ea typeface="Tahoma" charset="0"/>
              <a:cs typeface="Tahoma" charset="0"/>
            </a:endParaRPr>
          </a:p>
          <a:p>
            <a:pPr lvl="0">
              <a:defRPr/>
            </a:pPr>
            <a:r>
              <a:rPr lang="en-US" altLang="en-US" sz="2200" dirty="0">
                <a:solidFill>
                  <a:srgbClr val="686F76"/>
                </a:solidFill>
                <a:latin typeface="Tahoma" charset="0"/>
                <a:ea typeface="Tahoma" charset="0"/>
                <a:cs typeface="Tahoma" charset="0"/>
              </a:rPr>
              <a:t>Slide 21: </a:t>
            </a:r>
            <a:r>
              <a:rPr lang="en-GB" altLang="en-US" sz="2200" dirty="0">
                <a:solidFill>
                  <a:srgbClr val="686F76"/>
                </a:solidFill>
                <a:latin typeface="Tahoma" charset="0"/>
                <a:ea typeface="Tahoma" charset="0"/>
                <a:cs typeface="Tahoma" charset="0"/>
              </a:rPr>
              <a:t>Schematic: created by </a:t>
            </a:r>
            <a:r>
              <a:rPr lang="en-GB" altLang="en-US" sz="2200" dirty="0" err="1">
                <a:solidFill>
                  <a:srgbClr val="686F76"/>
                </a:solidFill>
                <a:latin typeface="Tahoma" charset="0"/>
                <a:ea typeface="Tahoma" charset="0"/>
                <a:cs typeface="Tahoma" charset="0"/>
              </a:rPr>
              <a:t>pgEd</a:t>
            </a:r>
            <a:r>
              <a:rPr lang="en-GB" altLang="en-US" sz="2200" dirty="0">
                <a:solidFill>
                  <a:srgbClr val="686F76"/>
                </a:solidFill>
                <a:latin typeface="Tahoma" charset="0"/>
                <a:ea typeface="Tahoma" charset="0"/>
                <a:cs typeface="Tahoma" charset="0"/>
              </a:rPr>
              <a:t> (Nadine </a:t>
            </a:r>
            <a:r>
              <a:rPr lang="en-GB" altLang="en-US" sz="2200" dirty="0" err="1">
                <a:solidFill>
                  <a:srgbClr val="686F76"/>
                </a:solidFill>
                <a:latin typeface="Tahoma" charset="0"/>
                <a:ea typeface="Tahoma" charset="0"/>
                <a:cs typeface="Tahoma" charset="0"/>
              </a:rPr>
              <a:t>Vincenten</a:t>
            </a:r>
            <a:r>
              <a:rPr lang="en-GB" altLang="en-US" sz="2200" dirty="0">
                <a:solidFill>
                  <a:srgbClr val="686F76"/>
                </a:solidFill>
                <a:latin typeface="Tahoma" charset="0"/>
                <a:ea typeface="Tahoma" charset="0"/>
                <a:cs typeface="Tahoma" charset="0"/>
              </a:rPr>
              <a:t>). Using open access image on </a:t>
            </a:r>
            <a:r>
              <a:rPr lang="en-GB" altLang="en-US" sz="2200" dirty="0" err="1">
                <a:solidFill>
                  <a:srgbClr val="686F76"/>
                </a:solidFill>
                <a:latin typeface="Tahoma" charset="0"/>
                <a:ea typeface="Tahoma" charset="0"/>
                <a:cs typeface="Tahoma" charset="0"/>
              </a:rPr>
              <a:t>svgsilh.com</a:t>
            </a:r>
            <a:r>
              <a:rPr lang="en-GB" altLang="en-US" sz="2200" dirty="0">
                <a:solidFill>
                  <a:srgbClr val="686F76"/>
                </a:solidFill>
                <a:latin typeface="Tahoma" charset="0"/>
                <a:ea typeface="Tahoma" charset="0"/>
                <a:cs typeface="Tahoma" charset="0"/>
              </a:rPr>
              <a:t>, accessed February 05, 2020. 	(https://</a:t>
            </a:r>
            <a:r>
              <a:rPr lang="en-GB" altLang="en-US" sz="2200" dirty="0" err="1">
                <a:solidFill>
                  <a:srgbClr val="686F76"/>
                </a:solidFill>
                <a:latin typeface="Tahoma" charset="0"/>
                <a:ea typeface="Tahoma" charset="0"/>
                <a:cs typeface="Tahoma" charset="0"/>
              </a:rPr>
              <a:t>svgsilh.com</a:t>
            </a:r>
            <a:r>
              <a:rPr lang="en-GB" altLang="en-US" sz="2200" dirty="0">
                <a:solidFill>
                  <a:srgbClr val="686F76"/>
                </a:solidFill>
                <a:latin typeface="Tahoma" charset="0"/>
                <a:ea typeface="Tahoma" charset="0"/>
                <a:cs typeface="Tahoma" charset="0"/>
              </a:rPr>
              <a:t>/image/1465064.html)</a:t>
            </a:r>
          </a:p>
          <a:p>
            <a:pPr lvl="0">
              <a:defRPr/>
            </a:pPr>
            <a:endParaRPr lang="en-GB" altLang="en-US" sz="2200" dirty="0">
              <a:solidFill>
                <a:srgbClr val="686F76"/>
              </a:solidFill>
              <a:latin typeface="Tahoma" charset="0"/>
              <a:ea typeface="Tahoma" charset="0"/>
              <a:cs typeface="Tahoma" charset="0"/>
            </a:endParaRPr>
          </a:p>
          <a:p>
            <a:pPr lvl="0">
              <a:defRPr/>
            </a:pPr>
            <a:endParaRPr lang="en-US" altLang="en-US" sz="2200" dirty="0">
              <a:solidFill>
                <a:srgbClr val="686F76"/>
              </a:solidFill>
              <a:latin typeface="Tahoma" charset="0"/>
              <a:ea typeface="Tahoma" charset="0"/>
              <a:cs typeface="Tahoma" charset="0"/>
            </a:endParaRPr>
          </a:p>
        </p:txBody>
      </p:sp>
      <p:sp>
        <p:nvSpPr>
          <p:cNvPr id="5" name="Text Box 2">
            <a:extLst>
              <a:ext uri="{FF2B5EF4-FFF2-40B4-BE49-F238E27FC236}">
                <a16:creationId xmlns:a16="http://schemas.microsoft.com/office/drawing/2014/main" id="{219A7862-E481-D04A-8937-6BB0422286DE}"/>
              </a:ext>
            </a:extLst>
          </p:cNvPr>
          <p:cNvSpPr txBox="1">
            <a:spLocks/>
          </p:cNvSpPr>
          <p:nvPr/>
        </p:nvSpPr>
        <p:spPr bwMode="auto">
          <a:xfrm>
            <a:off x="8037513" y="304800"/>
            <a:ext cx="8307387" cy="1344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spAutoFit/>
          </a:bodyPr>
          <a:lstStyle>
            <a:lvl1pPr>
              <a:defRPr>
                <a:solidFill>
                  <a:srgbClr val="FFFFFF"/>
                </a:solidFill>
                <a:latin typeface="Gill Sans" charset="0"/>
                <a:ea typeface="Gill Sans" charset="0"/>
                <a:cs typeface="Gill Sans" charset="0"/>
                <a:sym typeface="Gill Sans" charset="0"/>
              </a:defRPr>
            </a:lvl1pPr>
            <a:lvl2pPr marL="742950" indent="-285750">
              <a:defRPr>
                <a:solidFill>
                  <a:srgbClr val="FFFFFF"/>
                </a:solidFill>
                <a:latin typeface="Gill Sans" charset="0"/>
                <a:ea typeface="Gill Sans" charset="0"/>
                <a:cs typeface="Gill Sans" charset="0"/>
                <a:sym typeface="Gill Sans" charset="0"/>
              </a:defRPr>
            </a:lvl2pPr>
            <a:lvl3pPr marL="1143000" indent="-228600">
              <a:defRPr>
                <a:solidFill>
                  <a:srgbClr val="FFFFFF"/>
                </a:solidFill>
                <a:latin typeface="Gill Sans" charset="0"/>
                <a:ea typeface="Gill Sans" charset="0"/>
                <a:cs typeface="Gill Sans" charset="0"/>
                <a:sym typeface="Gill Sans" charset="0"/>
              </a:defRPr>
            </a:lvl3pPr>
            <a:lvl4pPr marL="1600200" indent="-228600">
              <a:defRPr>
                <a:solidFill>
                  <a:srgbClr val="FFFFFF"/>
                </a:solidFill>
                <a:latin typeface="Gill Sans" charset="0"/>
                <a:ea typeface="Gill Sans" charset="0"/>
                <a:cs typeface="Gill Sans" charset="0"/>
                <a:sym typeface="Gill Sans" charset="0"/>
              </a:defRPr>
            </a:lvl4pPr>
            <a:lvl5pPr marL="2057400" indent="-228600">
              <a:defRPr>
                <a:solidFill>
                  <a:srgbClr val="FFFFFF"/>
                </a:solidFill>
                <a:latin typeface="Gill Sans" charset="0"/>
                <a:ea typeface="Gill Sans" charset="0"/>
                <a:cs typeface="Gill Sans" charset="0"/>
                <a:sym typeface="Gill Sans" charset="0"/>
              </a:defRPr>
            </a:lvl5pPr>
            <a:lvl6pPr marL="25146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6pPr>
            <a:lvl7pPr marL="29718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7pPr>
            <a:lvl8pPr marL="34290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8pPr>
            <a:lvl9pPr marL="3886200" indent="-228600" defTabSz="584200" eaLnBrk="0" fontAlgn="base" hangingPunct="0">
              <a:spcBef>
                <a:spcPct val="0"/>
              </a:spcBef>
              <a:spcAft>
                <a:spcPct val="0"/>
              </a:spcAft>
              <a:defRPr>
                <a:solidFill>
                  <a:srgbClr val="FFFFFF"/>
                </a:solidFill>
                <a:latin typeface="Gill Sans" charset="0"/>
                <a:ea typeface="Gill Sans" charset="0"/>
                <a:cs typeface="Gill Sans" charset="0"/>
                <a:sym typeface="Gill Sans" charset="0"/>
              </a:defRPr>
            </a:lvl9pPr>
          </a:lstStyle>
          <a:p>
            <a:pPr marL="0" marR="0" lvl="0" indent="0" algn="ctr" defTabSz="584200" rtl="0" eaLnBrk="1" fontAlgn="base" latinLnBrk="0" hangingPunct="0">
              <a:lnSpc>
                <a:spcPct val="80000"/>
              </a:lnSpc>
              <a:spcBef>
                <a:spcPct val="0"/>
              </a:spcBef>
              <a:spcAft>
                <a:spcPct val="0"/>
              </a:spcAft>
              <a:buClrTx/>
              <a:buSzTx/>
              <a:buFontTx/>
              <a:buNone/>
              <a:tabLst/>
              <a:defRPr/>
            </a:pPr>
            <a:r>
              <a:rPr kumimoji="0" lang="en-US" altLang="en-US" sz="9800" b="0" i="0" u="none" strike="noStrike" kern="1200" cap="none" spc="0" normalizeH="0" baseline="0" noProof="0" dirty="0">
                <a:ln>
                  <a:noFill/>
                </a:ln>
                <a:solidFill>
                  <a:srgbClr val="DCDEE0">
                    <a:lumMod val="50000"/>
                  </a:srgbClr>
                </a:solidFill>
                <a:effectLst/>
                <a:uLnTx/>
                <a:uFillTx/>
                <a:latin typeface="Rockwell" charset="0"/>
                <a:ea typeface="Helvetica Neue Light" charset="0"/>
                <a:cs typeface="Helvetica Neue Light" charset="0"/>
                <a:sym typeface="Helvetica Neue Light" charset="0"/>
              </a:rPr>
              <a:t>Image credits</a:t>
            </a:r>
          </a:p>
        </p:txBody>
      </p:sp>
    </p:spTree>
    <p:extLst>
      <p:ext uri="{BB962C8B-B14F-4D97-AF65-F5344CB8AC3E}">
        <p14:creationId xmlns:p14="http://schemas.microsoft.com/office/powerpoint/2010/main" val="247346075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42338" name="Rectangle 1">
            <a:extLst>
              <a:ext uri="{FF2B5EF4-FFF2-40B4-BE49-F238E27FC236}">
                <a16:creationId xmlns:a16="http://schemas.microsoft.com/office/drawing/2014/main" id="{36EF4673-E7CC-B344-B233-B41E8562E943}"/>
              </a:ext>
            </a:extLst>
          </p:cNvPr>
          <p:cNvSpPr>
            <a:spLocks noGrp="1"/>
          </p:cNvSpPr>
          <p:nvPr>
            <p:ph type="title"/>
          </p:nvPr>
        </p:nvSpPr>
        <p:spPr>
          <a:xfrm>
            <a:off x="3709988" y="457200"/>
            <a:ext cx="16954500" cy="1963738"/>
          </a:xfrm>
        </p:spPr>
        <p:txBody>
          <a:bodyPr/>
          <a:lstStyle/>
          <a:p>
            <a:pPr algn="ctr" defTabSz="431800" eaLnBrk="1">
              <a:defRPr/>
            </a:pPr>
            <a:r>
              <a:rPr lang="en-GB" altLang="en-US" sz="8000" dirty="0">
                <a:solidFill>
                  <a:srgbClr val="FFFFFF"/>
                </a:solidFill>
                <a:latin typeface="Rockwell" charset="0"/>
                <a:sym typeface="Helvetica Neue Light" charset="0"/>
              </a:rPr>
              <a:t>What is genome editing?</a:t>
            </a:r>
            <a:endParaRPr lang="en-US" altLang="en-US" sz="8000" dirty="0">
              <a:solidFill>
                <a:srgbClr val="FFFFFF"/>
              </a:solidFill>
              <a:latin typeface="Rockwell" charset="0"/>
              <a:sym typeface="Helvetica Neue Light" charset="0"/>
            </a:endParaRPr>
          </a:p>
        </p:txBody>
      </p:sp>
      <p:pic>
        <p:nvPicPr>
          <p:cNvPr id="26" name="Picture 25">
            <a:extLst>
              <a:ext uri="{FF2B5EF4-FFF2-40B4-BE49-F238E27FC236}">
                <a16:creationId xmlns:a16="http://schemas.microsoft.com/office/drawing/2014/main" id="{73238D86-A400-874C-9C55-46162A5EA060}"/>
              </a:ext>
            </a:extLst>
          </p:cNvPr>
          <p:cNvPicPr>
            <a:picLocks noChangeAspect="1"/>
          </p:cNvPicPr>
          <p:nvPr/>
        </p:nvPicPr>
        <p:blipFill>
          <a:blip r:embed="rId3"/>
          <a:stretch>
            <a:fillRect/>
          </a:stretch>
        </p:blipFill>
        <p:spPr>
          <a:xfrm>
            <a:off x="1014845" y="3428999"/>
            <a:ext cx="13258800" cy="8839201"/>
          </a:xfrm>
          <a:prstGeom prst="rect">
            <a:avLst/>
          </a:prstGeom>
        </p:spPr>
      </p:pic>
      <p:sp>
        <p:nvSpPr>
          <p:cNvPr id="28" name="Rectangle 2">
            <a:extLst>
              <a:ext uri="{FF2B5EF4-FFF2-40B4-BE49-F238E27FC236}">
                <a16:creationId xmlns:a16="http://schemas.microsoft.com/office/drawing/2014/main" id="{A6A655F9-6E1E-704A-90AF-6BF6C53D842F}"/>
              </a:ext>
            </a:extLst>
          </p:cNvPr>
          <p:cNvSpPr txBox="1">
            <a:spLocks/>
          </p:cNvSpPr>
          <p:nvPr/>
        </p:nvSpPr>
        <p:spPr>
          <a:xfrm>
            <a:off x="14720455" y="4190999"/>
            <a:ext cx="8648700" cy="7315200"/>
          </a:xfrm>
          <a:prstGeom prst="rect">
            <a:avLst/>
          </a:prstGeom>
        </p:spPr>
        <p:txBody>
          <a:bodyP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a:buFontTx/>
              <a:buNone/>
              <a:defRPr/>
            </a:pPr>
            <a:r>
              <a:rPr lang="en-US" altLang="en-US" sz="4800" b="1" dirty="0">
                <a:solidFill>
                  <a:srgbClr val="C00000"/>
                </a:solidFill>
                <a:latin typeface="Tahoma" panose="020B0604030504040204" pitchFamily="34" charset="0"/>
                <a:cs typeface="Tahoma" panose="020B0604030504040204" pitchFamily="34" charset="0"/>
              </a:rPr>
              <a:t>Genome editing </a:t>
            </a:r>
            <a:r>
              <a:rPr lang="en-US" altLang="en-US" sz="4800" dirty="0">
                <a:solidFill>
                  <a:schemeClr val="bg1"/>
                </a:solidFill>
                <a:latin typeface="Tahoma" panose="020B0604030504040204" pitchFamily="34" charset="0"/>
                <a:cs typeface="Tahoma" panose="020B0604030504040204" pitchFamily="34" charset="0"/>
              </a:rPr>
              <a:t>is making a change to an organism’s DNA at a specific site.</a:t>
            </a:r>
          </a:p>
          <a:p>
            <a:pPr marL="0" indent="0" eaLnBrk="1">
              <a:buFontTx/>
              <a:buNone/>
              <a:defRPr/>
            </a:pPr>
            <a:endParaRPr lang="en-US" altLang="en-US" sz="4800" dirty="0">
              <a:solidFill>
                <a:schemeClr val="bg1"/>
              </a:solidFill>
              <a:latin typeface="Tahoma" panose="020B0604030504040204" pitchFamily="34" charset="0"/>
              <a:cs typeface="Tahoma" panose="020B0604030504040204" pitchFamily="34" charset="0"/>
            </a:endParaRPr>
          </a:p>
          <a:p>
            <a:pPr marL="0" indent="0" eaLnBrk="1">
              <a:buFontTx/>
              <a:buNone/>
              <a:defRPr/>
            </a:pPr>
            <a:r>
              <a:rPr lang="en-US" altLang="en-US" sz="4800" b="1" dirty="0">
                <a:solidFill>
                  <a:srgbClr val="C00000"/>
                </a:solidFill>
                <a:latin typeface="Tahoma" panose="020B0604030504040204" pitchFamily="34" charset="0"/>
                <a:cs typeface="Tahoma" panose="020B0604030504040204" pitchFamily="34" charset="0"/>
              </a:rPr>
              <a:t>CRISPR</a:t>
            </a:r>
            <a:r>
              <a:rPr lang="en-US" altLang="en-US" sz="4800" dirty="0">
                <a:solidFill>
                  <a:schemeClr val="bg1"/>
                </a:solidFill>
                <a:latin typeface="Tahoma" panose="020B0604030504040204" pitchFamily="34" charset="0"/>
                <a:cs typeface="Tahoma" panose="020B0604030504040204" pitchFamily="34" charset="0"/>
              </a:rPr>
              <a:t> is a genome editing tool that can be used to make these specific DNA changes.  </a:t>
            </a:r>
          </a:p>
          <a:p>
            <a:pPr marL="0" indent="0" eaLnBrk="1">
              <a:buFontTx/>
              <a:buNone/>
              <a:defRPr/>
            </a:pPr>
            <a:endParaRPr lang="en-US" altLang="en-US" sz="4800" b="1" dirty="0">
              <a:solidFill>
                <a:schemeClr val="bg1"/>
              </a:solidFill>
              <a:latin typeface="Tahoma" panose="020B0604030504040204" pitchFamily="34" charset="0"/>
              <a:cs typeface="Tahoma" panose="020B0604030504040204" pitchFamily="34" charset="0"/>
            </a:endParaRPr>
          </a:p>
          <a:p>
            <a:pPr marL="0" indent="0" eaLnBrk="1">
              <a:buFontTx/>
              <a:buNone/>
              <a:defRPr/>
            </a:pPr>
            <a:endParaRPr lang="en-US" altLang="en-US" sz="4800" b="1" dirty="0">
              <a:solidFill>
                <a:schemeClr val="bg1"/>
              </a:solidFill>
              <a:latin typeface="Tahoma" panose="020B0604030504040204" pitchFamily="34" charset="0"/>
              <a:cs typeface="Tahoma" panose="020B0604030504040204" pitchFamily="34" charset="0"/>
            </a:endParaRPr>
          </a:p>
        </p:txBody>
      </p:sp>
      <p:sp>
        <p:nvSpPr>
          <p:cNvPr id="5" name="Rectangle 2">
            <a:extLst>
              <a:ext uri="{FF2B5EF4-FFF2-40B4-BE49-F238E27FC236}">
                <a16:creationId xmlns:a16="http://schemas.microsoft.com/office/drawing/2014/main" id="{A05AF085-3A01-BF45-AE08-FF2779C08155}"/>
              </a:ext>
            </a:extLst>
          </p:cNvPr>
          <p:cNvSpPr>
            <a:spLocks noChangeArrowheads="1"/>
          </p:cNvSpPr>
          <p:nvPr/>
        </p:nvSpPr>
        <p:spPr bwMode="auto">
          <a:xfrm>
            <a:off x="1046929" y="12260179"/>
            <a:ext cx="2353786"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Ernesto del Aguila III</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382777395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rgbClr val="1E498C"/>
        </a:solidFill>
        <a:effectLst/>
      </p:bgPr>
    </p:bg>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4662488" y="381000"/>
            <a:ext cx="14825662" cy="1963738"/>
          </a:xfrm>
        </p:spPr>
        <p:txBody>
          <a:bodyPr/>
          <a:lstStyle/>
          <a:p>
            <a:pPr defTabSz="431800" eaLnBrk="1">
              <a:defRPr/>
            </a:pPr>
            <a:r>
              <a:rPr lang="en-US" altLang="en-US" sz="7200" dirty="0">
                <a:solidFill>
                  <a:srgbClr val="FFFFFF"/>
                </a:solidFill>
                <a:latin typeface="Rockwell" charset="0"/>
                <a:sym typeface="Helvetica Neue Light" charset="0"/>
              </a:rPr>
              <a:t>Do Now: Discuss the following with the person (or people) next to you:</a:t>
            </a:r>
          </a:p>
        </p:txBody>
      </p:sp>
      <p:sp>
        <p:nvSpPr>
          <p:cNvPr id="140291" name="Rectangle 2">
            <a:extLst>
              <a:ext uri="{FF2B5EF4-FFF2-40B4-BE49-F238E27FC236}">
                <a16:creationId xmlns:a16="http://schemas.microsoft.com/office/drawing/2014/main" id="{4A8DECF8-8934-7143-B074-8BA791E12070}"/>
              </a:ext>
            </a:extLst>
          </p:cNvPr>
          <p:cNvSpPr>
            <a:spLocks noGrp="1"/>
          </p:cNvSpPr>
          <p:nvPr>
            <p:ph type="body" sz="half" idx="1"/>
          </p:nvPr>
        </p:nvSpPr>
        <p:spPr>
          <a:xfrm>
            <a:off x="1638300" y="3352800"/>
            <a:ext cx="21107400" cy="8991600"/>
          </a:xfrm>
        </p:spPr>
        <p:txBody>
          <a:bodyPr/>
          <a:lstStyle/>
          <a:p>
            <a:pPr marL="0" indent="0" algn="ctr" eaLnBrk="1">
              <a:buSzPct val="100000"/>
              <a:buFontTx/>
              <a:buNone/>
              <a:defRPr/>
            </a:pPr>
            <a:r>
              <a:rPr lang="en-GB" altLang="en-US" sz="4800" dirty="0">
                <a:solidFill>
                  <a:srgbClr val="FFFFFF"/>
                </a:solidFill>
                <a:latin typeface="Tahoma" charset="0"/>
                <a:ea typeface="Tahoma" charset="0"/>
                <a:cs typeface="Tahoma" charset="0"/>
                <a:sym typeface="Gill Sans" charset="0"/>
              </a:rPr>
              <a:t>You live in a rural village and your relatives are suffering from Konzo, a disease that causes paralysis. You rely on a plant called cassava as your main source of food. Cassava naturally produces a toxin. At high concentration, this toxin can make people sick with Konzo. However, soaking the cassava in water for a couple of days before eating it prevents this problem. </a:t>
            </a:r>
          </a:p>
          <a:p>
            <a:pPr marL="0" indent="0" algn="ctr" eaLnBrk="1">
              <a:buSzPct val="100000"/>
              <a:buFontTx/>
              <a:buNone/>
              <a:defRPr/>
            </a:pPr>
            <a:endParaRPr lang="en-GB" altLang="en-US" sz="4800" dirty="0">
              <a:solidFill>
                <a:srgbClr val="FFFFFF"/>
              </a:solidFill>
              <a:latin typeface="Tahoma" charset="0"/>
              <a:ea typeface="Tahoma" charset="0"/>
              <a:cs typeface="Tahoma" charset="0"/>
              <a:sym typeface="Gill Sans" charset="0"/>
            </a:endParaRPr>
          </a:p>
          <a:p>
            <a:pPr marL="0" indent="0" algn="ctr" eaLnBrk="1">
              <a:buSzPct val="100000"/>
              <a:buFontTx/>
              <a:buNone/>
              <a:defRPr/>
            </a:pPr>
            <a:r>
              <a:rPr lang="en-GB" altLang="en-US" sz="4800" dirty="0">
                <a:solidFill>
                  <a:srgbClr val="FFFFFF"/>
                </a:solidFill>
                <a:latin typeface="Tahoma" charset="0"/>
                <a:ea typeface="Tahoma" charset="0"/>
                <a:cs typeface="Tahoma" charset="0"/>
                <a:sym typeface="Gill Sans" charset="0"/>
              </a:rPr>
              <a:t>Scientists have proposed to genetically alter the cassava plant to make it less dangerous. You wonder whether providing a clean source of water, such as a well, to your village could be a better solution. What are the questions you have for the scientists about their plan?</a:t>
            </a:r>
          </a:p>
        </p:txBody>
      </p:sp>
      <p:grpSp>
        <p:nvGrpSpPr>
          <p:cNvPr id="8" name="Group 1">
            <a:extLst>
              <a:ext uri="{FF2B5EF4-FFF2-40B4-BE49-F238E27FC236}">
                <a16:creationId xmlns:a16="http://schemas.microsoft.com/office/drawing/2014/main" id="{00960BF7-8C56-9245-AC87-9916588E5169}"/>
              </a:ext>
            </a:extLst>
          </p:cNvPr>
          <p:cNvGrpSpPr>
            <a:grpSpLocks/>
          </p:cNvGrpSpPr>
          <p:nvPr/>
        </p:nvGrpSpPr>
        <p:grpSpPr bwMode="auto">
          <a:xfrm>
            <a:off x="304800" y="381000"/>
            <a:ext cx="3359150" cy="1676400"/>
            <a:chOff x="1689100" y="3886200"/>
            <a:chExt cx="3359150" cy="1676400"/>
          </a:xfrm>
        </p:grpSpPr>
        <p:sp>
          <p:nvSpPr>
            <p:cNvPr id="9" name="AutoShape 3">
              <a:extLst>
                <a:ext uri="{FF2B5EF4-FFF2-40B4-BE49-F238E27FC236}">
                  <a16:creationId xmlns:a16="http://schemas.microsoft.com/office/drawing/2014/main" id="{5B564312-5625-A547-A40B-8E7F59B68861}"/>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0" name="Text Box 4">
              <a:extLst>
                <a:ext uri="{FF2B5EF4-FFF2-40B4-BE49-F238E27FC236}">
                  <a16:creationId xmlns:a16="http://schemas.microsoft.com/office/drawing/2014/main" id="{95DC4108-454D-BC40-AD02-4E9A7D66CE70}"/>
                </a:ext>
              </a:extLst>
            </p:cNvPr>
            <p:cNvSpPr txBox="1">
              <a:spLocks/>
            </p:cNvSpPr>
            <p:nvPr/>
          </p:nvSpPr>
          <p:spPr bwMode="auto">
            <a:xfrm>
              <a:off x="199390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Cassava</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rgbClr val="629CB3"/>
        </a:solidFill>
        <a:effectLst/>
      </p:bgPr>
    </p:bg>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3962400" y="381000"/>
            <a:ext cx="17602200" cy="1963738"/>
          </a:xfrm>
        </p:spPr>
        <p:txBody>
          <a:bodyPr/>
          <a:lstStyle/>
          <a:p>
            <a:pPr algn="ctr" defTabSz="431800" eaLnBrk="1">
              <a:defRPr/>
            </a:pPr>
            <a:r>
              <a:rPr lang="en-US" sz="7200" dirty="0">
                <a:solidFill>
                  <a:schemeClr val="bg1"/>
                </a:solidFill>
                <a:latin typeface="Rockwell" panose="02060603020205020403" pitchFamily="18" charset="77"/>
              </a:rPr>
              <a:t>Cassava is an important food crop for over 800 million people worldwide</a:t>
            </a:r>
            <a:endParaRPr lang="en-US" altLang="en-US" sz="7200" dirty="0">
              <a:solidFill>
                <a:schemeClr val="bg1"/>
              </a:solidFill>
              <a:latin typeface="Rockwell" panose="02060603020205020403" pitchFamily="18" charset="77"/>
              <a:sym typeface="Helvetica Neue Light" charset="0"/>
            </a:endParaRPr>
          </a:p>
        </p:txBody>
      </p:sp>
      <p:grpSp>
        <p:nvGrpSpPr>
          <p:cNvPr id="8" name="Group 1">
            <a:extLst>
              <a:ext uri="{FF2B5EF4-FFF2-40B4-BE49-F238E27FC236}">
                <a16:creationId xmlns:a16="http://schemas.microsoft.com/office/drawing/2014/main" id="{DF6A62A3-E8A2-4B4F-846D-B465A74D1F4C}"/>
              </a:ext>
            </a:extLst>
          </p:cNvPr>
          <p:cNvGrpSpPr>
            <a:grpSpLocks/>
          </p:cNvGrpSpPr>
          <p:nvPr/>
        </p:nvGrpSpPr>
        <p:grpSpPr bwMode="auto">
          <a:xfrm>
            <a:off x="304800" y="381000"/>
            <a:ext cx="3359150" cy="1676400"/>
            <a:chOff x="1689100" y="3886200"/>
            <a:chExt cx="3359150" cy="1676400"/>
          </a:xfrm>
        </p:grpSpPr>
        <p:sp>
          <p:nvSpPr>
            <p:cNvPr id="10" name="AutoShape 3">
              <a:extLst>
                <a:ext uri="{FF2B5EF4-FFF2-40B4-BE49-F238E27FC236}">
                  <a16:creationId xmlns:a16="http://schemas.microsoft.com/office/drawing/2014/main" id="{F02AC8F7-8023-0B4E-97D0-2F4F9AB580E2}"/>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11" name="Text Box 4">
              <a:extLst>
                <a:ext uri="{FF2B5EF4-FFF2-40B4-BE49-F238E27FC236}">
                  <a16:creationId xmlns:a16="http://schemas.microsoft.com/office/drawing/2014/main" id="{0F14FF01-25B8-1E4B-A703-A7D688068ABE}"/>
                </a:ext>
              </a:extLst>
            </p:cNvPr>
            <p:cNvSpPr txBox="1">
              <a:spLocks/>
            </p:cNvSpPr>
            <p:nvPr/>
          </p:nvSpPr>
          <p:spPr bwMode="auto">
            <a:xfrm>
              <a:off x="199390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Cassava</a:t>
              </a:r>
            </a:p>
          </p:txBody>
        </p:sp>
      </p:grpSp>
      <p:pic>
        <p:nvPicPr>
          <p:cNvPr id="3" name="Picture 2">
            <a:extLst>
              <a:ext uri="{FF2B5EF4-FFF2-40B4-BE49-F238E27FC236}">
                <a16:creationId xmlns:a16="http://schemas.microsoft.com/office/drawing/2014/main" id="{627C294D-2945-134A-A9DA-0861ADA5FE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34338" y="2344738"/>
            <a:ext cx="4728712" cy="71227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14354D86-7B4E-E341-997A-2C46DAA55D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53600" y="6436763"/>
            <a:ext cx="8412522" cy="55961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B8E01636-01F5-8A48-A2D2-E041CF9CE9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400" y="3657600"/>
            <a:ext cx="8412522" cy="5583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4A5C5D52-8EA3-D349-A212-46F459C32393}"/>
              </a:ext>
            </a:extLst>
          </p:cNvPr>
          <p:cNvSpPr txBox="1"/>
          <p:nvPr/>
        </p:nvSpPr>
        <p:spPr>
          <a:xfrm rot="21228405">
            <a:off x="12990484" y="12149051"/>
            <a:ext cx="2975529" cy="646331"/>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Ghana, Africa</a:t>
            </a:r>
          </a:p>
        </p:txBody>
      </p:sp>
      <p:sp>
        <p:nvSpPr>
          <p:cNvPr id="15" name="TextBox 14">
            <a:extLst>
              <a:ext uri="{FF2B5EF4-FFF2-40B4-BE49-F238E27FC236}">
                <a16:creationId xmlns:a16="http://schemas.microsoft.com/office/drawing/2014/main" id="{E6E109FC-BF1F-DC4F-986F-F55A5291B610}"/>
              </a:ext>
            </a:extLst>
          </p:cNvPr>
          <p:cNvSpPr txBox="1"/>
          <p:nvPr/>
        </p:nvSpPr>
        <p:spPr>
          <a:xfrm rot="21228405">
            <a:off x="18847581" y="9455018"/>
            <a:ext cx="2975529" cy="646331"/>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Vietnam, Asia</a:t>
            </a:r>
          </a:p>
        </p:txBody>
      </p:sp>
      <p:sp>
        <p:nvSpPr>
          <p:cNvPr id="16" name="TextBox 15">
            <a:extLst>
              <a:ext uri="{FF2B5EF4-FFF2-40B4-BE49-F238E27FC236}">
                <a16:creationId xmlns:a16="http://schemas.microsoft.com/office/drawing/2014/main" id="{DED398F4-1221-424F-938E-B72AE1A5774B}"/>
              </a:ext>
            </a:extLst>
          </p:cNvPr>
          <p:cNvSpPr txBox="1"/>
          <p:nvPr/>
        </p:nvSpPr>
        <p:spPr>
          <a:xfrm rot="21228405">
            <a:off x="3237127" y="9404756"/>
            <a:ext cx="5821144" cy="646331"/>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Colombia, South America</a:t>
            </a:r>
          </a:p>
        </p:txBody>
      </p:sp>
      <p:sp>
        <p:nvSpPr>
          <p:cNvPr id="12" name="Rectangle 2">
            <a:extLst>
              <a:ext uri="{FF2B5EF4-FFF2-40B4-BE49-F238E27FC236}">
                <a16:creationId xmlns:a16="http://schemas.microsoft.com/office/drawing/2014/main" id="{69CCF61C-863E-A14C-B189-B2F6A93241B1}"/>
              </a:ext>
            </a:extLst>
          </p:cNvPr>
          <p:cNvSpPr>
            <a:spLocks noChangeArrowheads="1"/>
          </p:cNvSpPr>
          <p:nvPr/>
        </p:nvSpPr>
        <p:spPr bwMode="auto">
          <a:xfrm>
            <a:off x="76200" y="12300820"/>
            <a:ext cx="5096908" cy="88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Image left: Neil Palmer, CC BY-SA 2.0</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Image middle: IFPRI-IMAGES, CC BY-NC-ND 2.0</a:t>
            </a:r>
          </a:p>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Image right: Neil Palmer, CC BY-SA 2.0</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bwMode="auto">
      <p:bgPr>
        <a:solidFill>
          <a:srgbClr val="6CB199"/>
        </a:solidFill>
        <a:effectLst/>
      </p:bgPr>
    </p:bg>
    <p:spTree>
      <p:nvGrpSpPr>
        <p:cNvPr id="1" name=""/>
        <p:cNvGrpSpPr/>
        <p:nvPr/>
      </p:nvGrpSpPr>
      <p:grpSpPr>
        <a:xfrm>
          <a:off x="0" y="0"/>
          <a:ext cx="0" cy="0"/>
          <a:chOff x="0" y="0"/>
          <a:chExt cx="0" cy="0"/>
        </a:xfrm>
      </p:grpSpPr>
      <p:sp>
        <p:nvSpPr>
          <p:cNvPr id="159747" name="Rectangle 2">
            <a:extLst>
              <a:ext uri="{FF2B5EF4-FFF2-40B4-BE49-F238E27FC236}">
                <a16:creationId xmlns:a16="http://schemas.microsoft.com/office/drawing/2014/main" id="{7E067E21-ED23-6449-98CC-4AF8F89AE319}"/>
              </a:ext>
            </a:extLst>
          </p:cNvPr>
          <p:cNvSpPr>
            <a:spLocks noGrp="1"/>
          </p:cNvSpPr>
          <p:nvPr>
            <p:ph type="body" sz="half" idx="1"/>
          </p:nvPr>
        </p:nvSpPr>
        <p:spPr>
          <a:xfrm>
            <a:off x="1371600" y="2685053"/>
            <a:ext cx="15849600" cy="10497547"/>
          </a:xfrm>
        </p:spPr>
        <p:txBody>
          <a:bodyPr/>
          <a:lstStyle/>
          <a:p>
            <a:pPr eaLnBrk="1">
              <a:defRPr/>
            </a:pPr>
            <a:r>
              <a:rPr lang="en-GB" altLang="en-US" sz="4400" dirty="0">
                <a:solidFill>
                  <a:schemeClr val="bg1"/>
                </a:solidFill>
                <a:latin typeface="Tahoma" panose="020B0604030504040204" pitchFamily="34" charset="0"/>
                <a:cs typeface="Tahoma" panose="020B0604030504040204" pitchFamily="34" charset="0"/>
              </a:rPr>
              <a:t>Cassava naturally produces a toxin, which is present at higher levels when the plant is grown in drought conditions. </a:t>
            </a:r>
          </a:p>
          <a:p>
            <a:pPr eaLnBrk="1">
              <a:defRPr/>
            </a:pPr>
            <a:endParaRPr lang="en-GB" altLang="en-US" sz="1000" dirty="0">
              <a:solidFill>
                <a:schemeClr val="bg1"/>
              </a:solidFill>
              <a:latin typeface="Tahoma" panose="020B0604030504040204" pitchFamily="34" charset="0"/>
              <a:cs typeface="Tahoma" panose="020B0604030504040204" pitchFamily="34" charset="0"/>
            </a:endParaRPr>
          </a:p>
          <a:p>
            <a:pPr eaLnBrk="1">
              <a:defRPr/>
            </a:pPr>
            <a:r>
              <a:rPr lang="en-GB" altLang="en-US" sz="4400" dirty="0">
                <a:solidFill>
                  <a:schemeClr val="bg1"/>
                </a:solidFill>
                <a:latin typeface="Tahoma" panose="020B0604030504040204" pitchFamily="34" charset="0"/>
                <a:cs typeface="Tahoma" panose="020B0604030504040204" pitchFamily="34" charset="0"/>
              </a:rPr>
              <a:t>At high levels, this toxin can cause Konzo, a disease that leads to paralysis and can potentially be deadly. </a:t>
            </a:r>
          </a:p>
          <a:p>
            <a:pPr eaLnBrk="1">
              <a:defRPr/>
            </a:pPr>
            <a:endParaRPr lang="en-GB" altLang="en-US" sz="1000" dirty="0">
              <a:solidFill>
                <a:schemeClr val="bg1"/>
              </a:solidFill>
              <a:latin typeface="Tahoma" panose="020B0604030504040204" pitchFamily="34" charset="0"/>
              <a:cs typeface="Tahoma" panose="020B0604030504040204" pitchFamily="34" charset="0"/>
            </a:endParaRPr>
          </a:p>
          <a:p>
            <a:pPr eaLnBrk="1">
              <a:defRPr/>
            </a:pPr>
            <a:r>
              <a:rPr lang="en-GB" altLang="en-US" sz="4400" dirty="0">
                <a:solidFill>
                  <a:schemeClr val="bg1"/>
                </a:solidFill>
                <a:latin typeface="Tahoma" panose="020B0604030504040204" pitchFamily="34" charset="0"/>
                <a:cs typeface="Tahoma" panose="020B0604030504040204" pitchFamily="34" charset="0"/>
              </a:rPr>
              <a:t>Soaking the cassava in water and eating a protein-rich diet can prevent Konzo and make cassava a safe source of food.</a:t>
            </a:r>
          </a:p>
          <a:p>
            <a:pPr eaLnBrk="1">
              <a:defRPr/>
            </a:pPr>
            <a:endParaRPr lang="en-GB" altLang="en-US" sz="1000" dirty="0">
              <a:solidFill>
                <a:schemeClr val="bg1"/>
              </a:solidFill>
              <a:latin typeface="Tahoma" panose="020B0604030504040204" pitchFamily="34" charset="0"/>
              <a:cs typeface="Tahoma" panose="020B0604030504040204" pitchFamily="34" charset="0"/>
            </a:endParaRPr>
          </a:p>
          <a:p>
            <a:pPr eaLnBrk="1">
              <a:defRPr/>
            </a:pPr>
            <a:r>
              <a:rPr lang="en-GB" altLang="en-US" sz="4400" dirty="0">
                <a:solidFill>
                  <a:schemeClr val="bg1"/>
                </a:solidFill>
                <a:latin typeface="Tahoma" panose="020B0604030504040204" pitchFamily="34" charset="0"/>
                <a:cs typeface="Tahoma" panose="020B0604030504040204" pitchFamily="34" charset="0"/>
              </a:rPr>
              <a:t>Konzo is a disease of poverty, because poverty often limits access to water and a protein-rich diet.</a:t>
            </a:r>
          </a:p>
        </p:txBody>
      </p:sp>
      <p:pic>
        <p:nvPicPr>
          <p:cNvPr id="5" name="Picture 4">
            <a:extLst>
              <a:ext uri="{FF2B5EF4-FFF2-40B4-BE49-F238E27FC236}">
                <a16:creationId xmlns:a16="http://schemas.microsoft.com/office/drawing/2014/main" id="{BA837CC7-B7F3-9841-B4E8-41428EC28F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21200" y="5486400"/>
            <a:ext cx="6301017" cy="4191000"/>
          </a:xfrm>
          <a:prstGeom prst="rect">
            <a:avLst/>
          </a:prstGeom>
        </p:spPr>
      </p:pic>
      <p:grpSp>
        <p:nvGrpSpPr>
          <p:cNvPr id="7" name="Group 1">
            <a:extLst>
              <a:ext uri="{FF2B5EF4-FFF2-40B4-BE49-F238E27FC236}">
                <a16:creationId xmlns:a16="http://schemas.microsoft.com/office/drawing/2014/main" id="{DAB5BE2B-A19C-674C-96AE-60403D4D1F5F}"/>
              </a:ext>
            </a:extLst>
          </p:cNvPr>
          <p:cNvGrpSpPr>
            <a:grpSpLocks/>
          </p:cNvGrpSpPr>
          <p:nvPr/>
        </p:nvGrpSpPr>
        <p:grpSpPr bwMode="auto">
          <a:xfrm>
            <a:off x="304800" y="381000"/>
            <a:ext cx="3359150" cy="1676400"/>
            <a:chOff x="1689100" y="3886200"/>
            <a:chExt cx="3359150" cy="1676400"/>
          </a:xfrm>
        </p:grpSpPr>
        <p:sp>
          <p:nvSpPr>
            <p:cNvPr id="8" name="AutoShape 3">
              <a:extLst>
                <a:ext uri="{FF2B5EF4-FFF2-40B4-BE49-F238E27FC236}">
                  <a16:creationId xmlns:a16="http://schemas.microsoft.com/office/drawing/2014/main" id="{58EF1A32-0BB2-D243-B6F0-7E9D241BBBDA}"/>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9" name="Text Box 4">
              <a:extLst>
                <a:ext uri="{FF2B5EF4-FFF2-40B4-BE49-F238E27FC236}">
                  <a16:creationId xmlns:a16="http://schemas.microsoft.com/office/drawing/2014/main" id="{637AA14C-FAAD-344B-96C9-504B03C52F60}"/>
                </a:ext>
              </a:extLst>
            </p:cNvPr>
            <p:cNvSpPr txBox="1">
              <a:spLocks/>
            </p:cNvSpPr>
            <p:nvPr/>
          </p:nvSpPr>
          <p:spPr bwMode="auto">
            <a:xfrm>
              <a:off x="199390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Cassava</a:t>
              </a:r>
            </a:p>
          </p:txBody>
        </p:sp>
      </p:grpSp>
      <p:sp>
        <p:nvSpPr>
          <p:cNvPr id="11" name="Rectangle 1">
            <a:extLst>
              <a:ext uri="{FF2B5EF4-FFF2-40B4-BE49-F238E27FC236}">
                <a16:creationId xmlns:a16="http://schemas.microsoft.com/office/drawing/2014/main" id="{A9D707CF-9361-D949-80BC-D86AFF81BB5C}"/>
              </a:ext>
            </a:extLst>
          </p:cNvPr>
          <p:cNvSpPr>
            <a:spLocks noGrp="1"/>
          </p:cNvSpPr>
          <p:nvPr>
            <p:ph type="title"/>
          </p:nvPr>
        </p:nvSpPr>
        <p:spPr>
          <a:xfrm>
            <a:off x="4191000" y="381000"/>
            <a:ext cx="17602200" cy="1963738"/>
          </a:xfrm>
        </p:spPr>
        <p:txBody>
          <a:bodyPr/>
          <a:lstStyle/>
          <a:p>
            <a:pPr algn="ctr" defTabSz="431800" eaLnBrk="1">
              <a:defRPr/>
            </a:pPr>
            <a:r>
              <a:rPr lang="en-US" altLang="en-US" sz="7200" dirty="0">
                <a:solidFill>
                  <a:schemeClr val="bg1"/>
                </a:solidFill>
                <a:latin typeface="Rockwell" panose="02060603020205020403" pitchFamily="18" charset="77"/>
                <a:sym typeface="Helvetica Neue Light" charset="0"/>
              </a:rPr>
              <a:t>Cassava can cause a disease called Konzo</a:t>
            </a:r>
          </a:p>
        </p:txBody>
      </p:sp>
      <p:sp>
        <p:nvSpPr>
          <p:cNvPr id="10" name="Rectangle 2">
            <a:extLst>
              <a:ext uri="{FF2B5EF4-FFF2-40B4-BE49-F238E27FC236}">
                <a16:creationId xmlns:a16="http://schemas.microsoft.com/office/drawing/2014/main" id="{A34B1CE1-A1C5-E04A-A93B-B2DF76111A01}"/>
              </a:ext>
            </a:extLst>
          </p:cNvPr>
          <p:cNvSpPr>
            <a:spLocks noChangeArrowheads="1"/>
          </p:cNvSpPr>
          <p:nvPr/>
        </p:nvSpPr>
        <p:spPr bwMode="auto">
          <a:xfrm>
            <a:off x="17297400" y="9448800"/>
            <a:ext cx="2473947"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IITA, CC BY-NC-SA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3B402B80-FD1A-2149-9634-C09740B8A7B7}"/>
              </a:ext>
            </a:extLst>
          </p:cNvPr>
          <p:cNvSpPr>
            <a:spLocks noGrp="1"/>
          </p:cNvSpPr>
          <p:nvPr>
            <p:ph type="title"/>
          </p:nvPr>
        </p:nvSpPr>
        <p:spPr>
          <a:xfrm>
            <a:off x="3733800" y="457200"/>
            <a:ext cx="18821400" cy="1963738"/>
          </a:xfrm>
        </p:spPr>
        <p:txBody>
          <a:bodyPr/>
          <a:lstStyle/>
          <a:p>
            <a:pPr algn="ctr" defTabSz="361950" eaLnBrk="1">
              <a:defRPr/>
            </a:pPr>
            <a:r>
              <a:rPr lang="en-US" sz="7200" dirty="0">
                <a:latin typeface="Rockwell" panose="02060603020205020403" pitchFamily="18" charset="77"/>
                <a:ea typeface="Tahoma" panose="020B0604030504040204" pitchFamily="34" charset="0"/>
                <a:cs typeface="Tahoma" panose="020B0604030504040204" pitchFamily="34" charset="0"/>
              </a:rPr>
              <a:t>Genome editing of the cassava’s DNA could be used to lower the plant’s toxicity.</a:t>
            </a:r>
            <a:endParaRPr lang="en-US" altLang="en-US" sz="7200" dirty="0">
              <a:solidFill>
                <a:schemeClr val="bg2"/>
              </a:solidFill>
              <a:latin typeface="Rockwell" panose="02060603020205020403" pitchFamily="18" charset="77"/>
              <a:ea typeface="Tahoma" panose="020B0604030504040204" pitchFamily="34" charset="0"/>
              <a:cs typeface="Tahoma" panose="020B0604030504040204" pitchFamily="34" charset="0"/>
              <a:sym typeface="Helvetica Neue Light" charset="0"/>
            </a:endParaRPr>
          </a:p>
        </p:txBody>
      </p:sp>
      <p:grpSp>
        <p:nvGrpSpPr>
          <p:cNvPr id="5" name="Group 1">
            <a:extLst>
              <a:ext uri="{FF2B5EF4-FFF2-40B4-BE49-F238E27FC236}">
                <a16:creationId xmlns:a16="http://schemas.microsoft.com/office/drawing/2014/main" id="{2682D39D-72DD-1647-A2A5-5A7A51D1B307}"/>
              </a:ext>
            </a:extLst>
          </p:cNvPr>
          <p:cNvGrpSpPr>
            <a:grpSpLocks/>
          </p:cNvGrpSpPr>
          <p:nvPr/>
        </p:nvGrpSpPr>
        <p:grpSpPr bwMode="auto">
          <a:xfrm>
            <a:off x="304800" y="381000"/>
            <a:ext cx="3359150" cy="1676400"/>
            <a:chOff x="1689100" y="3886200"/>
            <a:chExt cx="3359150" cy="1676400"/>
          </a:xfrm>
        </p:grpSpPr>
        <p:sp>
          <p:nvSpPr>
            <p:cNvPr id="6" name="AutoShape 3">
              <a:extLst>
                <a:ext uri="{FF2B5EF4-FFF2-40B4-BE49-F238E27FC236}">
                  <a16:creationId xmlns:a16="http://schemas.microsoft.com/office/drawing/2014/main" id="{D40D2EEF-C003-E740-A126-04F215131ED8}"/>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7" name="Text Box 4">
              <a:extLst>
                <a:ext uri="{FF2B5EF4-FFF2-40B4-BE49-F238E27FC236}">
                  <a16:creationId xmlns:a16="http://schemas.microsoft.com/office/drawing/2014/main" id="{25D18CF2-A4A1-464E-9375-9E4EECCC051F}"/>
                </a:ext>
              </a:extLst>
            </p:cNvPr>
            <p:cNvSpPr txBox="1">
              <a:spLocks/>
            </p:cNvSpPr>
            <p:nvPr/>
          </p:nvSpPr>
          <p:spPr bwMode="auto">
            <a:xfrm>
              <a:off x="199390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Cassava</a:t>
              </a:r>
            </a:p>
          </p:txBody>
        </p:sp>
      </p:grpSp>
      <p:pic>
        <p:nvPicPr>
          <p:cNvPr id="3" name="Picture 2">
            <a:extLst>
              <a:ext uri="{FF2B5EF4-FFF2-40B4-BE49-F238E27FC236}">
                <a16:creationId xmlns:a16="http://schemas.microsoft.com/office/drawing/2014/main" id="{AECC2BB6-C491-8648-A79E-6FDA95F81BD9}"/>
              </a:ext>
            </a:extLst>
          </p:cNvPr>
          <p:cNvPicPr>
            <a:picLocks noChangeAspect="1"/>
          </p:cNvPicPr>
          <p:nvPr/>
        </p:nvPicPr>
        <p:blipFill>
          <a:blip r:embed="rId3"/>
          <a:stretch>
            <a:fillRect/>
          </a:stretch>
        </p:blipFill>
        <p:spPr>
          <a:xfrm>
            <a:off x="2997201" y="2916829"/>
            <a:ext cx="7239000" cy="10458149"/>
          </a:xfrm>
          <a:prstGeom prst="rect">
            <a:avLst/>
          </a:prstGeom>
        </p:spPr>
      </p:pic>
      <p:pic>
        <p:nvPicPr>
          <p:cNvPr id="33" name="Picture 32">
            <a:extLst>
              <a:ext uri="{FF2B5EF4-FFF2-40B4-BE49-F238E27FC236}">
                <a16:creationId xmlns:a16="http://schemas.microsoft.com/office/drawing/2014/main" id="{8B82F206-60EF-4145-ACBC-9EB259F1080A}"/>
              </a:ext>
            </a:extLst>
          </p:cNvPr>
          <p:cNvPicPr>
            <a:picLocks noChangeAspect="1"/>
          </p:cNvPicPr>
          <p:nvPr/>
        </p:nvPicPr>
        <p:blipFill>
          <a:blip r:embed="rId4"/>
          <a:stretch>
            <a:fillRect/>
          </a:stretch>
        </p:blipFill>
        <p:spPr>
          <a:xfrm>
            <a:off x="5686776" y="4456438"/>
            <a:ext cx="7886700" cy="6019800"/>
          </a:xfrm>
          <a:prstGeom prst="rect">
            <a:avLst/>
          </a:prstGeom>
        </p:spPr>
      </p:pic>
      <p:sp>
        <p:nvSpPr>
          <p:cNvPr id="17" name="Lightning Bolt 16">
            <a:extLst>
              <a:ext uri="{FF2B5EF4-FFF2-40B4-BE49-F238E27FC236}">
                <a16:creationId xmlns:a16="http://schemas.microsoft.com/office/drawing/2014/main" id="{9205C735-849A-7B48-99CA-4BB8BCC547BF}"/>
              </a:ext>
            </a:extLst>
          </p:cNvPr>
          <p:cNvSpPr/>
          <p:nvPr/>
        </p:nvSpPr>
        <p:spPr bwMode="auto">
          <a:xfrm flipH="1">
            <a:off x="9550401" y="6745578"/>
            <a:ext cx="485425" cy="478270"/>
          </a:xfrm>
          <a:prstGeom prst="lightningBolt">
            <a:avLst/>
          </a:prstGeom>
          <a:solidFill>
            <a:srgbClr val="C00000"/>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endParaRPr>
          </a:p>
        </p:txBody>
      </p:sp>
      <p:sp>
        <p:nvSpPr>
          <p:cNvPr id="22" name="Oval 21">
            <a:extLst>
              <a:ext uri="{FF2B5EF4-FFF2-40B4-BE49-F238E27FC236}">
                <a16:creationId xmlns:a16="http://schemas.microsoft.com/office/drawing/2014/main" id="{B8823F7F-9485-9548-BE98-49DA601283A6}"/>
              </a:ext>
            </a:extLst>
          </p:cNvPr>
          <p:cNvSpPr/>
          <p:nvPr/>
        </p:nvSpPr>
        <p:spPr bwMode="auto">
          <a:xfrm>
            <a:off x="9709715" y="6251957"/>
            <a:ext cx="1745686" cy="722221"/>
          </a:xfrm>
          <a:prstGeom prst="ellipse">
            <a:avLst/>
          </a:prstGeom>
          <a:solidFill>
            <a:srgbClr val="629CB2"/>
          </a:solidFill>
          <a:ln w="25400" cap="flat" cmpd="sng" algn="ctr">
            <a:noFill/>
            <a:prstDash val="solid"/>
            <a:miter lim="400000"/>
            <a:headEnd type="none" w="med" len="med"/>
            <a:tailEnd type="none" w="med" len="med"/>
          </a:ln>
          <a:effectLst/>
        </p:spPr>
        <p:txBody>
          <a:bodyPr vert="horz" wrap="square" lIns="71437" tIns="71437" rIns="71437" bIns="71437" numCol="1" rtlCol="0" anchor="ctr" anchorCtr="0" compatLnSpc="1">
            <a:prstTxWarp prst="textNoShape">
              <a:avLst/>
            </a:prstTxWarp>
            <a:spAutoFit/>
          </a:bodyPr>
          <a:lstStyle/>
          <a:p>
            <a:pPr marL="0" marR="0" indent="0" algn="ctr" defTabSz="584200" rtl="0" eaLnBrk="1"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FF"/>
                </a:solidFill>
                <a:effectLst/>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CRISPR</a:t>
            </a:r>
          </a:p>
        </p:txBody>
      </p:sp>
      <p:sp>
        <p:nvSpPr>
          <p:cNvPr id="34" name="TextBox 33">
            <a:extLst>
              <a:ext uri="{FF2B5EF4-FFF2-40B4-BE49-F238E27FC236}">
                <a16:creationId xmlns:a16="http://schemas.microsoft.com/office/drawing/2014/main" id="{D6A09C57-544F-0742-8B9E-D6C7904B83D9}"/>
              </a:ext>
            </a:extLst>
          </p:cNvPr>
          <p:cNvSpPr txBox="1"/>
          <p:nvPr/>
        </p:nvSpPr>
        <p:spPr>
          <a:xfrm>
            <a:off x="14401800" y="4537293"/>
            <a:ext cx="8382000" cy="6740307"/>
          </a:xfrm>
          <a:prstGeom prst="rect">
            <a:avLst/>
          </a:prstGeom>
          <a:noFill/>
        </p:spPr>
        <p:txBody>
          <a:bodyPr wrap="square" rtlCol="0">
            <a:spAutoFit/>
          </a:bodyPr>
          <a:lstStyle/>
          <a:p>
            <a:pPr marL="685800" indent="-685800">
              <a:buFont typeface="Arial" panose="020B0604020202020204" pitchFamily="34" charset="0"/>
              <a:buChar char="•"/>
            </a:pPr>
            <a:r>
              <a:rPr lang="en-US" sz="5400" dirty="0">
                <a:solidFill>
                  <a:schemeClr val="bg2"/>
                </a:solidFill>
                <a:latin typeface="Tahoma" panose="020B0604030504040204" pitchFamily="34" charset="0"/>
                <a:ea typeface="Tahoma" panose="020B0604030504040204" pitchFamily="34" charset="0"/>
                <a:cs typeface="Tahoma" panose="020B0604030504040204" pitchFamily="34" charset="0"/>
              </a:rPr>
              <a:t>Cassava has 2 genes that are responsible for the plant’s toxic effects.</a:t>
            </a:r>
          </a:p>
          <a:p>
            <a:pPr marL="685800" indent="-685800">
              <a:buFont typeface="Arial" panose="020B0604020202020204" pitchFamily="34" charset="0"/>
              <a:buChar char="•"/>
            </a:pPr>
            <a:endParaRPr lang="en-US" sz="5400" dirty="0">
              <a:solidFill>
                <a:schemeClr val="bg2"/>
              </a:solidFill>
              <a:latin typeface="Tahoma" panose="020B0604030504040204" pitchFamily="34" charset="0"/>
              <a:ea typeface="Tahoma" panose="020B0604030504040204" pitchFamily="34" charset="0"/>
              <a:cs typeface="Tahoma" panose="020B0604030504040204" pitchFamily="34" charset="0"/>
            </a:endParaRPr>
          </a:p>
          <a:p>
            <a:pPr marL="685800" indent="-685800">
              <a:buFont typeface="Arial" panose="020B0604020202020204" pitchFamily="34" charset="0"/>
              <a:buChar char="•"/>
            </a:pPr>
            <a:r>
              <a:rPr lang="en-US" sz="5400" dirty="0">
                <a:solidFill>
                  <a:schemeClr val="bg2"/>
                </a:solidFill>
                <a:latin typeface="Tahoma" panose="020B0604030504040204" pitchFamily="34" charset="0"/>
                <a:ea typeface="Tahoma" panose="020B0604030504040204" pitchFamily="34" charset="0"/>
                <a:cs typeface="Tahoma" panose="020B0604030504040204" pitchFamily="34" charset="0"/>
              </a:rPr>
              <a:t>CRISPR could be used to edit these genes to reduce the toxicity of cassava.</a:t>
            </a:r>
          </a:p>
        </p:txBody>
      </p:sp>
      <p:sp>
        <p:nvSpPr>
          <p:cNvPr id="2" name="Rectangle 1">
            <a:extLst>
              <a:ext uri="{FF2B5EF4-FFF2-40B4-BE49-F238E27FC236}">
                <a16:creationId xmlns:a16="http://schemas.microsoft.com/office/drawing/2014/main" id="{439B2C4A-5AB9-164A-A201-3A777FAF51E6}"/>
              </a:ext>
            </a:extLst>
          </p:cNvPr>
          <p:cNvSpPr/>
          <p:nvPr/>
        </p:nvSpPr>
        <p:spPr>
          <a:xfrm>
            <a:off x="304800" y="12725400"/>
            <a:ext cx="4982903" cy="461665"/>
          </a:xfrm>
          <a:prstGeom prst="rect">
            <a:avLst/>
          </a:prstGeom>
        </p:spPr>
        <p:txBody>
          <a:bodyPr wrap="none">
            <a:spAutoFit/>
          </a:bodyPr>
          <a:lstStyle/>
          <a:p>
            <a:pPr>
              <a:buClr>
                <a:srgbClr val="FFFFFF"/>
              </a:buClr>
              <a:buSzPts val="1200"/>
              <a:buFont typeface="Verdana" panose="020B0604030504040204" pitchFamily="34" charset="0"/>
              <a:buNone/>
            </a:pP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Schematic created by </a:t>
            </a:r>
            <a:r>
              <a:rPr lang="en-US" altLang="en-US" dirty="0" err="1">
                <a:solidFill>
                  <a:srgbClr val="53585F"/>
                </a:solidFill>
                <a:latin typeface="Tahoma" panose="020B0604030504040204" pitchFamily="34" charset="0"/>
                <a:cs typeface="Tahoma" panose="020B0604030504040204" pitchFamily="34" charset="0"/>
                <a:sym typeface="Verdana" panose="020B0604030504040204" pitchFamily="34" charset="0"/>
              </a:rPr>
              <a:t>pgEd</a:t>
            </a: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 (Nadine </a:t>
            </a:r>
            <a:r>
              <a:rPr lang="en-US" altLang="en-US" dirty="0" err="1">
                <a:solidFill>
                  <a:srgbClr val="53585F"/>
                </a:solidFill>
                <a:latin typeface="Tahoma" panose="020B0604030504040204" pitchFamily="34" charset="0"/>
                <a:cs typeface="Tahoma" panose="020B0604030504040204" pitchFamily="34" charset="0"/>
                <a:sym typeface="Verdana" panose="020B0604030504040204" pitchFamily="34" charset="0"/>
              </a:rPr>
              <a:t>Vincenten</a:t>
            </a:r>
            <a:r>
              <a:rPr lang="en-US" altLang="en-US" dirty="0">
                <a:solidFill>
                  <a:srgbClr val="53585F"/>
                </a:solidFill>
                <a:latin typeface="Tahoma" panose="020B0604030504040204" pitchFamily="34" charset="0"/>
                <a:cs typeface="Tahoma" panose="020B0604030504040204" pitchFamily="34" charset="0"/>
                <a:sym typeface="Verdana" panose="020B0604030504040204" pitchFamily="34" charset="0"/>
              </a:rPr>
              <a:t>)</a:t>
            </a:r>
            <a:endParaRPr lang="en-US" altLang="en-US" sz="2400" dirty="0">
              <a:solidFill>
                <a:srgbClr val="53585F"/>
              </a:solidFill>
              <a:latin typeface="Tahoma" panose="020B0604030504040204" pitchFamily="34" charset="0"/>
              <a:cs typeface="Tahoma" panose="020B0604030504040204" pitchFamily="34" charset="0"/>
              <a:sym typeface="Verdana" panose="020B0604030504040204" pitchFamily="34"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0C1229"/>
        </a:solidFill>
        <a:effectLst/>
      </p:bgPr>
    </p:bg>
    <p:spTree>
      <p:nvGrpSpPr>
        <p:cNvPr id="1" name=""/>
        <p:cNvGrpSpPr/>
        <p:nvPr/>
      </p:nvGrpSpPr>
      <p:grpSpPr>
        <a:xfrm>
          <a:off x="0" y="0"/>
          <a:ext cx="0" cy="0"/>
          <a:chOff x="0" y="0"/>
          <a:chExt cx="0" cy="0"/>
        </a:xfrm>
      </p:grpSpPr>
      <p:sp>
        <p:nvSpPr>
          <p:cNvPr id="142338" name="Rectangle 1">
            <a:extLst>
              <a:ext uri="{FF2B5EF4-FFF2-40B4-BE49-F238E27FC236}">
                <a16:creationId xmlns:a16="http://schemas.microsoft.com/office/drawing/2014/main" id="{36EF4673-E7CC-B344-B233-B41E8562E943}"/>
              </a:ext>
            </a:extLst>
          </p:cNvPr>
          <p:cNvSpPr>
            <a:spLocks noGrp="1"/>
          </p:cNvSpPr>
          <p:nvPr>
            <p:ph type="title"/>
          </p:nvPr>
        </p:nvSpPr>
        <p:spPr>
          <a:xfrm>
            <a:off x="4533900" y="457200"/>
            <a:ext cx="16954500" cy="1963738"/>
          </a:xfrm>
        </p:spPr>
        <p:txBody>
          <a:bodyPr/>
          <a:lstStyle/>
          <a:p>
            <a:pPr algn="ctr" defTabSz="431800" eaLnBrk="1">
              <a:defRPr/>
            </a:pPr>
            <a:r>
              <a:rPr lang="en-GB" altLang="en-US" sz="8000" dirty="0">
                <a:solidFill>
                  <a:srgbClr val="FFFFFF"/>
                </a:solidFill>
                <a:latin typeface="Rockwell" charset="0"/>
                <a:sym typeface="Helvetica Neue Light" charset="0"/>
              </a:rPr>
              <a:t>Major questions and considerations</a:t>
            </a:r>
            <a:endParaRPr lang="en-US" altLang="en-US" sz="8000" dirty="0">
              <a:solidFill>
                <a:srgbClr val="FFFFFF"/>
              </a:solidFill>
              <a:latin typeface="Rockwell" charset="0"/>
              <a:sym typeface="Helvetica Neue Light" charset="0"/>
            </a:endParaRPr>
          </a:p>
        </p:txBody>
      </p:sp>
      <p:sp>
        <p:nvSpPr>
          <p:cNvPr id="14" name="Rectangle 3">
            <a:extLst>
              <a:ext uri="{FF2B5EF4-FFF2-40B4-BE49-F238E27FC236}">
                <a16:creationId xmlns:a16="http://schemas.microsoft.com/office/drawing/2014/main" id="{4AF1E1E5-FC46-894B-A2E8-F02D55AF6B1B}"/>
              </a:ext>
            </a:extLst>
          </p:cNvPr>
          <p:cNvSpPr txBox="1">
            <a:spLocks/>
          </p:cNvSpPr>
          <p:nvPr/>
        </p:nvSpPr>
        <p:spPr bwMode="auto">
          <a:xfrm>
            <a:off x="1981200" y="3030538"/>
            <a:ext cx="15697200" cy="9923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nchor="ctr"/>
          <a:lstStyle>
            <a:lvl1pPr marL="717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1pPr>
            <a:lvl2pPr marL="1162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2pPr>
            <a:lvl3pPr marL="1606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3pPr>
            <a:lvl4pPr marL="20510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4pPr>
            <a:lvl5pPr marL="2495550" indent="-717550" algn="l" defTabSz="584200" rtl="0" eaLnBrk="0" fontAlgn="base" hangingPunct="0">
              <a:lnSpc>
                <a:spcPct val="110000"/>
              </a:lnSpc>
              <a:spcBef>
                <a:spcPts val="2600"/>
              </a:spcBef>
              <a:spcAft>
                <a:spcPct val="0"/>
              </a:spcAft>
              <a:buSzPct val="125000"/>
              <a:buChar char="•"/>
              <a:defRPr sz="4200" kern="1200">
                <a:solidFill>
                  <a:srgbClr val="53585F"/>
                </a:solidFill>
                <a:latin typeface="+mn-lt"/>
                <a:ea typeface="+mn-ea"/>
                <a:cs typeface="+mn-cs"/>
                <a:sym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73075" eaLnBrk="1">
              <a:spcBef>
                <a:spcPts val="2100"/>
              </a:spcBef>
              <a:buSzTx/>
              <a:defRPr/>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Could genome editing negatively affect the plant’s drought-tolerance, a very beneficial trait for many regions across the globe?</a:t>
            </a:r>
          </a:p>
          <a:p>
            <a:pPr defTabSz="473075" eaLnBrk="1">
              <a:spcBef>
                <a:spcPts val="2100"/>
              </a:spcBef>
              <a:buSzTx/>
              <a:defRPr/>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defTabSz="473075" eaLnBrk="1">
              <a:spcBef>
                <a:spcPts val="2100"/>
              </a:spcBef>
              <a:buSzTx/>
              <a:defRPr/>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Could genome editing of cassava make the plant more vulnerable to insects? If so, would farmers need to use pesticides to grow their crop?</a:t>
            </a:r>
          </a:p>
          <a:p>
            <a:pPr defTabSz="473075" eaLnBrk="1">
              <a:spcBef>
                <a:spcPts val="2100"/>
              </a:spcBef>
              <a:buSzTx/>
              <a:defRPr/>
            </a:pP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defTabSz="473075" eaLnBrk="1">
              <a:spcBef>
                <a:spcPts val="2100"/>
              </a:spcBef>
              <a:buSzTx/>
              <a:defRPr/>
            </a:pPr>
            <a:r>
              <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Will someone own the edited plants? What about the seeds? </a:t>
            </a:r>
          </a:p>
          <a:p>
            <a:pPr defTabSz="473075" eaLnBrk="1">
              <a:spcBef>
                <a:spcPts val="2100"/>
              </a:spcBef>
              <a:buSzTx/>
              <a:defRPr/>
            </a:pPr>
            <a:endParaRPr lang="en-GB" altLang="en-US" sz="10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endParaRPr>
          </a:p>
          <a:p>
            <a:pPr defTabSz="473075" eaLnBrk="1">
              <a:spcBef>
                <a:spcPts val="2100"/>
              </a:spcBef>
              <a:buSzTx/>
              <a:defRPr/>
            </a:pPr>
            <a:r>
              <a:rPr lang="en-GB" altLang="en-US"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panose="020B0502020104020203" pitchFamily="34" charset="-79"/>
              </a:rPr>
              <a:t>Should efforts in preventing Konzo lie with this genome editing approach? Or should the focus be on breaking the cycle of poverty? Might a combination of approaches be the best way forward?</a:t>
            </a:r>
          </a:p>
        </p:txBody>
      </p:sp>
      <p:grpSp>
        <p:nvGrpSpPr>
          <p:cNvPr id="6" name="Group 1">
            <a:extLst>
              <a:ext uri="{FF2B5EF4-FFF2-40B4-BE49-F238E27FC236}">
                <a16:creationId xmlns:a16="http://schemas.microsoft.com/office/drawing/2014/main" id="{AC0FBF25-214F-2C4A-BB67-0F435AF77CF2}"/>
              </a:ext>
            </a:extLst>
          </p:cNvPr>
          <p:cNvGrpSpPr>
            <a:grpSpLocks/>
          </p:cNvGrpSpPr>
          <p:nvPr/>
        </p:nvGrpSpPr>
        <p:grpSpPr bwMode="auto">
          <a:xfrm>
            <a:off x="304800" y="381000"/>
            <a:ext cx="3359150" cy="1676400"/>
            <a:chOff x="1689100" y="3886200"/>
            <a:chExt cx="3359150" cy="1676400"/>
          </a:xfrm>
        </p:grpSpPr>
        <p:sp>
          <p:nvSpPr>
            <p:cNvPr id="8" name="AutoShape 3">
              <a:extLst>
                <a:ext uri="{FF2B5EF4-FFF2-40B4-BE49-F238E27FC236}">
                  <a16:creationId xmlns:a16="http://schemas.microsoft.com/office/drawing/2014/main" id="{BE9B720D-6D34-6442-B47C-15D943E0EC06}"/>
                </a:ext>
              </a:extLst>
            </p:cNvPr>
            <p:cNvSpPr>
              <a:spLocks/>
            </p:cNvSpPr>
            <p:nvPr/>
          </p:nvSpPr>
          <p:spPr bwMode="auto">
            <a:xfrm>
              <a:off x="1689100"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9" name="Text Box 4">
              <a:extLst>
                <a:ext uri="{FF2B5EF4-FFF2-40B4-BE49-F238E27FC236}">
                  <a16:creationId xmlns:a16="http://schemas.microsoft.com/office/drawing/2014/main" id="{AE657603-233D-DC4C-AE60-3A82178AE50B}"/>
                </a:ext>
              </a:extLst>
            </p:cNvPr>
            <p:cNvSpPr txBox="1">
              <a:spLocks/>
            </p:cNvSpPr>
            <p:nvPr/>
          </p:nvSpPr>
          <p:spPr bwMode="auto">
            <a:xfrm>
              <a:off x="1993900" y="4382091"/>
              <a:ext cx="2819400" cy="613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4000" dirty="0">
                  <a:latin typeface="Tahoma" panose="020B0604030504040204" pitchFamily="34" charset="0"/>
                  <a:cs typeface="Tahoma" panose="020B0604030504040204" pitchFamily="34" charset="0"/>
                </a:rPr>
                <a:t>Cassava</a:t>
              </a:r>
            </a:p>
          </p:txBody>
        </p:sp>
      </p:grpSp>
      <p:pic>
        <p:nvPicPr>
          <p:cNvPr id="3" name="Picture 2">
            <a:extLst>
              <a:ext uri="{FF2B5EF4-FFF2-40B4-BE49-F238E27FC236}">
                <a16:creationId xmlns:a16="http://schemas.microsoft.com/office/drawing/2014/main" id="{C53AC3B7-309A-4F43-9D27-930CDEFF5B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68085" y="4038600"/>
            <a:ext cx="4992806" cy="7522105"/>
          </a:xfrm>
          <a:prstGeom prst="rect">
            <a:avLst/>
          </a:prstGeom>
        </p:spPr>
      </p:pic>
      <p:sp>
        <p:nvSpPr>
          <p:cNvPr id="10" name="Rectangle 2">
            <a:extLst>
              <a:ext uri="{FF2B5EF4-FFF2-40B4-BE49-F238E27FC236}">
                <a16:creationId xmlns:a16="http://schemas.microsoft.com/office/drawing/2014/main" id="{383D2D92-C5D4-B547-A378-C61D7249C191}"/>
              </a:ext>
            </a:extLst>
          </p:cNvPr>
          <p:cNvSpPr>
            <a:spLocks noChangeArrowheads="1"/>
          </p:cNvSpPr>
          <p:nvPr/>
        </p:nvSpPr>
        <p:spPr bwMode="auto">
          <a:xfrm>
            <a:off x="18184127" y="11420969"/>
            <a:ext cx="2789482"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5000"/>
              </a:lnSpc>
            </a:pPr>
            <a:r>
              <a:rPr lang="en-US" altLang="en-US" dirty="0">
                <a:solidFill>
                  <a:schemeClr val="bg1"/>
                </a:solidFill>
                <a:latin typeface="Tahoma" panose="020B0604030504040204" pitchFamily="34" charset="0"/>
                <a:cs typeface="Tahoma" panose="020B0604030504040204" pitchFamily="34" charset="0"/>
                <a:sym typeface="Verdana" panose="020B0604030504040204" pitchFamily="34" charset="0"/>
              </a:rPr>
              <a:t>Neil Palmer, CC BY-SA 2.0</a:t>
            </a:r>
            <a:endParaRPr lang="en-US" altLang="en-US" sz="3600" dirty="0">
              <a:solidFill>
                <a:schemeClr val="bg1"/>
              </a:solidFill>
              <a:latin typeface="Tahoma" panose="020B0604030504040204" pitchFamily="34" charset="0"/>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321581820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bwMode="auto">
      <p:bgPr>
        <a:solidFill>
          <a:srgbClr val="1E498C"/>
        </a:solidFill>
        <a:effectLst/>
      </p:bgPr>
    </p:bg>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E19D48A9-2B93-0B43-8472-390A8CCE2EC7}"/>
              </a:ext>
            </a:extLst>
          </p:cNvPr>
          <p:cNvSpPr>
            <a:spLocks noGrp="1"/>
          </p:cNvSpPr>
          <p:nvPr>
            <p:ph type="title"/>
          </p:nvPr>
        </p:nvSpPr>
        <p:spPr>
          <a:xfrm>
            <a:off x="4662488" y="381000"/>
            <a:ext cx="14825662" cy="1963738"/>
          </a:xfrm>
        </p:spPr>
        <p:txBody>
          <a:bodyPr/>
          <a:lstStyle/>
          <a:p>
            <a:pPr defTabSz="431800" eaLnBrk="1">
              <a:defRPr/>
            </a:pPr>
            <a:r>
              <a:rPr lang="en-US" altLang="en-US" sz="7200" dirty="0">
                <a:solidFill>
                  <a:srgbClr val="FFFFFF"/>
                </a:solidFill>
                <a:latin typeface="Rockwell" charset="0"/>
                <a:sym typeface="Helvetica Neue Light" charset="0"/>
              </a:rPr>
              <a:t>Do Now: Discuss the following with the person (or people) next to you:</a:t>
            </a:r>
          </a:p>
        </p:txBody>
      </p:sp>
      <p:sp>
        <p:nvSpPr>
          <p:cNvPr id="140291" name="Rectangle 2">
            <a:extLst>
              <a:ext uri="{FF2B5EF4-FFF2-40B4-BE49-F238E27FC236}">
                <a16:creationId xmlns:a16="http://schemas.microsoft.com/office/drawing/2014/main" id="{4A8DECF8-8934-7143-B074-8BA791E12070}"/>
              </a:ext>
            </a:extLst>
          </p:cNvPr>
          <p:cNvSpPr>
            <a:spLocks noGrp="1"/>
          </p:cNvSpPr>
          <p:nvPr>
            <p:ph type="body" sz="half" idx="1"/>
          </p:nvPr>
        </p:nvSpPr>
        <p:spPr>
          <a:xfrm>
            <a:off x="1638300" y="3886200"/>
            <a:ext cx="21107400" cy="8991600"/>
          </a:xfrm>
        </p:spPr>
        <p:txBody>
          <a:bodyPr/>
          <a:lstStyle/>
          <a:p>
            <a:pPr marL="0" indent="0" algn="ctr" eaLnBrk="1">
              <a:buSzPct val="100000"/>
              <a:buFontTx/>
              <a:buNone/>
              <a:defRPr/>
            </a:pPr>
            <a:r>
              <a:rPr lang="en-GB" altLang="en-US" sz="48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charset="0"/>
              </a:rPr>
              <a:t>You are a scientist. You are visiting an island where a species of birds is in danger of extinction because they suffer from a disease that is given to them through mosquito bites. You think that the best way to rescue the birds is to use genome editing to wipe out the mosquitoes on the island. </a:t>
            </a:r>
          </a:p>
          <a:p>
            <a:pPr marL="0" indent="0" algn="ctr" eaLnBrk="1">
              <a:buSzPct val="100000"/>
              <a:buFontTx/>
              <a:buNone/>
              <a:defRPr/>
            </a:pPr>
            <a:endParaRPr lang="en-GB" altLang="en-US" sz="48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charset="0"/>
            </a:endParaRPr>
          </a:p>
          <a:p>
            <a:pPr marL="0" indent="0" algn="ctr" eaLnBrk="1">
              <a:buSzPct val="100000"/>
              <a:buFontTx/>
              <a:buNone/>
              <a:defRPr/>
            </a:pPr>
            <a:r>
              <a:rPr lang="en-GB" altLang="en-US" sz="48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charset="0"/>
              </a:rPr>
              <a:t>You know that the people who live on the island need to be partners in this project. How do you establish such a partnership? What is the information you need to gather from them, and what is the most important information for you to share? What are you looking to learn?</a:t>
            </a:r>
          </a:p>
          <a:p>
            <a:pPr marL="0" indent="0" algn="ctr" eaLnBrk="1">
              <a:buSzPct val="100000"/>
              <a:buFontTx/>
              <a:buNone/>
              <a:defRPr/>
            </a:pPr>
            <a:endParaRPr lang="en-GB" altLang="en-US" sz="4800" dirty="0">
              <a:solidFill>
                <a:schemeClr val="bg1"/>
              </a:solidFill>
              <a:latin typeface="Tahoma" panose="020B0604030504040204" pitchFamily="34" charset="0"/>
              <a:ea typeface="Tahoma" panose="020B0604030504040204" pitchFamily="34" charset="0"/>
              <a:cs typeface="Tahoma" panose="020B0604030504040204" pitchFamily="34" charset="0"/>
              <a:sym typeface="Gill Sans" charset="0"/>
            </a:endParaRPr>
          </a:p>
        </p:txBody>
      </p:sp>
      <p:grpSp>
        <p:nvGrpSpPr>
          <p:cNvPr id="5" name="Group 1">
            <a:extLst>
              <a:ext uri="{FF2B5EF4-FFF2-40B4-BE49-F238E27FC236}">
                <a16:creationId xmlns:a16="http://schemas.microsoft.com/office/drawing/2014/main" id="{C9C307B8-A436-FD4F-8CC1-BEB50D470F7F}"/>
              </a:ext>
            </a:extLst>
          </p:cNvPr>
          <p:cNvGrpSpPr>
            <a:grpSpLocks/>
          </p:cNvGrpSpPr>
          <p:nvPr/>
        </p:nvGrpSpPr>
        <p:grpSpPr bwMode="auto">
          <a:xfrm>
            <a:off x="304800" y="381000"/>
            <a:ext cx="3359150" cy="1676400"/>
            <a:chOff x="1660768" y="3886200"/>
            <a:chExt cx="3359150" cy="1676400"/>
          </a:xfrm>
        </p:grpSpPr>
        <p:sp>
          <p:nvSpPr>
            <p:cNvPr id="6" name="AutoShape 3">
              <a:extLst>
                <a:ext uri="{FF2B5EF4-FFF2-40B4-BE49-F238E27FC236}">
                  <a16:creationId xmlns:a16="http://schemas.microsoft.com/office/drawing/2014/main" id="{A41C59E5-A1F0-3844-B8E1-2D48252D5DDB}"/>
                </a:ext>
              </a:extLst>
            </p:cNvPr>
            <p:cNvSpPr>
              <a:spLocks/>
            </p:cNvSpPr>
            <p:nvPr/>
          </p:nvSpPr>
          <p:spPr bwMode="auto">
            <a:xfrm>
              <a:off x="1660768" y="3886200"/>
              <a:ext cx="3359150" cy="1676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625" y="0"/>
                  </a:lnTo>
                  <a:lnTo>
                    <a:pt x="21600" y="10800"/>
                  </a:lnTo>
                  <a:lnTo>
                    <a:pt x="18625" y="21600"/>
                  </a:lnTo>
                  <a:lnTo>
                    <a:pt x="0" y="21600"/>
                  </a:lnTo>
                  <a:lnTo>
                    <a:pt x="2975" y="10800"/>
                  </a:lnTo>
                  <a:lnTo>
                    <a:pt x="0" y="0"/>
                  </a:lnTo>
                  <a:close/>
                </a:path>
              </a:pathLst>
            </a:custGeom>
            <a:solidFill>
              <a:srgbClr val="C7362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en-US"/>
            </a:p>
          </p:txBody>
        </p:sp>
        <p:sp>
          <p:nvSpPr>
            <p:cNvPr id="7" name="Text Box 4">
              <a:extLst>
                <a:ext uri="{FF2B5EF4-FFF2-40B4-BE49-F238E27FC236}">
                  <a16:creationId xmlns:a16="http://schemas.microsoft.com/office/drawing/2014/main" id="{DC01B54E-1C3A-D74B-972D-E00B88B95F38}"/>
                </a:ext>
              </a:extLst>
            </p:cNvPr>
            <p:cNvSpPr txBox="1">
              <a:spLocks/>
            </p:cNvSpPr>
            <p:nvPr/>
          </p:nvSpPr>
          <p:spPr bwMode="auto">
            <a:xfrm>
              <a:off x="2117968" y="4428098"/>
              <a:ext cx="2819400" cy="52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spAutoFit/>
            </a:bodyPr>
            <a:lstStyle>
              <a:lvl1pPr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1pPr>
              <a:lvl2pPr marL="742950" indent="-28575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2pPr>
              <a:lvl3pPr marL="11430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3pPr>
              <a:lvl4pPr marL="16002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4pPr>
              <a:lvl5pPr marL="2057400" indent="-228600" defTabSz="820738">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5pPr>
              <a:lvl6pPr marL="25146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6pPr>
              <a:lvl7pPr marL="29718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7pPr>
              <a:lvl8pPr marL="34290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8pPr>
              <a:lvl9pPr marL="3886200" indent="-228600" defTabSz="820738" eaLnBrk="0" fontAlgn="base" hangingPunct="0">
                <a:spcBef>
                  <a:spcPct val="0"/>
                </a:spcBef>
                <a:spcAft>
                  <a:spcPct val="0"/>
                </a:spcAft>
                <a:defRPr>
                  <a:solidFill>
                    <a:srgbClr val="FFFFFF"/>
                  </a:solidFill>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lvl9pPr>
            </a:lstStyle>
            <a:p>
              <a:pPr algn="ctr" eaLnBrk="1">
                <a:lnSpc>
                  <a:spcPct val="110000"/>
                </a:lnSpc>
                <a:spcBef>
                  <a:spcPts val="2500"/>
                </a:spcBef>
                <a:defRPr/>
              </a:pPr>
              <a:r>
                <a:rPr lang="en-US" altLang="en-US" sz="3400" dirty="0">
                  <a:latin typeface="Tahoma" panose="020B0604030504040204" pitchFamily="34" charset="0"/>
                  <a:cs typeface="Tahoma" panose="020B0604030504040204" pitchFamily="34" charset="0"/>
                </a:rPr>
                <a:t>Honeycreeper</a:t>
              </a:r>
            </a:p>
          </p:txBody>
        </p:sp>
      </p:grpSp>
    </p:spTree>
    <p:extLst>
      <p:ext uri="{BB962C8B-B14F-4D97-AF65-F5344CB8AC3E}">
        <p14:creationId xmlns:p14="http://schemas.microsoft.com/office/powerpoint/2010/main" val="565512488"/>
      </p:ext>
    </p:extLst>
  </p:cSld>
  <p:clrMapOvr>
    <a:masterClrMapping/>
  </p:clrMapOvr>
  <p:transition spd="med"/>
</p:sld>
</file>

<file path=ppt/theme/theme1.xml><?xml version="1.0" encoding="utf-8"?>
<a:theme xmlns:a="http://schemas.openxmlformats.org/drawingml/2006/main" name="White - Title &amp; Subtitle copy">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Subtitle copy">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 Title &amp; Bullet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Bullet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 Title - Top">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 Top">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 Title &amp; Bullets">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 Title &amp; Bullets">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White">
      <a:majorFont>
        <a:latin typeface="Helvetica Neue Light"/>
        <a:ea typeface="Helvetica Neue Light"/>
        <a:cs typeface="Helvetica Neue Light"/>
      </a:majorFont>
      <a:minorFont>
        <a:latin typeface="Gill Sans Light"/>
        <a:ea typeface="Gill Sans Light"/>
        <a:cs typeface="Gill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spDef>
    <a:lnDef>
      <a:spPr bwMode="auto">
        <a:xfrm>
          <a:off x="0" y="0"/>
          <a:ext cx="1" cy="1"/>
        </a:xfrm>
        <a:custGeom>
          <a:avLst/>
          <a:gdLst/>
          <a:ahLst/>
          <a:cxnLst/>
          <a:rect l="0" t="0" r="0" b="0"/>
          <a:pathLst/>
        </a:custGeom>
        <a:solidFill>
          <a:srgbClr val="6DD3EB"/>
        </a:solidFill>
        <a:ln w="25400" cap="flat" cmpd="sng" algn="ctr">
          <a:solidFill>
            <a:srgbClr val="DCDEE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71437" tIns="71437" rIns="71437" bIns="71437"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FFFFFF"/>
            </a:solidFill>
            <a:effectLst/>
            <a:latin typeface="Gill Sans" panose="020B0502020104020203" pitchFamily="34" charset="-79"/>
            <a:ea typeface="Gill Sans" panose="020B0502020104020203" pitchFamily="34" charset="-79"/>
            <a:cs typeface="Gill Sans" panose="020B0502020104020203" pitchFamily="34" charset="-79"/>
            <a:sym typeface="Gill Sans" panose="020B0502020104020203" pitchFamily="34" charset="-79"/>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16069</TotalTime>
  <Words>9919</Words>
  <Application>Microsoft Macintosh PowerPoint</Application>
  <PresentationFormat>Custom</PresentationFormat>
  <Paragraphs>351</Paragraphs>
  <Slides>24</Slides>
  <Notes>23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24</vt:i4>
      </vt:variant>
    </vt:vector>
  </HeadingPairs>
  <TitlesOfParts>
    <vt:vector size="37" baseType="lpstr">
      <vt:lpstr>Arial</vt:lpstr>
      <vt:lpstr>Gill Sans</vt:lpstr>
      <vt:lpstr>Gill Sans Light</vt:lpstr>
      <vt:lpstr>Helvetica</vt:lpstr>
      <vt:lpstr>Helvetica Neue Light</vt:lpstr>
      <vt:lpstr>Rockwell</vt:lpstr>
      <vt:lpstr>Tahoma</vt:lpstr>
      <vt:lpstr>Verdana</vt:lpstr>
      <vt:lpstr>White - Title &amp; Subtitle copy</vt:lpstr>
      <vt:lpstr>White - Title &amp; Bullets</vt:lpstr>
      <vt:lpstr>White - Title - Top</vt:lpstr>
      <vt:lpstr>1_White - Title &amp; Bullets</vt:lpstr>
      <vt:lpstr>White</vt:lpstr>
      <vt:lpstr>Engineering the world around us: Genome editing and the environment</vt:lpstr>
      <vt:lpstr>How could genome editing impact our environment?</vt:lpstr>
      <vt:lpstr>What is genome editing?</vt:lpstr>
      <vt:lpstr>Do Now: Discuss the following with the person (or people) next to you:</vt:lpstr>
      <vt:lpstr>Cassava is an important food crop for over 800 million people worldwide</vt:lpstr>
      <vt:lpstr>Cassava can cause a disease called Konzo</vt:lpstr>
      <vt:lpstr>Genome editing of the cassava’s DNA could be used to lower the plant’s toxicity.</vt:lpstr>
      <vt:lpstr>Major questions and considerations</vt:lpstr>
      <vt:lpstr>Do Now: Discuss the following with the person (or people) next to you:</vt:lpstr>
      <vt:lpstr>The Hawaiian honeycreeper is at risk of extinction</vt:lpstr>
      <vt:lpstr>Environmental changes are increasing the threat of avian malaria</vt:lpstr>
      <vt:lpstr>Genome editing of mosquitoes could be used to prevent avian malaria infection</vt:lpstr>
      <vt:lpstr>Major questions and considerations</vt:lpstr>
      <vt:lpstr>Do Now: Discuss the following with the person (or people) next to you:</vt:lpstr>
      <vt:lpstr>What is de-extinction?</vt:lpstr>
      <vt:lpstr>The thawing permafrost has a big impact on our environment</vt:lpstr>
      <vt:lpstr>How might thawing permafrost be slowed or even reversed?</vt:lpstr>
      <vt:lpstr>Pleistocene Park and the Woolly Mammoth.</vt:lpstr>
      <vt:lpstr>Genome editing could be used to make a cold-resistant “woolly” elephant</vt:lpstr>
      <vt:lpstr>Major questions and considerations</vt:lpstr>
      <vt:lpstr>Science Supplement – Gene Drives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Personal Genetics</dc:title>
  <cp:lastModifiedBy>Microsoft Office User</cp:lastModifiedBy>
  <cp:revision>274</cp:revision>
  <dcterms:modified xsi:type="dcterms:W3CDTF">2020-05-04T19:26:05Z</dcterms:modified>
</cp:coreProperties>
</file>