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50" r:id="rId2"/>
    <p:sldMasterId id="2147483656" r:id="rId3"/>
    <p:sldMasterId id="2147483658" r:id="rId4"/>
  </p:sldMasterIdLst>
  <p:notesMasterIdLst>
    <p:notesMasterId r:id="rId39"/>
  </p:notesMasterIdLst>
  <p:handoutMasterIdLst>
    <p:handoutMasterId r:id="rId40"/>
  </p:handoutMasterIdLst>
  <p:sldIdLst>
    <p:sldId id="323" r:id="rId5"/>
    <p:sldId id="291" r:id="rId6"/>
    <p:sldId id="320" r:id="rId7"/>
    <p:sldId id="304" r:id="rId8"/>
    <p:sldId id="293" r:id="rId9"/>
    <p:sldId id="259" r:id="rId10"/>
    <p:sldId id="294" r:id="rId11"/>
    <p:sldId id="262" r:id="rId12"/>
    <p:sldId id="295" r:id="rId13"/>
    <p:sldId id="324" r:id="rId14"/>
    <p:sldId id="296" r:id="rId15"/>
    <p:sldId id="299" r:id="rId16"/>
    <p:sldId id="300" r:id="rId17"/>
    <p:sldId id="301" r:id="rId18"/>
    <p:sldId id="302" r:id="rId19"/>
    <p:sldId id="268" r:id="rId20"/>
    <p:sldId id="303" r:id="rId21"/>
    <p:sldId id="305" r:id="rId22"/>
    <p:sldId id="306" r:id="rId23"/>
    <p:sldId id="307" r:id="rId24"/>
    <p:sldId id="308" r:id="rId25"/>
    <p:sldId id="309" r:id="rId26"/>
    <p:sldId id="310" r:id="rId27"/>
    <p:sldId id="322" r:id="rId28"/>
    <p:sldId id="311" r:id="rId29"/>
    <p:sldId id="312" r:id="rId30"/>
    <p:sldId id="313" r:id="rId31"/>
    <p:sldId id="314" r:id="rId32"/>
    <p:sldId id="315" r:id="rId33"/>
    <p:sldId id="316" r:id="rId34"/>
    <p:sldId id="288" r:id="rId35"/>
    <p:sldId id="289" r:id="rId36"/>
    <p:sldId id="317" r:id="rId37"/>
    <p:sldId id="318" r:id="rId38"/>
  </p:sldIdLst>
  <p:sldSz cx="24384000" cy="13716000"/>
  <p:notesSz cx="6858000" cy="9144000"/>
  <p:defaultTextStyle>
    <a:defPPr>
      <a:defRPr lang="en-US"/>
    </a:defPPr>
    <a:lvl1pPr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457200" indent="-2286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914400" indent="-4572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371600" indent="-6858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1828800" indent="-9144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2860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7432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2004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6576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4" clrIdx="6"/>
  <p:cmAuthor id="2" name="Bowman, Robin Renee" initials="BRR" lastIdx="13" clrIdx="0"/>
  <p:cmAuthor id="3" name="Microsoft Office User" initials="" lastIdx="1" clrIdx="7"/>
  <p:cmAuthor id="4" name="Unknown User1" initials="Unknown User1" lastIdx="1" clrIdx="1"/>
  <p:cmAuthor id="5" name="Unknown User2" initials="Unknown User2" lastIdx="1" clrIdx="8"/>
  <p:cmAuthor id="6" name="Unknown User3" initials="Unknown User3" lastIdx="1" clrIdx="2"/>
  <p:cmAuthor id="7" name="Unknown User4" initials="Unknown User4" lastIdx="1" clrIdx="9"/>
  <p:cmAuthor id="8" name="Unknown User5" initials="Unknown User5" lastIdx="1" clrIdx="3"/>
  <p:cmAuthor id="9" name="Unknown User6" initials="Unknown User6" lastIdx="1" clrIdx="10"/>
  <p:cmAuthor id="10" name="Unknown User7" initials="Unknown User7" lastIdx="1" clrIdx="4"/>
  <p:cmAuthor id="11" name="Unknown User8" initials="Unknown User8" lastIdx="1" clrIdx="11"/>
  <p:cmAuthor id="12" name="Unknown User9" initials="Unknown User9" lastIdx="1" clrIdx="5"/>
  <p:cmAuthor id="13" name="Robin Bowman" initials="" lastIdx="1" clrIdx="12"/>
  <p:cmAuthor id="14" name="Bowman, Robin Renee" initials="" lastIdx="9" clrIdx="13"/>
  <p:cmAuthor id="15" name="Unknown User10" initials="Unknown User10" lastIdx="4" clrIdx="14"/>
  <p:cmAuthor id="16" name="Vincenten, Nadine" initials="VN" lastIdx="1" clrIdx="15">
    <p:extLst>
      <p:ext uri="{19B8F6BF-5375-455C-9EA6-DF929625EA0E}">
        <p15:presenceInfo xmlns:p15="http://schemas.microsoft.com/office/powerpoint/2012/main" userId="S::iv36@med.harvard.edu::faf3077c-3bf9-43f3-be86-dd6b4a8c05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94"/>
    <p:restoredTop sz="75238"/>
  </p:normalViewPr>
  <p:slideViewPr>
    <p:cSldViewPr>
      <p:cViewPr varScale="1">
        <p:scale>
          <a:sx n="50" d="100"/>
          <a:sy n="50" d="100"/>
        </p:scale>
        <p:origin x="168" y="1008"/>
      </p:cViewPr>
      <p:guideLst>
        <p:guide orient="horz" pos="4320"/>
        <p:guide pos="76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C67CE6-A80E-4D4A-9435-6D7C11D17EF6}"/>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3" name="Date Placeholder 2">
            <a:extLst>
              <a:ext uri="{FF2B5EF4-FFF2-40B4-BE49-F238E27FC236}">
                <a16:creationId xmlns:a16="http://schemas.microsoft.com/office/drawing/2014/main" id="{350A28F0-730F-5548-A30C-BA153FBD4DD4}"/>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32F7813F-9F30-3A4A-86C2-F1B0F8FEEBFA}" type="datetimeFigureOut">
              <a:rPr lang="en-US" altLang="en-US"/>
              <a:pPr>
                <a:defRPr/>
              </a:pPr>
              <a:t>9/24/20</a:t>
            </a:fld>
            <a:endParaRPr lang="en-US" altLang="en-US"/>
          </a:p>
        </p:txBody>
      </p:sp>
      <p:sp>
        <p:nvSpPr>
          <p:cNvPr id="4" name="Footer Placeholder 3">
            <a:extLst>
              <a:ext uri="{FF2B5EF4-FFF2-40B4-BE49-F238E27FC236}">
                <a16:creationId xmlns:a16="http://schemas.microsoft.com/office/drawing/2014/main" id="{47D0562B-F22F-CE4C-B3F1-E2B30838C26B}"/>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5" name="Slide Number Placeholder 4">
            <a:extLst>
              <a:ext uri="{FF2B5EF4-FFF2-40B4-BE49-F238E27FC236}">
                <a16:creationId xmlns:a16="http://schemas.microsoft.com/office/drawing/2014/main" id="{DFFB0336-3D14-9D45-A2EF-AD7CA34482AF}"/>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624915B-3434-CD4C-B035-899450113DD8}"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
            <a:extLst>
              <a:ext uri="{FF2B5EF4-FFF2-40B4-BE49-F238E27FC236}">
                <a16:creationId xmlns:a16="http://schemas.microsoft.com/office/drawing/2014/main" id="{AE1BECF5-F52A-7245-9D28-44D994A6DA8C}"/>
              </a:ext>
            </a:extLst>
          </p:cNvPr>
          <p:cNvSpPr>
            <a:spLocks noGrp="1" noRot="1" noChangeAspect="1" noChangeArrowheads="1"/>
          </p:cNvSpPr>
          <p:nvPr>
            <p:ph type="sldImg"/>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Rectangle 2">
            <a:extLst>
              <a:ext uri="{FF2B5EF4-FFF2-40B4-BE49-F238E27FC236}">
                <a16:creationId xmlns:a16="http://schemas.microsoft.com/office/drawing/2014/main" id="{7E36796E-A1A6-834B-AE26-4CB375E1D2AE}"/>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dirty="0">
                <a:sym typeface="Verdana" panose="020B0604030504040204" pitchFamily="34" charset="0"/>
              </a:rPr>
              <a:t>Click to edit Master text styles</a:t>
            </a:r>
          </a:p>
          <a:p>
            <a:pPr lvl="1"/>
            <a:r>
              <a:rPr lang="en-US" altLang="en-US" noProof="0" dirty="0">
                <a:sym typeface="Verdana" panose="020B0604030504040204" pitchFamily="34" charset="0"/>
              </a:rPr>
              <a:t>Second level</a:t>
            </a:r>
          </a:p>
          <a:p>
            <a:pPr lvl="2"/>
            <a:r>
              <a:rPr lang="en-US" altLang="en-US" noProof="0" dirty="0">
                <a:sym typeface="Verdana" panose="020B0604030504040204" pitchFamily="34" charset="0"/>
              </a:rPr>
              <a:t>Third level</a:t>
            </a:r>
          </a:p>
          <a:p>
            <a:pPr lvl="3"/>
            <a:r>
              <a:rPr lang="en-US" altLang="en-US" noProof="0" dirty="0">
                <a:sym typeface="Verdana" panose="020B0604030504040204" pitchFamily="34" charset="0"/>
              </a:rPr>
              <a:t>Fourth level</a:t>
            </a:r>
          </a:p>
          <a:p>
            <a:pPr lvl="4"/>
            <a:r>
              <a:rPr lang="en-US" altLang="en-US" noProof="0" dirty="0">
                <a:sym typeface="Verdana" panose="020B0604030504040204" pitchFamily="34"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0"/>
      </a:spcBef>
      <a:spcAft>
        <a:spcPct val="0"/>
      </a:spcAft>
      <a:defRPr sz="1200" kern="1200">
        <a:solidFill>
          <a:srgbClr val="000000"/>
        </a:solidFill>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defRPr>
    </a:lvl1pPr>
    <a:lvl2pPr indent="228600" algn="l" defTabSz="457200" rtl="0" eaLnBrk="0" fontAlgn="base" hangingPunct="0">
      <a:spcBef>
        <a:spcPct val="0"/>
      </a:spcBef>
      <a:spcAft>
        <a:spcPct val="0"/>
      </a:spcAft>
      <a:defRPr sz="1200" kern="1200">
        <a:solidFill>
          <a:srgbClr val="000000"/>
        </a:solidFill>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defRPr>
    </a:lvl2pPr>
    <a:lvl3pPr indent="457200" algn="l" defTabSz="457200" rtl="0" eaLnBrk="0" fontAlgn="base" hangingPunct="0">
      <a:spcBef>
        <a:spcPct val="0"/>
      </a:spcBef>
      <a:spcAft>
        <a:spcPct val="0"/>
      </a:spcAft>
      <a:defRPr sz="1200" kern="1200">
        <a:solidFill>
          <a:srgbClr val="000000"/>
        </a:solidFill>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defRPr>
    </a:lvl3pPr>
    <a:lvl4pPr indent="685800" algn="l" defTabSz="457200" rtl="0" eaLnBrk="0" fontAlgn="base" hangingPunct="0">
      <a:spcBef>
        <a:spcPct val="0"/>
      </a:spcBef>
      <a:spcAft>
        <a:spcPct val="0"/>
      </a:spcAft>
      <a:defRPr sz="1200" kern="1200">
        <a:solidFill>
          <a:srgbClr val="000000"/>
        </a:solidFill>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defRPr>
    </a:lvl4pPr>
    <a:lvl5pPr indent="914400" algn="l" defTabSz="457200" rtl="0" eaLnBrk="0" fontAlgn="base" hangingPunct="0">
      <a:spcBef>
        <a:spcPct val="0"/>
      </a:spcBef>
      <a:spcAft>
        <a:spcPct val="0"/>
      </a:spcAft>
      <a:defRPr sz="1200" kern="1200">
        <a:solidFill>
          <a:srgbClr val="000000"/>
        </a:solidFill>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ass.pbslearningmedia.org/resource/58488eff-d80d-4468-b5fd-6820aeec78cc/genetics-history-and-the-american-eugenics-movement/support-materials/#.Xqb51ZNKiq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uvm.edu/~eugenics/images/hpbfp102926.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istory.state.gov/milestones/1921-1936/immigration-act"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flickr.com/photos/preusmuseum/5389939434/in/photolist-9dhRdf" TargetMode="External"/><Relationship Id="rId5" Type="http://schemas.openxmlformats.org/officeDocument/2006/relationships/hyperlink" Target="https://commons.wikimedia.org/wiki/File:Brooklyn_Museum_-_Climbing_into_the_Promised_Land_Ellis_Island_-_Lewis_Wickes_Hine.jpg" TargetMode="External"/><Relationship Id="rId4" Type="http://schemas.openxmlformats.org/officeDocument/2006/relationships/hyperlink" Target="http://www.eugenicsarchive.org/html/eugenics/essay9text.htm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eugenicsarchive.org/html/eugenics/essay7text.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ugenicsarchive.ca/discover/tree/530ba18176f0db569b00001b"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upreme.justia.com/cases/federal/us/274/200/)"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loc.gov/pictures/resource/npcc.26412/"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eugenicsarchive.org/html/eugenics/essay5text.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loc.gov/rr/frd/Military_Law/pdf/NT_war-criminals_Vol-I.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cdc.gov/tuskegee/timeline.htm"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digital.ncdcr.gov/cdm/ref/collection/p249901coll37/id/14969"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aily.jstor.org/the-little-known-history-of-the-forced-sterilization-of-native-american-wome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law.berkeley.edu/php-programs/centers/crrj/zotero/loadfile.php?entity_key=QFDB5MW3"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lm.nih.gov/exhibition/forallthepeople/carousel64.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ytimes.com/2016/02/01/magazine/when-doctors-took-family-planning-into-their-own-hands.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articles.latimes.com/2012/jan/25/nation/la-na-forced-sterilization-20120126"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indyweek.com/news/archives/task-force-meets-tuesday-compensation-n.c.-sterilization-victims/" TargetMode="External"/><Relationship Id="rId5" Type="http://schemas.openxmlformats.org/officeDocument/2006/relationships/hyperlink" Target="https://www.adamkissick.com/" TargetMode="External"/><Relationship Id="rId4" Type="http://schemas.openxmlformats.org/officeDocument/2006/relationships/hyperlink" Target="https://www.youtube.com/watch?v=IWanJoxW2s4"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journalnow.com/news/local/final-payment-goes-out-to-eugenics-victims/article_6347a58b-0545-5173-9012-95f6e976dda1.html"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roanoke.com/news/politics/general_assembly/forced-sterilization-victims-in-virginia-awarded-compensation/article_15a83711-adba-5905-9bc4-ab266a5f57eb.html"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usatoday.com/story/news/nation-now/2014/06/20/california-female-inmates-sterilized/11037129/"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washingtonpost.com/news/true-crime/wp/2018/02/08/judge-suggests-drug-addicted-woman-get-sterilized-before-sentencing-and-she-does/?utm_term=.4d02f87ad4c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humansubjects.nih.gov/"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genome.gov/Issues" TargetMode="External"/><Relationship Id="rId4" Type="http://schemas.openxmlformats.org/officeDocument/2006/relationships/hyperlink" Target="https://www.propublica.org/article/black-patients-miss-out-on-promising-cancer-drugs"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pged.org/lesson-plans/#intro"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lickr.com/photos/gageskidmore/4860509634/in/photolist-8pvobf-8nFErg-9b3Ve6-8nJMfh"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pged.org/lesson-plans/#reproduction"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youtube.com/watch?v=_djfH_-yPdA" TargetMode="External"/><Relationship Id="rId4" Type="http://schemas.openxmlformats.org/officeDocument/2006/relationships/hyperlink" Target="http://www.startribune.com/little-frankenstein-is-now-a-happy-teenager/430032513/"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i.org/10.1007/s10815-015-0456-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pged.org/lesson-plans/#CRISPR"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wbur.org/commonhealth/2019/03/08/gene-therapy-sickle-cel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File:Embryo,_8_cells.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8258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0A02E535-C777-EA43-9BFE-A86475AAC3D2}"/>
              </a:ext>
            </a:extLst>
          </p:cNvPr>
          <p:cNvSpPr>
            <a:spLocks noGrp="1" noRot="1" noChangeAspect="1" noChangeArrowheads="1" noTextEdit="1"/>
          </p:cNvSpPr>
          <p:nvPr>
            <p:ph type="sldImg"/>
          </p:nvPr>
        </p:nvSpPr>
        <p:spPr>
          <a:xfrm>
            <a:off x="381000" y="685800"/>
            <a:ext cx="6096000" cy="3429000"/>
          </a:xfrm>
        </p:spPr>
      </p:sp>
      <p:sp>
        <p:nvSpPr>
          <p:cNvPr id="70658" name="Notes Placeholder 2">
            <a:extLst>
              <a:ext uri="{FF2B5EF4-FFF2-40B4-BE49-F238E27FC236}">
                <a16:creationId xmlns:a16="http://schemas.microsoft.com/office/drawing/2014/main" id="{4E7B3B29-0B50-9C4B-A1A7-D34F972DCC6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sz="1200" b="1"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Section Two presents an overview of the American eugenics movement, including the historical context, underlying ideology, and legal implementation of eugenic practices.</a:t>
            </a:r>
            <a:endParaRPr lang="en-US" sz="12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endParaRPr>
          </a:p>
          <a:p>
            <a:endParaRPr lang="en-US" altLang="en-US" dirty="0"/>
          </a:p>
          <a:p>
            <a:pPr marL="0" marR="0" lvl="0" indent="0" algn="l" defTabSz="457200" rtl="0" eaLnBrk="0" fontAlgn="base" latinLnBrk="0" hangingPunct="0">
              <a:lnSpc>
                <a:spcPct val="100000"/>
              </a:lnSpc>
              <a:spcBef>
                <a:spcPct val="0"/>
              </a:spcBef>
              <a:spcAft>
                <a:spcPct val="0"/>
              </a:spcAft>
              <a:buClrTx/>
              <a:buSzTx/>
              <a:buFontTx/>
              <a:buNone/>
              <a:tabLst/>
              <a:defRPr/>
            </a:pPr>
            <a:r>
              <a:rPr lang="en-US" sz="12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We recommend pausing on this slide to show students the accompanying clip from </a:t>
            </a:r>
            <a:r>
              <a:rPr lang="en-US" sz="1200" b="0" i="1" u="sng"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hlinkClick r:id="rId3"/>
              </a:rPr>
              <a:t>The Gene: An Intimate History</a:t>
            </a:r>
            <a:r>
              <a:rPr lang="en-US" sz="12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a:t>
            </a:r>
            <a:r>
              <a:rPr lang="en-US" sz="1200" b="1"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 </a:t>
            </a:r>
            <a:endParaRPr lang="en-US" sz="12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endParaRPr>
          </a:p>
          <a:p>
            <a:endParaRPr lang="en-US" altLang="en-US" dirty="0"/>
          </a:p>
        </p:txBody>
      </p:sp>
    </p:spTree>
    <p:extLst>
      <p:ext uri="{BB962C8B-B14F-4D97-AF65-F5344CB8AC3E}">
        <p14:creationId xmlns:p14="http://schemas.microsoft.com/office/powerpoint/2010/main" val="3576199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A45C9CFC-AF76-5F46-9E61-E788BBBC99A2}"/>
              </a:ext>
            </a:extLst>
          </p:cNvPr>
          <p:cNvSpPr>
            <a:spLocks noGrp="1" noRot="1" noChangeAspect="1" noChangeArrowheads="1" noTextEdit="1"/>
          </p:cNvSpPr>
          <p:nvPr>
            <p:ph type="sldImg"/>
          </p:nvPr>
        </p:nvSpPr>
        <p:spPr>
          <a:xfrm>
            <a:off x="381000" y="685800"/>
            <a:ext cx="6096000" cy="3429000"/>
          </a:xfrm>
        </p:spPr>
      </p:sp>
      <p:sp>
        <p:nvSpPr>
          <p:cNvPr id="72706" name="Notes Placeholder 2">
            <a:extLst>
              <a:ext uri="{FF2B5EF4-FFF2-40B4-BE49-F238E27FC236}">
                <a16:creationId xmlns:a16="http://schemas.microsoft.com/office/drawing/2014/main" id="{041F7FAE-3F7D-A44F-A8FF-BA4FA2E4B3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The American eugenics movement began in the early 20</a:t>
            </a:r>
            <a:r>
              <a:rPr lang="en-US" altLang="en-US" b="1" baseline="30000" dirty="0"/>
              <a:t>th</a:t>
            </a:r>
            <a:r>
              <a:rPr lang="en-US" altLang="en-US" b="1" dirty="0"/>
              <a:t> century.</a:t>
            </a:r>
            <a:r>
              <a:rPr lang="en-US" altLang="en-US" dirty="0"/>
              <a:t> The main goal was to improve society and reduce the burden of people who some considered to be inferior. That is, just as screening for intelligence and other “desirable” characteristics would be acceptable to some people today, it was similarly acceptable in previous decades.</a:t>
            </a:r>
          </a:p>
          <a:p>
            <a:endParaRPr lang="en-US" altLang="en-US" dirty="0"/>
          </a:p>
          <a:p>
            <a:r>
              <a:rPr lang="en-US" altLang="en-US" b="1" dirty="0"/>
              <a:t>Image: </a:t>
            </a:r>
            <a:r>
              <a:rPr lang="en-US" altLang="en-US" dirty="0">
                <a:solidFill>
                  <a:srgbClr val="686F76"/>
                </a:solidFill>
              </a:rPr>
              <a:t>Burlington Free Press, October 29, 1926, p. 1. Clipping from Paul Amos Moody Papers, Box 181, Truman Allen file, University of Vermont Archives. Courtesy of Vermont Eugenics: A Documentary History (</a:t>
            </a:r>
            <a:r>
              <a:rPr lang="en-US" altLang="en-US" dirty="0">
                <a:solidFill>
                  <a:srgbClr val="686F76"/>
                </a:solidFill>
                <a:hlinkClick r:id="rId3"/>
              </a:rPr>
              <a:t>http://www.uvm.edu/~eugenics/images/hpbfp102926.html</a:t>
            </a:r>
            <a:r>
              <a:rPr lang="en-US" altLang="en-US" dirty="0">
                <a:solidFill>
                  <a:srgbClr val="686F76"/>
                </a:solidFill>
              </a:rPr>
              <a:t>, accessed Oct 10, 2018). </a:t>
            </a:r>
          </a:p>
          <a:p>
            <a:endParaRPr lang="en-US" altLang="en-US" b="1"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26613FEE-A01C-F64D-9B41-664543F7985F}"/>
              </a:ext>
            </a:extLst>
          </p:cNvPr>
          <p:cNvSpPr>
            <a:spLocks noGrp="1" noRot="1" noChangeAspect="1" noChangeArrowheads="1" noTextEdit="1"/>
          </p:cNvSpPr>
          <p:nvPr>
            <p:ph type="sldImg"/>
          </p:nvPr>
        </p:nvSpPr>
        <p:spPr>
          <a:xfrm>
            <a:off x="381000" y="685800"/>
            <a:ext cx="6096000" cy="3429000"/>
          </a:xfrm>
        </p:spPr>
      </p:sp>
      <p:sp>
        <p:nvSpPr>
          <p:cNvPr id="74754" name="Notes Placeholder 2">
            <a:extLst>
              <a:ext uri="{FF2B5EF4-FFF2-40B4-BE49-F238E27FC236}">
                <a16:creationId xmlns:a16="http://schemas.microsoft.com/office/drawing/2014/main" id="{289E55AF-46A6-984F-A77F-DDA28F2933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The late 19</a:t>
            </a:r>
            <a:r>
              <a:rPr lang="en-US" altLang="en-US" b="1" baseline="30000" dirty="0"/>
              <a:t>th</a:t>
            </a:r>
            <a:r>
              <a:rPr lang="en-US" altLang="en-US" b="1" dirty="0"/>
              <a:t> and early 20</a:t>
            </a:r>
            <a:r>
              <a:rPr lang="en-US" altLang="en-US" b="1" baseline="30000" dirty="0"/>
              <a:t>th</a:t>
            </a:r>
            <a:r>
              <a:rPr lang="en-US" altLang="en-US" b="1" dirty="0"/>
              <a:t> centuries brought an enormous amount of change to the United States.</a:t>
            </a:r>
            <a:r>
              <a:rPr lang="en-US" altLang="en-US" dirty="0"/>
              <a:t> The nation began to shift from an agrarian to an industrial economy and society, millions of immigrants arrived, and cities grew at an exponential rate. These changes created social challenges, including increased poverty, slums, disease and child labor. Eugenicists believed that immigrants from Southern Europe were genetically inferior, as were people living in poverty (i.e., they were poor because they were genetically predisposed to be lazy). Although incorrect, eugenicists believed that preventing poor people and immigrants from reproducing, thereby reducing the population of genetically inferior individuals, would solve many societal issues.</a:t>
            </a:r>
          </a:p>
          <a:p>
            <a:r>
              <a:rPr lang="en-US" altLang="en-US" dirty="0"/>
              <a:t> </a:t>
            </a:r>
          </a:p>
          <a:p>
            <a:r>
              <a:rPr lang="en-US" altLang="en-US" dirty="0"/>
              <a:t>The Immigration Restriction Act of 1924 was strongly influenced by eugenicists, who lobbied and worked closely with members of Congress to shape the legislation. The act severely restricted immigration, particularly of Eastern European Jews, Italians (as well as other Southern Europeans), and Africans, and banned the immigration of Arabs and Asians. This act prevented thousands of European Jews attempting to flee the Nazis from entering the United States during the 1920s and 30s. According to the US Department of State website, “In all of its parts, the most basic purpose of the 1924 Immigration Act was to preserve the ideal of U.S. homogeneity.” Learn more about the impact of eugenics on US immigration here: </a:t>
            </a:r>
            <a:r>
              <a:rPr lang="en-US" altLang="en-US" u="sng" dirty="0">
                <a:hlinkClick r:id="rId3"/>
              </a:rPr>
              <a:t>https://history.state.gov/milestones/1921-1936/immigration-act</a:t>
            </a:r>
            <a:r>
              <a:rPr lang="en-US" altLang="en-US" dirty="0"/>
              <a:t> and here: </a:t>
            </a:r>
            <a:r>
              <a:rPr lang="en-US" altLang="en-US" u="sng" dirty="0">
                <a:hlinkClick r:id="rId4"/>
              </a:rPr>
              <a:t>http://www.eugenicsarchive.org/html/eugenics/essay9text.html</a:t>
            </a:r>
            <a:r>
              <a:rPr lang="en-US" altLang="en-US" dirty="0"/>
              <a:t>.</a:t>
            </a:r>
          </a:p>
          <a:p>
            <a:endParaRPr lang="en-US" altLang="en-US" dirty="0"/>
          </a:p>
          <a:p>
            <a:r>
              <a:rPr lang="en-US" altLang="en-US" b="1" dirty="0"/>
              <a:t>Image (center):</a:t>
            </a:r>
            <a:r>
              <a:rPr lang="en-US" altLang="en-US" dirty="0">
                <a:solidFill>
                  <a:srgbClr val="686F76"/>
                </a:solidFill>
              </a:rPr>
              <a:t> “Climbing into the Promised Land Ellis Island” by Lewis Hine, circa 1908. Source: Online Collection of the Brooklyn Museum. Via Wikimedia Commons (</a:t>
            </a:r>
            <a:r>
              <a:rPr lang="en-US" altLang="en-US" dirty="0">
                <a:solidFill>
                  <a:srgbClr val="686F76"/>
                </a:solidFill>
                <a:hlinkClick r:id="rId5"/>
              </a:rPr>
              <a:t>https://commons.wikimedia.org/wiki/File:Brooklyn_Museum_-_Climbing_into_the_Promised_Land_Ellis_Island_-_Lewis_Wickes_Hine.jpg</a:t>
            </a:r>
            <a:r>
              <a:rPr lang="en-US" altLang="en-US" dirty="0">
                <a:solidFill>
                  <a:srgbClr val="686F76"/>
                </a:solidFill>
              </a:rPr>
              <a:t>, accessed Feb 1, 2016).</a:t>
            </a:r>
          </a:p>
          <a:p>
            <a:endParaRPr lang="en-US" altLang="en-US" dirty="0">
              <a:solidFill>
                <a:srgbClr val="686F76"/>
              </a:solidFill>
            </a:endParaRPr>
          </a:p>
          <a:p>
            <a:r>
              <a:rPr lang="en-US" altLang="en-US" b="1" dirty="0">
                <a:solidFill>
                  <a:srgbClr val="686F76"/>
                </a:solidFill>
              </a:rPr>
              <a:t>Image (right): </a:t>
            </a:r>
            <a:r>
              <a:rPr lang="en-US" altLang="en-US" dirty="0">
                <a:solidFill>
                  <a:srgbClr val="686F76"/>
                </a:solidFill>
              </a:rPr>
              <a:t>“Bandit’s Roost” by Jacob Riis, 1888. Via the </a:t>
            </a:r>
            <a:r>
              <a:rPr lang="en-US" altLang="en-US" dirty="0" err="1">
                <a:solidFill>
                  <a:srgbClr val="686F76"/>
                </a:solidFill>
              </a:rPr>
              <a:t>Preus</a:t>
            </a:r>
            <a:r>
              <a:rPr lang="en-US" altLang="en-US" dirty="0">
                <a:solidFill>
                  <a:srgbClr val="686F76"/>
                </a:solidFill>
              </a:rPr>
              <a:t> Museum (</a:t>
            </a:r>
            <a:r>
              <a:rPr lang="en-US" altLang="en-US" dirty="0">
                <a:solidFill>
                  <a:srgbClr val="686F76"/>
                </a:solidFill>
                <a:hlinkClick r:id="rId6"/>
              </a:rPr>
              <a:t>https://www.flickr.com/photos/preusmuseum/5389939434/in/photolist-9dhRdf</a:t>
            </a:r>
            <a:r>
              <a:rPr lang="en-US" altLang="en-US" dirty="0">
                <a:solidFill>
                  <a:srgbClr val="686F76"/>
                </a:solidFill>
              </a:rPr>
              <a:t>, accessed Feb 1, 2016).</a:t>
            </a:r>
          </a:p>
          <a:p>
            <a:endParaRPr lang="en-US" altLang="en-US" b="1" dirty="0"/>
          </a:p>
          <a:p>
            <a:pPr eaLnBrk="1"/>
            <a:endParaRPr lang="en-US" altLang="en-US" dirty="0"/>
          </a:p>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7D35AA6D-CC8D-5843-81C0-680C57D01332}"/>
              </a:ext>
            </a:extLst>
          </p:cNvPr>
          <p:cNvSpPr>
            <a:spLocks noGrp="1" noRot="1" noChangeAspect="1" noChangeArrowheads="1" noTextEdit="1"/>
          </p:cNvSpPr>
          <p:nvPr>
            <p:ph type="sldImg"/>
          </p:nvPr>
        </p:nvSpPr>
        <p:spPr>
          <a:xfrm>
            <a:off x="381000" y="685800"/>
            <a:ext cx="6096000" cy="3429000"/>
          </a:xfrm>
        </p:spPr>
      </p:sp>
      <p:sp>
        <p:nvSpPr>
          <p:cNvPr id="76802" name="Notes Placeholder 2">
            <a:extLst>
              <a:ext uri="{FF2B5EF4-FFF2-40B4-BE49-F238E27FC236}">
                <a16:creationId xmlns:a16="http://schemas.microsoft.com/office/drawing/2014/main" id="{EF7686E2-367A-714B-910E-596333A0CB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b="1" dirty="0"/>
              <a:t>Despite many scientists’ skepticism and outright rejection, some people began defining different levels of intelligence through the use of specific tests.</a:t>
            </a:r>
            <a:r>
              <a:rPr lang="en-US" altLang="en-US" dirty="0"/>
              <a:t> It was around this time that IQ tests were created. This illustration shows how people were categorized by the mental age that eugenicists believed they would reach and the type of work eugenicists believed they would be able to perform. Part of the goal of eugenicists was to show that “genetically inferior” people would become a burden to society.</a:t>
            </a:r>
          </a:p>
          <a:p>
            <a:pPr eaLnBrk="1"/>
            <a:endParaRPr lang="en-US" altLang="en-US" dirty="0"/>
          </a:p>
          <a:p>
            <a:r>
              <a:rPr lang="en-US" altLang="en-US" b="1" dirty="0">
                <a:latin typeface="Verdana" panose="020B0604030504040204" pitchFamily="34" charset="0"/>
                <a:ea typeface="ＭＳ Ｐゴシック" panose="020B0600070205080204" pitchFamily="34" charset="-128"/>
              </a:rPr>
              <a:t>Image:</a:t>
            </a:r>
            <a:r>
              <a:rPr lang="en-US" altLang="en-US" dirty="0">
                <a:latin typeface="Verdana" panose="020B0604030504040204" pitchFamily="34" charset="0"/>
                <a:ea typeface="ＭＳ Ｐゴシック" panose="020B0600070205080204" pitchFamily="34" charset="-128"/>
              </a:rPr>
              <a:t> </a:t>
            </a:r>
            <a:r>
              <a:rPr lang="en-US" altLang="en-US" dirty="0">
                <a:ea typeface="ＭＳ Ｐゴシック" panose="020B0600070205080204" pitchFamily="34" charset="-128"/>
              </a:rPr>
              <a:t>"Exhibit of work and educational campaign for juvenile mental defectives”, 1906. Source: American Philosophical Society, ERO, MSC77,Ser1,Box35: Trait Files. Accessed via the Eugenics Image Archive, Dolan DNA Learning Center, Cold Spring Harbor Laboratory, ID# 348 (http://</a:t>
            </a:r>
            <a:r>
              <a:rPr lang="en-US" altLang="en-US" dirty="0" err="1">
                <a:ea typeface="ＭＳ Ｐゴシック" panose="020B0600070205080204" pitchFamily="34" charset="-128"/>
              </a:rPr>
              <a:t>www.eugenicsarchive.org</a:t>
            </a:r>
            <a:r>
              <a:rPr lang="en-US" altLang="en-US" dirty="0">
                <a:ea typeface="ＭＳ Ｐゴシック" panose="020B0600070205080204" pitchFamily="34" charset="-128"/>
              </a:rPr>
              <a:t>/eugenics/</a:t>
            </a:r>
            <a:r>
              <a:rPr lang="en-US" altLang="en-US" dirty="0" err="1">
                <a:ea typeface="ＭＳ Ｐゴシック" panose="020B0600070205080204" pitchFamily="34" charset="-128"/>
              </a:rPr>
              <a:t>view_image.pl?id</a:t>
            </a:r>
            <a:r>
              <a:rPr lang="en-US" altLang="en-US" dirty="0">
                <a:ea typeface="ＭＳ Ｐゴシック" panose="020B0600070205080204" pitchFamily="34" charset="-128"/>
              </a:rPr>
              <a:t>=348, accessed March 2, 2020). </a:t>
            </a:r>
            <a:r>
              <a:rPr lang="en-US" altLang="en-US" dirty="0">
                <a:solidFill>
                  <a:srgbClr val="686F76"/>
                </a:solidFill>
              </a:rPr>
              <a:t>pgEd has cropped the original image. </a:t>
            </a:r>
            <a:endParaRPr lang="en-US" altLang="en-US" dirty="0">
              <a:ea typeface="ＭＳ Ｐゴシック" panose="020B0600070205080204" pitchFamily="34" charset="-128"/>
            </a:endParaRPr>
          </a:p>
          <a:p>
            <a:endParaRPr lang="en-US" altLang="en-US" b="1"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B0329C52-854F-AD4D-BBA9-E7D6CD04429E}"/>
              </a:ext>
            </a:extLst>
          </p:cNvPr>
          <p:cNvSpPr>
            <a:spLocks noGrp="1" noRot="1" noChangeAspect="1" noChangeArrowheads="1" noTextEdit="1"/>
          </p:cNvSpPr>
          <p:nvPr>
            <p:ph type="sldImg"/>
          </p:nvPr>
        </p:nvSpPr>
        <p:spPr>
          <a:xfrm>
            <a:off x="381000" y="685800"/>
            <a:ext cx="6096000" cy="3429000"/>
          </a:xfrm>
        </p:spPr>
      </p:sp>
      <p:sp>
        <p:nvSpPr>
          <p:cNvPr id="78850" name="Notes Placeholder 2">
            <a:extLst>
              <a:ext uri="{FF2B5EF4-FFF2-40B4-BE49-F238E27FC236}">
                <a16:creationId xmlns:a16="http://schemas.microsoft.com/office/drawing/2014/main" id="{65F33876-1678-AE45-94F5-98527F1D67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b="1" dirty="0"/>
              <a:t>Various states and organizations promoted “positive” eugenics by encouraging people who were deemed superior to have more children.</a:t>
            </a:r>
            <a:r>
              <a:rPr lang="en-US" altLang="en-US" dirty="0"/>
              <a:t> The first “Fitter Family” contest, which was based on "Better Babies" contests, was held at the Kansas State Fair in 1920. Both types of contests took a deterministic view of genetics and biology and assumed that there were “good genes” for characteristics such as honesty, morality and industriousness that were passed on to children. The Red Cross originally sponsored these competitions; families were judged in categories including size of family, attractiveness, health and generosity.  </a:t>
            </a:r>
          </a:p>
          <a:p>
            <a:pPr eaLnBrk="1"/>
            <a:endParaRPr lang="en-US" altLang="en-US" dirty="0"/>
          </a:p>
          <a:p>
            <a:pPr eaLnBrk="1"/>
            <a:r>
              <a:rPr lang="en-US" altLang="en-US" b="1" dirty="0">
                <a:latin typeface="Verdana" panose="020B0604030504040204" pitchFamily="34" charset="0"/>
                <a:ea typeface="ＭＳ Ｐゴシック" panose="020B0600070205080204" pitchFamily="34" charset="-128"/>
              </a:rPr>
              <a:t>Image:</a:t>
            </a:r>
            <a:r>
              <a:rPr lang="en-US" altLang="en-US" dirty="0">
                <a:latin typeface="Verdana" panose="020B0604030504040204" pitchFamily="34" charset="0"/>
                <a:ea typeface="ＭＳ Ｐゴシック" panose="020B0600070205080204" pitchFamily="34" charset="-128"/>
              </a:rPr>
              <a:t> </a:t>
            </a:r>
            <a:r>
              <a:rPr lang="en-US" altLang="en-US" dirty="0">
                <a:ea typeface="ＭＳ Ｐゴシック" panose="020B0600070205080204" pitchFamily="34" charset="-128"/>
              </a:rPr>
              <a:t>"Fitter Families contestants at Georgia State Fair, Savannah”, 1924. Source: American Philosophical Society, ERO, MSC77,SerVI,Box 4, FF Studies, KS Free Fair. Accessed via the Eugenics Image Archive, Dolan DNA Learning Center, Cold Spring Harbor Laboratory, ID# 190 (http://</a:t>
            </a:r>
            <a:r>
              <a:rPr lang="en-US" altLang="en-US" dirty="0" err="1">
                <a:ea typeface="ＭＳ Ｐゴシック" panose="020B0600070205080204" pitchFamily="34" charset="-128"/>
              </a:rPr>
              <a:t>www.eugenicsarchive.org</a:t>
            </a:r>
            <a:r>
              <a:rPr lang="en-US" altLang="en-US" dirty="0">
                <a:ea typeface="ＭＳ Ｐゴシック" panose="020B0600070205080204" pitchFamily="34" charset="-128"/>
              </a:rPr>
              <a:t>/eugenics/</a:t>
            </a:r>
            <a:r>
              <a:rPr lang="en-US" altLang="en-US" dirty="0" err="1">
                <a:ea typeface="ＭＳ Ｐゴシック" panose="020B0600070205080204" pitchFamily="34" charset="-128"/>
              </a:rPr>
              <a:t>view_image.pl?id</a:t>
            </a:r>
            <a:r>
              <a:rPr lang="en-US" altLang="en-US" dirty="0">
                <a:ea typeface="ＭＳ Ｐゴシック" panose="020B0600070205080204" pitchFamily="34" charset="-128"/>
              </a:rPr>
              <a:t>=190, accessed March 2, 2020). </a:t>
            </a:r>
          </a:p>
          <a:p>
            <a:pPr eaLnBrk="1"/>
            <a:endParaRPr lang="en-US" altLang="en-US" dirty="0">
              <a:solidFill>
                <a:srgbClr val="686F76"/>
              </a:solidFill>
            </a:endParaRPr>
          </a:p>
          <a:p>
            <a:pPr eaLnBrk="1"/>
            <a:endParaRPr lang="en-US" altLang="en-US" b="1" dirty="0"/>
          </a:p>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676FBDCD-D0EF-834E-9A72-A4D696960D6C}"/>
              </a:ext>
            </a:extLst>
          </p:cNvPr>
          <p:cNvSpPr>
            <a:spLocks noGrp="1" noRot="1" noChangeAspect="1" noChangeArrowheads="1" noTextEdit="1"/>
          </p:cNvSpPr>
          <p:nvPr>
            <p:ph type="sldImg"/>
          </p:nvPr>
        </p:nvSpPr>
        <p:spPr>
          <a:xfrm>
            <a:off x="381000" y="685800"/>
            <a:ext cx="6096000" cy="3429000"/>
          </a:xfrm>
        </p:spPr>
      </p:sp>
      <p:sp>
        <p:nvSpPr>
          <p:cNvPr id="80898" name="Notes Placeholder 2">
            <a:extLst>
              <a:ext uri="{FF2B5EF4-FFF2-40B4-BE49-F238E27FC236}">
                <a16:creationId xmlns:a16="http://schemas.microsoft.com/office/drawing/2014/main" id="{614B1B3C-4835-574E-9902-1A8F2802EB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Many states had laws forbidding interracial marriage from the late 17</a:t>
            </a:r>
            <a:r>
              <a:rPr lang="en-US" altLang="en-US" b="1" baseline="30000" dirty="0"/>
              <a:t>th</a:t>
            </a:r>
            <a:r>
              <a:rPr lang="en-US" altLang="en-US" b="1" dirty="0"/>
              <a:t> century until 1967, when the Supreme Court ruled in Loving v. Virginia that such laws were unconstitutional. </a:t>
            </a:r>
            <a:r>
              <a:rPr lang="en-US" altLang="en-US" dirty="0"/>
              <a:t>Eugenic ideas lent a new set of justifications for such laws by providing a pseudoscientific explanation for the perils of “race-mixing.” For a more detailed explanation, read a short piece by legal historian Paul Lombardo: </a:t>
            </a:r>
            <a:r>
              <a:rPr lang="en-US" altLang="en-US" u="sng" dirty="0">
                <a:hlinkClick r:id="rId3"/>
              </a:rPr>
              <a:t>http://www.eugenicsarchive.org/html/eugenics/essay7text.html</a:t>
            </a:r>
            <a:r>
              <a:rPr lang="en-US" altLang="en-US" dirty="0"/>
              <a:t>.</a:t>
            </a:r>
          </a:p>
          <a:p>
            <a:endParaRPr lang="en-US" altLang="en-US" dirty="0"/>
          </a:p>
          <a:p>
            <a:r>
              <a:rPr lang="en-US" altLang="en-US" b="1" dirty="0">
                <a:latin typeface="Verdana" panose="020B0604030504040204" pitchFamily="34" charset="0"/>
                <a:ea typeface="ＭＳ Ｐゴシック" panose="020B0600070205080204" pitchFamily="34" charset="-128"/>
              </a:rPr>
              <a:t>Image:</a:t>
            </a:r>
            <a:r>
              <a:rPr lang="en-US" altLang="en-US" dirty="0">
                <a:latin typeface="Verdana" panose="020B0604030504040204" pitchFamily="34" charset="0"/>
                <a:ea typeface="ＭＳ Ｐゴシック" panose="020B0600070205080204" pitchFamily="34" charset="-128"/>
              </a:rPr>
              <a:t> </a:t>
            </a:r>
            <a:r>
              <a:rPr lang="en-US" altLang="en-US" dirty="0">
                <a:ea typeface="ＭＳ Ｐゴシック" panose="020B0600070205080204" pitchFamily="34" charset="-128"/>
              </a:rPr>
              <a:t>"The New Virginia Law to Preserve Racial Integrity”, by W. A. </a:t>
            </a:r>
            <a:r>
              <a:rPr lang="en-US" altLang="en-US" dirty="0" err="1">
                <a:ea typeface="ＭＳ Ｐゴシック" panose="020B0600070205080204" pitchFamily="34" charset="-128"/>
              </a:rPr>
              <a:t>Plecker</a:t>
            </a:r>
            <a:r>
              <a:rPr lang="en-US" altLang="en-US" dirty="0">
                <a:ea typeface="ＭＳ Ｐゴシック" panose="020B0600070205080204" pitchFamily="34" charset="-128"/>
              </a:rPr>
              <a:t>, Virginia Health Bulletin (vol. 16:2), 1924. Source: American Philosophical Society, </a:t>
            </a:r>
            <a:r>
              <a:rPr lang="en-US" altLang="en-US" dirty="0" err="1">
                <a:ea typeface="ＭＳ Ｐゴシック" panose="020B0600070205080204" pitchFamily="34" charset="-128"/>
              </a:rPr>
              <a:t>Dav</a:t>
            </a:r>
            <a:r>
              <a:rPr lang="en-US" altLang="en-US" dirty="0">
                <a:ea typeface="ＭＳ Ｐゴシック" panose="020B0600070205080204" pitchFamily="34" charset="-128"/>
              </a:rPr>
              <a:t>, B:D27.,Harriman, Mrs. E.H.. Accessed via the Eugenics Image Archive, Dolan DNA Learning Center, Cold Spring Harbor Laboratory, ID# 436, p. 1 (http://</a:t>
            </a:r>
            <a:r>
              <a:rPr lang="en-US" altLang="en-US" dirty="0" err="1">
                <a:ea typeface="ＭＳ Ｐゴシック" panose="020B0600070205080204" pitchFamily="34" charset="-128"/>
              </a:rPr>
              <a:t>www.eugenicsarchive.org</a:t>
            </a:r>
            <a:r>
              <a:rPr lang="en-US" altLang="en-US" dirty="0">
                <a:ea typeface="ＭＳ Ｐゴシック" panose="020B0600070205080204" pitchFamily="34" charset="-128"/>
              </a:rPr>
              <a:t>/eugenics/</a:t>
            </a:r>
            <a:r>
              <a:rPr lang="en-US" altLang="en-US" dirty="0" err="1">
                <a:ea typeface="ＭＳ Ｐゴシック" panose="020B0600070205080204" pitchFamily="34" charset="-128"/>
              </a:rPr>
              <a:t>view_image.pl?id</a:t>
            </a:r>
            <a:r>
              <a:rPr lang="en-US" altLang="en-US" dirty="0">
                <a:ea typeface="ＭＳ Ｐゴシック" panose="020B0600070205080204" pitchFamily="34" charset="-128"/>
              </a:rPr>
              <a:t>=436, accessed March 2, 2020). </a:t>
            </a:r>
            <a:r>
              <a:rPr lang="en-US" altLang="en-US" dirty="0">
                <a:solidFill>
                  <a:srgbClr val="686F76"/>
                </a:solidFill>
              </a:rPr>
              <a:t>pgEd has cropped the original image. </a:t>
            </a:r>
            <a:endParaRPr lang="en-US" altLang="en-US" dirty="0">
              <a:ea typeface="ＭＳ Ｐゴシック" panose="020B0600070205080204" pitchFamily="34" charset="-128"/>
            </a:endParaRPr>
          </a:p>
          <a:p>
            <a:endParaRPr lang="en-US" altLang="en-US" b="1"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a:extLst>
              <a:ext uri="{FF2B5EF4-FFF2-40B4-BE49-F238E27FC236}">
                <a16:creationId xmlns:a16="http://schemas.microsoft.com/office/drawing/2014/main" id="{EB99DFAB-C677-E845-A6DF-CCD7EB60171E}"/>
              </a:ext>
            </a:extLst>
          </p:cNvPr>
          <p:cNvSpPr>
            <a:spLocks noGrp="1" noRot="1" noChangeAspect="1" noChangeArrowheads="1" noTextEdit="1"/>
          </p:cNvSpPr>
          <p:nvPr>
            <p:ph type="sldImg"/>
          </p:nvPr>
        </p:nvSpPr>
        <p:spPr>
          <a:xfrm>
            <a:off x="381000" y="685800"/>
            <a:ext cx="6096000" cy="3429000"/>
          </a:xfrm>
        </p:spPr>
      </p:sp>
      <p:sp>
        <p:nvSpPr>
          <p:cNvPr id="82946" name="Rectangle 2">
            <a:extLst>
              <a:ext uri="{FF2B5EF4-FFF2-40B4-BE49-F238E27FC236}">
                <a16:creationId xmlns:a16="http://schemas.microsoft.com/office/drawing/2014/main" id="{864101C4-1200-7A4B-B425-6F829F332654}"/>
              </a:ext>
            </a:extLst>
          </p:cNvPr>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b="1" dirty="0"/>
              <a:t>Surgical sterilization, a procedure that prevents a person from reproducing, was a key tool of eugenics programs throughout the United States.</a:t>
            </a:r>
            <a:r>
              <a:rPr lang="en-US" altLang="en-US" b="1" i="1" dirty="0"/>
              <a:t> </a:t>
            </a:r>
            <a:r>
              <a:rPr lang="en-US" altLang="en-US" dirty="0"/>
              <a:t>Sterilization techniques could include hysterectomy, tubal ligation (“tying tubes”) and vasectomy.</a:t>
            </a:r>
            <a:r>
              <a:rPr lang="en-US" altLang="en-US" b="1" i="1" dirty="0"/>
              <a:t> </a:t>
            </a:r>
            <a:r>
              <a:rPr lang="en-US" altLang="en-US" dirty="0"/>
              <a:t>Forced sterilization programs were underway in many places by 1937, including Puerto Rico and other US territories. Under Law 116, one-third of women in their twenties were sterilized in Puerto Rico according to a report from the United States Department of Health, Education and Welfare. As such, the impact of that law persisted for generations. While overpopulation was cited as the reason for widespread poverty on the island – and therefore a justification for the sterilizations – historians argue that the history of colonization and the sugar industry better explain the poverty on the island. Additionally, Puerto Rico was without full constitutional rights until 1947 and did not have a democratically elected governor until 1948.</a:t>
            </a:r>
            <a:r>
              <a:rPr lang="en-US" altLang="en-US" i="1" dirty="0"/>
              <a:t> Law 116 </a:t>
            </a:r>
            <a:r>
              <a:rPr lang="en-US" altLang="en-US" dirty="0"/>
              <a:t>remained in effect in Puerto Rico until 1960. For a brief overview of the eugenics efforts in Puerto Rico, see: </a:t>
            </a:r>
            <a:r>
              <a:rPr lang="en-US" altLang="en-US" u="sng" dirty="0">
                <a:hlinkClick r:id="rId3"/>
              </a:rPr>
              <a:t>http://eugenicsarchive.ca/discover/tree/530ba18176f0db569b00001b</a:t>
            </a:r>
            <a:endParaRPr lang="en-US" altLang="en-US" dirty="0"/>
          </a:p>
          <a:p>
            <a:pPr eaLnBrk="1"/>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7EDB4E4E-6AD4-5840-B1E9-916D2C7E30C5}"/>
              </a:ext>
            </a:extLst>
          </p:cNvPr>
          <p:cNvSpPr>
            <a:spLocks noGrp="1" noRot="1" noChangeAspect="1" noChangeArrowheads="1" noTextEdit="1"/>
          </p:cNvSpPr>
          <p:nvPr>
            <p:ph type="sldImg"/>
          </p:nvPr>
        </p:nvSpPr>
        <p:spPr>
          <a:xfrm>
            <a:off x="381000" y="685800"/>
            <a:ext cx="6096000" cy="3429000"/>
          </a:xfrm>
        </p:spPr>
      </p:sp>
      <p:sp>
        <p:nvSpPr>
          <p:cNvPr id="84994" name="Notes Placeholder 2">
            <a:extLst>
              <a:ext uri="{FF2B5EF4-FFF2-40B4-BE49-F238E27FC236}">
                <a16:creationId xmlns:a16="http://schemas.microsoft.com/office/drawing/2014/main" id="{715C626B-C8C8-8E47-80B5-40939FB560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Eugenicists used the US legal system to create a pathway for programs where people could be sterilized by local and state public health authorities. </a:t>
            </a:r>
            <a:r>
              <a:rPr lang="en-US" altLang="en-US" dirty="0"/>
              <a:t>Carrie Buck was born in 1906 to a poor mother who was eventually committed to the Virginia State Colony for Epileptics and the Feebleminded. Carrie was placed in foster care. At age 17, Carrie became pregnant as the result of being raped, most likely by the nephew of her foster parents. Her foster parents then committed her to the Virginia State Colony on the grounds of feeblemindedness, promiscuity and incorrigible behavior. In 1927, Carrie was the plaintiff in the Supreme Court case Buck v. Bell, which established that the state has the right to force a person to be sterilized without their consent. Carrie was sterilized to prevent passing along “feeblemindedness,” which she, her mother and her daughter were all declared to exhibit. (Note: Reporters and researchers who later interviewed Carrie described her to be of average intelligence.) While many cases have criticized the Buck v. Bell ruling, technically, the decision has never been overturned.</a:t>
            </a:r>
          </a:p>
          <a:p>
            <a:endParaRPr lang="en-US" altLang="en-US" dirty="0"/>
          </a:p>
          <a:p>
            <a:r>
              <a:rPr lang="en-US" altLang="en-US" b="1" dirty="0">
                <a:latin typeface="Verdana" panose="020B0604030504040204" pitchFamily="34" charset="0"/>
                <a:ea typeface="ＭＳ Ｐゴシック" panose="020B0600070205080204" pitchFamily="34" charset="-128"/>
              </a:rPr>
              <a:t>Image:</a:t>
            </a:r>
            <a:r>
              <a:rPr lang="en-US" altLang="en-US" dirty="0">
                <a:latin typeface="Verdana" panose="020B0604030504040204" pitchFamily="34" charset="0"/>
                <a:ea typeface="ＭＳ Ｐゴシック" panose="020B0600070205080204" pitchFamily="34" charset="-128"/>
              </a:rPr>
              <a:t> </a:t>
            </a:r>
            <a:r>
              <a:rPr lang="en-US" altLang="en-US" dirty="0">
                <a:ea typeface="ＭＳ Ｐゴシック" panose="020B0600070205080204" pitchFamily="34" charset="-128"/>
              </a:rPr>
              <a:t>"Carrie and Emma Buck at the Virginia Colony for Epileptics and Feebleminded, taken by A.H. Estabrook the day before the Buck v. Bell trial in Virginia”, by A.H. Estabrook, 1924. Source: Arthur Estabrook Papers, Special Collections &amp; Archives, University at Albany, SUNY. Accessed via the Eugenics Image Archive, Dolan DNA Learning Center, Cold Spring Harbor Laboratory, ID# 1924, p. 1 (http://</a:t>
            </a:r>
            <a:r>
              <a:rPr lang="en-US" altLang="en-US" dirty="0" err="1">
                <a:ea typeface="ＭＳ Ｐゴシック" panose="020B0600070205080204" pitchFamily="34" charset="-128"/>
              </a:rPr>
              <a:t>www.eugenicsarchive.org</a:t>
            </a:r>
            <a:r>
              <a:rPr lang="en-US" altLang="en-US" dirty="0">
                <a:ea typeface="ＭＳ Ｐゴシック" panose="020B0600070205080204" pitchFamily="34" charset="-128"/>
              </a:rPr>
              <a:t>/eugenics/</a:t>
            </a:r>
            <a:r>
              <a:rPr lang="en-US" altLang="en-US" dirty="0" err="1">
                <a:ea typeface="ＭＳ Ｐゴシック" panose="020B0600070205080204" pitchFamily="34" charset="-128"/>
              </a:rPr>
              <a:t>view_image.pl?id</a:t>
            </a:r>
            <a:r>
              <a:rPr lang="en-US" altLang="en-US" dirty="0">
                <a:ea typeface="ＭＳ Ｐゴシック" panose="020B0600070205080204" pitchFamily="34" charset="-128"/>
              </a:rPr>
              <a:t>=1287, accessed March 2, 2020). </a:t>
            </a:r>
            <a:endParaRPr lang="en-US" altLang="en-US" dirty="0"/>
          </a:p>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73A9A4CF-88E1-3D4A-9B64-C70F84D154E0}"/>
              </a:ext>
            </a:extLst>
          </p:cNvPr>
          <p:cNvSpPr>
            <a:spLocks noGrp="1" noRot="1" noChangeAspect="1" noChangeArrowheads="1" noTextEdit="1"/>
          </p:cNvSpPr>
          <p:nvPr>
            <p:ph type="sldImg"/>
          </p:nvPr>
        </p:nvSpPr>
        <p:spPr>
          <a:xfrm>
            <a:off x="381000" y="685800"/>
            <a:ext cx="6096000" cy="3429000"/>
          </a:xfrm>
        </p:spPr>
      </p:sp>
      <p:sp>
        <p:nvSpPr>
          <p:cNvPr id="87042" name="Notes Placeholder 2">
            <a:extLst>
              <a:ext uri="{FF2B5EF4-FFF2-40B4-BE49-F238E27FC236}">
                <a16:creationId xmlns:a16="http://schemas.microsoft.com/office/drawing/2014/main" id="{DE4DF454-CA15-CA44-A3F8-2882AB5169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In 1927, the 8-1 ruling in Buck v. Bell established the right of the state to sterilize people deemed unfit to procreate. </a:t>
            </a:r>
            <a:r>
              <a:rPr lang="en-US" altLang="en-US" dirty="0"/>
              <a:t>Supreme Court justice Oliver Wendell Holmes, writing an opinion that represented the majority of the justices, argued that the interest of the state to improve the gene pool superseded that of the individual’s right to maintain bodily integrity. He wrote:</a:t>
            </a:r>
          </a:p>
          <a:p>
            <a:endParaRPr lang="en-US" altLang="en-US" i="1" dirty="0"/>
          </a:p>
          <a:p>
            <a:r>
              <a:rPr lang="en-US" altLang="en-US" i="1" dirty="0"/>
              <a:t>"We have seen more than once that the public welfare may call upon the best citizens for their lives. It would be strange if it could not call upon those who already sap the strength of the State for these lesser sacrifices, often not felt to be such by those concerned, to prevent our being swamped with incompetence. It is better for all the world, if instead of waiting to execute degenerate offspring for crime, or to let them starve for their imbecility, society can prevent those who are manifestly unfit from continuing their kind. The principle that sustains compulsory vaccination is broad enough to cover cutting the Fallopian tubes. Three generations of imbeciles are enough." </a:t>
            </a:r>
          </a:p>
          <a:p>
            <a:r>
              <a:rPr lang="en-US" altLang="en-US" dirty="0"/>
              <a:t>(</a:t>
            </a:r>
            <a:r>
              <a:rPr lang="en-US" altLang="en-US" u="sng" dirty="0">
                <a:hlinkClick r:id="rId3"/>
              </a:rPr>
              <a:t>https://supreme.justia.com/cases/federal/us/274/200/)</a:t>
            </a:r>
            <a:endParaRPr lang="en-US" altLang="en-US" dirty="0"/>
          </a:p>
          <a:p>
            <a:pPr eaLnBrk="1"/>
            <a:endParaRPr lang="en-US" altLang="en-US" dirty="0"/>
          </a:p>
          <a:p>
            <a:r>
              <a:rPr lang="en-US" altLang="en-US" b="1" dirty="0"/>
              <a:t>Image: </a:t>
            </a:r>
            <a:r>
              <a:rPr lang="en-US" altLang="en-US" dirty="0">
                <a:solidFill>
                  <a:srgbClr val="686F76"/>
                </a:solidFill>
              </a:rPr>
              <a:t>“Justice Oliver Wendell Holmes,” circa 1924, United States Library of Congress. (</a:t>
            </a:r>
            <a:r>
              <a:rPr lang="en-US" altLang="en-US" dirty="0">
                <a:solidFill>
                  <a:srgbClr val="686F76"/>
                </a:solidFill>
                <a:hlinkClick r:id="rId4"/>
              </a:rPr>
              <a:t>http://loc.gov/pictures/resource/npcc.26412/</a:t>
            </a:r>
            <a:r>
              <a:rPr lang="en-US" altLang="en-US" dirty="0">
                <a:solidFill>
                  <a:srgbClr val="686F76"/>
                </a:solidFill>
              </a:rPr>
              <a:t>, accessed Feb 1, 2016).</a:t>
            </a:r>
          </a:p>
          <a:p>
            <a:endParaRPr lang="en-US" altLang="en-US" b="1"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2677A910-81B3-DB49-88A4-19241809618A}"/>
              </a:ext>
            </a:extLst>
          </p:cNvPr>
          <p:cNvSpPr>
            <a:spLocks noGrp="1" noRot="1" noChangeAspect="1" noChangeArrowheads="1" noTextEdit="1"/>
          </p:cNvSpPr>
          <p:nvPr>
            <p:ph type="sldImg"/>
          </p:nvPr>
        </p:nvSpPr>
        <p:spPr>
          <a:xfrm>
            <a:off x="381000" y="685800"/>
            <a:ext cx="6096000" cy="3429000"/>
          </a:xfrm>
        </p:spPr>
      </p:sp>
      <p:sp>
        <p:nvSpPr>
          <p:cNvPr id="89090" name="Notes Placeholder 2">
            <a:extLst>
              <a:ext uri="{FF2B5EF4-FFF2-40B4-BE49-F238E27FC236}">
                <a16:creationId xmlns:a16="http://schemas.microsoft.com/office/drawing/2014/main" id="{7EADEBA9-ADF5-F944-B1EA-E9698DB264D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The pedigree was an important tool that eugenicists used to trace the pattern of inheritance in a family. </a:t>
            </a:r>
            <a:r>
              <a:rPr lang="en-US" altLang="en-US" dirty="0"/>
              <a:t>This slide shows a pedigree from a woman sterilized by the state of Maine. Eugenicists “scored” family members and traced the lineage of “defective” as well as “superior” individuals. Pedigrees traced traits such as immoral behavior, degeneracy, criminality, disease, shiftlessness, intelligence and feeblemindedness. While there was essentially no sound scientific basis for the inheritance of these types of characteristics, the creation of pedigrees based on these characteristics, nevertheless, helped to establish these ideas as legitimate science. For a critique of eugenics research, refer to the essay by expert Garland E. Allen: </a:t>
            </a:r>
            <a:r>
              <a:rPr lang="en-US" altLang="en-US" u="sng" dirty="0">
                <a:hlinkClick r:id="rId3"/>
              </a:rPr>
              <a:t>http://www.eugenicsarchive.org/html/eugenics/essay5text.html</a:t>
            </a:r>
            <a:r>
              <a:rPr lang="en-US" altLang="en-US" dirty="0"/>
              <a:t>.</a:t>
            </a:r>
          </a:p>
          <a:p>
            <a:endParaRPr lang="en-US" altLang="en-US" dirty="0"/>
          </a:p>
          <a:p>
            <a:r>
              <a:rPr lang="en-US" altLang="en-US" b="1" dirty="0">
                <a:latin typeface="Verdana" panose="020B0604030504040204" pitchFamily="34" charset="0"/>
                <a:ea typeface="ＭＳ Ｐゴシック" panose="020B0600070205080204" pitchFamily="34" charset="-128"/>
              </a:rPr>
              <a:t>Image:</a:t>
            </a:r>
            <a:r>
              <a:rPr lang="en-US" altLang="en-US" dirty="0">
                <a:latin typeface="Verdana" panose="020B0604030504040204" pitchFamily="34" charset="0"/>
                <a:ea typeface="ＭＳ Ｐゴシック" panose="020B0600070205080204" pitchFamily="34" charset="-128"/>
              </a:rPr>
              <a:t> </a:t>
            </a:r>
            <a:r>
              <a:rPr lang="en-US" altLang="en-US" dirty="0">
                <a:ea typeface="ＭＳ Ｐゴシック" panose="020B0600070205080204" pitchFamily="34" charset="-128"/>
              </a:rPr>
              <a:t>"Family-stock of a woman sterilized by the state of Maine”, circa 1935. Source: The Harry H. Laughlin Papers, Truman State University, Lantern Slides, IBM </a:t>
            </a:r>
            <a:r>
              <a:rPr lang="en-US" altLang="en-US" dirty="0" err="1">
                <a:ea typeface="ＭＳ Ｐゴシック" panose="020B0600070205080204" pitchFamily="34" charset="-128"/>
              </a:rPr>
              <a:t>Box,Box</a:t>
            </a:r>
            <a:r>
              <a:rPr lang="en-US" altLang="en-US" dirty="0">
                <a:ea typeface="ＭＳ Ｐゴシック" panose="020B0600070205080204" pitchFamily="34" charset="-128"/>
              </a:rPr>
              <a:t> 10. Accessed via the Eugenics Image Archive, Dolan DNA Learning Center, Cold Spring Harbor Laboratory, ID# 958 (http://</a:t>
            </a:r>
            <a:r>
              <a:rPr lang="en-US" altLang="en-US" dirty="0" err="1">
                <a:ea typeface="ＭＳ Ｐゴシック" panose="020B0600070205080204" pitchFamily="34" charset="-128"/>
              </a:rPr>
              <a:t>www.eugenicsarchive.org</a:t>
            </a:r>
            <a:r>
              <a:rPr lang="en-US" altLang="en-US" dirty="0">
                <a:ea typeface="ＭＳ Ｐゴシック" panose="020B0600070205080204" pitchFamily="34" charset="-128"/>
              </a:rPr>
              <a:t>/eugenics/</a:t>
            </a:r>
            <a:r>
              <a:rPr lang="en-US" altLang="en-US" dirty="0" err="1">
                <a:ea typeface="ＭＳ Ｐゴシック" panose="020B0600070205080204" pitchFamily="34" charset="-128"/>
              </a:rPr>
              <a:t>view_image.pl?id</a:t>
            </a:r>
            <a:r>
              <a:rPr lang="en-US" altLang="en-US" dirty="0">
                <a:ea typeface="ＭＳ Ｐゴシック" panose="020B0600070205080204" pitchFamily="34" charset="-128"/>
              </a:rPr>
              <a:t>=958, accessed March 2, 2020).</a:t>
            </a:r>
          </a:p>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8FB0CCA3-800D-5541-9417-576628FABE3A}"/>
              </a:ext>
            </a:extLst>
          </p:cNvPr>
          <p:cNvSpPr>
            <a:spLocks noGrp="1" noRot="1" noChangeAspect="1" noChangeArrowheads="1" noTextEdit="1"/>
          </p:cNvSpPr>
          <p:nvPr>
            <p:ph type="sldImg"/>
          </p:nvPr>
        </p:nvSpPr>
        <p:spPr>
          <a:xfrm>
            <a:off x="381000" y="685800"/>
            <a:ext cx="6096000" cy="3429000"/>
          </a:xfrm>
        </p:spPr>
      </p:sp>
      <p:sp>
        <p:nvSpPr>
          <p:cNvPr id="54274" name="Notes Placeholder 2">
            <a:extLst>
              <a:ext uri="{FF2B5EF4-FFF2-40B4-BE49-F238E27FC236}">
                <a16:creationId xmlns:a16="http://schemas.microsoft.com/office/drawing/2014/main" id="{10D2AB7A-88B7-4542-BF7B-7637832FCC9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This lesson is divided into three sections.</a:t>
            </a:r>
            <a:r>
              <a:rPr lang="en-US" sz="12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 It begins with an overview of the ways in which genetic technology is currently being used and its implications for health, medicine and ethics. The lesson then traces the history of the American eugenics movement through historical events and documents. Finally, the lesson concludes by highlighting efforts to halt eugenic practices and looks ahead to emerging issues at the intersection of genetics, health, and informed consent.</a:t>
            </a:r>
          </a:p>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ADC1512C-9364-7A41-AC9E-6513AE6380FD}"/>
              </a:ext>
            </a:extLst>
          </p:cNvPr>
          <p:cNvSpPr>
            <a:spLocks noGrp="1" noRot="1" noChangeAspect="1" noChangeArrowheads="1" noTextEdit="1"/>
          </p:cNvSpPr>
          <p:nvPr>
            <p:ph type="sldImg"/>
          </p:nvPr>
        </p:nvSpPr>
        <p:spPr>
          <a:xfrm>
            <a:off x="381000" y="685800"/>
            <a:ext cx="6096000" cy="3429000"/>
          </a:xfrm>
        </p:spPr>
      </p:sp>
      <p:sp>
        <p:nvSpPr>
          <p:cNvPr id="91138" name="Notes Placeholder 2">
            <a:extLst>
              <a:ext uri="{FF2B5EF4-FFF2-40B4-BE49-F238E27FC236}">
                <a16:creationId xmlns:a16="http://schemas.microsoft.com/office/drawing/2014/main" id="{417D0F8E-CF44-F64A-A926-155C884A00F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This slide shows a quote from Adolf Hitler in 1931, recalled in the memoirs of former Nazi major general and Hitler’s economic advisor, Otto Wagener. </a:t>
            </a:r>
            <a:r>
              <a:rPr lang="en-US" altLang="en-US" dirty="0"/>
              <a:t>This quote was one of several instances recorded in Hitler’s conversations and writings in which he claimed to have learned from American eugenic policies. The slide also includes an excerpt from a 1934 editorial in the New England Journal of Medicine, one of the most prestigious medical publications in the United States, which commended the sterilization program implemented in Nazi Germany.</a:t>
            </a:r>
          </a:p>
          <a:p>
            <a:r>
              <a:rPr lang="en-US" altLang="en-US" dirty="0"/>
              <a:t> </a:t>
            </a:r>
          </a:p>
          <a:p>
            <a:r>
              <a:rPr lang="en-US" altLang="en-US" dirty="0"/>
              <a:t>German scientists and eugenicists were greatly influenced by the work of prominent American eugenicists, the two groups exchanging papers and visiting one another’s labs and offices. The United States passed its first law allowing sterilization in 1907, 26 years before Germany passed their laws. The Rockefellers, who were oil and banking magnates, used their family wealth through their foundation to help support the German eugenics program. They funded the program where Josef Mengele worked before he became a physician at Auschwitz, for which he is known as the “Angel of Death”. (Note: The Rockefeller Foundation later paid to relocate approximately 300 Jewish scholars out of Germany to escape Hitler’s regime.) After a 1934 visit to Germany, where over 5,000 people were being sterilized each month, California eugenics leader C. M. Goethe stated to a colleague: </a:t>
            </a:r>
          </a:p>
          <a:p>
            <a:endParaRPr lang="en-US" altLang="en-US" dirty="0"/>
          </a:p>
          <a:p>
            <a:r>
              <a:rPr lang="en-US" altLang="en-US" i="1" dirty="0"/>
              <a:t>"You will be interested to know that your work has played a powerful part in shaping the opinions of the group of intellectuals who are behind Hitler in this epoch-making program. Everywhere I sensed that their opinions have been tremendously stimulated by American thought... I want you, my dear friend, to carry this thought with you for the rest of your life, that you have really jolted into action a great government of 60 million people.” </a:t>
            </a:r>
          </a:p>
          <a:p>
            <a:endParaRPr lang="en-US" altLang="en-US" dirty="0"/>
          </a:p>
          <a:p>
            <a:r>
              <a:rPr lang="en-US" altLang="en-US" dirty="0"/>
              <a:t>[Black, Edwin, </a:t>
            </a:r>
            <a:r>
              <a:rPr lang="en-US" altLang="en-US" u="sng" dirty="0"/>
              <a:t>War Against the Weak: Eugenics and America’s Campaign to Create a Master Race</a:t>
            </a:r>
            <a:r>
              <a:rPr lang="en-US" altLang="en-US" dirty="0"/>
              <a:t> (Dialog Press, 2003).] </a:t>
            </a:r>
          </a:p>
          <a:p>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BA1A241F-B03E-774D-A9C5-DB54A308C06B}"/>
              </a:ext>
            </a:extLst>
          </p:cNvPr>
          <p:cNvSpPr>
            <a:spLocks noGrp="1" noRot="1" noChangeAspect="1" noChangeArrowheads="1" noTextEdit="1"/>
          </p:cNvSpPr>
          <p:nvPr>
            <p:ph type="sldImg"/>
          </p:nvPr>
        </p:nvSpPr>
        <p:spPr>
          <a:xfrm>
            <a:off x="381000" y="685800"/>
            <a:ext cx="6096000" cy="3429000"/>
          </a:xfrm>
        </p:spPr>
      </p:sp>
      <p:sp>
        <p:nvSpPr>
          <p:cNvPr id="93186" name="Notes Placeholder 2">
            <a:extLst>
              <a:ext uri="{FF2B5EF4-FFF2-40B4-BE49-F238E27FC236}">
                <a16:creationId xmlns:a16="http://schemas.microsoft.com/office/drawing/2014/main" id="{AD9B0919-1A8E-E546-B938-10135E8E96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The Nuremburg Code was established in 1947 as a result of the “Doctor’s Trial,” which was intended to bring justice to victims of medical experimentation in Nazi Germany. </a:t>
            </a:r>
            <a:r>
              <a:rPr lang="en-US" altLang="en-US" dirty="0"/>
              <a:t>Among the lengthy list of crimes that were prosecuted in the trial were the Nazi’s efforts to develop mass sterilization techniques that could be performed without the victims being aware of it, including secretly exposing them to dangerous x-rays. The Nuremberg Code sought to prevent such atrocities from happening again by establishing protections around voluntary consent and safety in medicine and research. One of the core protections of the Nuremberg Code is the informed consent of willing participants. These codes have guided the development of many medical and research studies with positive outcomes, including successful clinical trials and drug development. Details on the x-ray experiments can be found on page 49 of </a:t>
            </a:r>
            <a:r>
              <a:rPr lang="en-US" altLang="en-US" u="sng" dirty="0">
                <a:hlinkClick r:id="rId3"/>
              </a:rPr>
              <a:t>Trials of War Criminals: Before the Nuremberg Military Tribunals under Control Council Law No. 10. Vol. I</a:t>
            </a:r>
            <a:r>
              <a:rPr lang="en-US" altLang="en-US" dirty="0"/>
              <a:t>, U. S. Government Printing Office, 1949 (https://</a:t>
            </a:r>
            <a:r>
              <a:rPr lang="en-US" altLang="en-US" dirty="0" err="1"/>
              <a:t>www.loc.gov</a:t>
            </a:r>
            <a:r>
              <a:rPr lang="en-US" altLang="en-US" dirty="0"/>
              <a:t>/</a:t>
            </a:r>
            <a:r>
              <a:rPr lang="en-US" altLang="en-US" dirty="0" err="1"/>
              <a:t>rr</a:t>
            </a:r>
            <a:r>
              <a:rPr lang="en-US" altLang="en-US" dirty="0"/>
              <a:t>/</a:t>
            </a:r>
            <a:r>
              <a:rPr lang="en-US" altLang="en-US" dirty="0" err="1"/>
              <a:t>frd</a:t>
            </a:r>
            <a:r>
              <a:rPr lang="en-US" altLang="en-US" dirty="0"/>
              <a:t>/</a:t>
            </a:r>
            <a:r>
              <a:rPr lang="en-US" altLang="en-US" dirty="0" err="1"/>
              <a:t>Military_Law</a:t>
            </a:r>
            <a:r>
              <a:rPr lang="en-US" altLang="en-US" dirty="0"/>
              <a:t>/pdf/</a:t>
            </a:r>
            <a:r>
              <a:rPr lang="en-US" altLang="en-US" dirty="0" err="1"/>
              <a:t>NT_war-criminals_Vol-I.pdf</a:t>
            </a:r>
            <a:r>
              <a:rPr lang="en-US" altLang="en-US" dirty="0"/>
              <a:t>). </a:t>
            </a:r>
          </a:p>
          <a:p>
            <a:endParaRPr lang="en-US" altLang="en-US" dirty="0"/>
          </a:p>
          <a:p>
            <a:r>
              <a:rPr lang="en-US" altLang="en-US" dirty="0"/>
              <a:t>However, the Nuremberg Code was not a cure-all, and, as slides 20-24 show, it did not halt unethical practices related to the American eugenics movement and forced sterilization. By WWII, many scientists in the US had largely rejected earlier scientific theories that had provided the justification for the eugenics movement, but many of these ideas about who was and who was not fit to reproduce had already taken root in many state governments and public health initiatives. With the weight of the US legal system behind the practice, due to Buck vs. Bell, sterilizations continued. In many cases, forced sterilizations came to a halt through the activism and advocacy of the groups of people being targeted. To learn more about an example of unethical research practice that occurred despite the existence of the Nuremberg Code, see “</a:t>
            </a:r>
            <a:r>
              <a:rPr lang="en-US" altLang="en-US" u="sng" dirty="0">
                <a:hlinkClick r:id="rId4"/>
              </a:rPr>
              <a:t>US Public Health Service Syphilis Study at Tuskegee</a:t>
            </a:r>
            <a:r>
              <a:rPr lang="en-US" altLang="en-US" dirty="0"/>
              <a:t> (https://</a:t>
            </a:r>
            <a:r>
              <a:rPr lang="en-US" altLang="en-US" dirty="0" err="1"/>
              <a:t>www.cdc.gov</a:t>
            </a:r>
            <a:r>
              <a:rPr lang="en-US" altLang="en-US" dirty="0"/>
              <a:t>/</a:t>
            </a:r>
            <a:r>
              <a:rPr lang="en-US" altLang="en-US" dirty="0" err="1"/>
              <a:t>tuskegee</a:t>
            </a:r>
            <a:r>
              <a:rPr lang="en-US" altLang="en-US" dirty="0"/>
              <a:t>/</a:t>
            </a:r>
            <a:r>
              <a:rPr lang="en-US" altLang="en-US" dirty="0" err="1"/>
              <a:t>timeline.htm</a:t>
            </a:r>
            <a:r>
              <a:rPr lang="en-US" altLang="en-US" dirty="0"/>
              <a:t>)”</a:t>
            </a:r>
          </a:p>
          <a:p>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B1C2F1E9-AC86-FC48-A8B7-61ACCC997014}"/>
              </a:ext>
            </a:extLst>
          </p:cNvPr>
          <p:cNvSpPr>
            <a:spLocks noGrp="1" noRot="1" noChangeAspect="1" noChangeArrowheads="1" noTextEdit="1"/>
          </p:cNvSpPr>
          <p:nvPr>
            <p:ph type="sldImg"/>
          </p:nvPr>
        </p:nvSpPr>
        <p:spPr>
          <a:xfrm>
            <a:off x="381000" y="685800"/>
            <a:ext cx="6096000" cy="3429000"/>
          </a:xfrm>
        </p:spPr>
      </p:sp>
      <p:sp>
        <p:nvSpPr>
          <p:cNvPr id="95234" name="Notes Placeholder 2">
            <a:extLst>
              <a:ext uri="{FF2B5EF4-FFF2-40B4-BE49-F238E27FC236}">
                <a16:creationId xmlns:a16="http://schemas.microsoft.com/office/drawing/2014/main" id="{39CF329B-150C-F341-86FD-045C5CC8E5F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This pamphlet, which aimed to persuade the public about the merits of sterilization, was published by an organization called the Human Betterment League of North Carolina. </a:t>
            </a:r>
            <a:r>
              <a:rPr lang="en-US" altLang="en-US" dirty="0"/>
              <a:t>James Hanes (of the Hanes clothing and hosiery company) founded the organization in 1947. The goal of the organization was to promote the sterilization of those deemed mentally unfit. North Carolina had an aggressive state-run push to sterilize people. Initially, 85% of those sterilized were women and girls; in the 1960s, the sterilization of men largely ended, at which point 99% of those sterilized were women and girls. Many were rape victims who were deemed “promiscuous.” Others were considered to be intellectually inferior, classified as “morons,” “idiots” or “feebleminded.” People with mental illness as well as physical illness, such as epilepsy, were also sterilized. </a:t>
            </a:r>
          </a:p>
          <a:p>
            <a:endParaRPr lang="en-US" altLang="en-US" dirty="0"/>
          </a:p>
          <a:p>
            <a:r>
              <a:rPr lang="en-US" altLang="en-US" dirty="0"/>
              <a:t>According to the </a:t>
            </a:r>
            <a:r>
              <a:rPr lang="en-US" altLang="en-US"/>
              <a:t>task force </a:t>
            </a:r>
            <a:r>
              <a:rPr lang="en-US" altLang="en-US" dirty="0"/>
              <a:t>established in 2011 by North Carolina Governor Beverly Perdue, 2,990 of the almost 7,600 sterilizations in North Carolina were performed on people between the ages of 10 and 19. The total number of 7,600 includes only those operations directed by the state eugenics board and not those performed locally, and likely unreported, by an individual doctor or hospital. </a:t>
            </a:r>
          </a:p>
          <a:p>
            <a:endParaRPr lang="en-US" altLang="en-US" dirty="0"/>
          </a:p>
          <a:p>
            <a:r>
              <a:rPr lang="en-US" altLang="en-US" b="1" dirty="0"/>
              <a:t>Image: </a:t>
            </a:r>
            <a:r>
              <a:rPr lang="en-US" altLang="en-US" dirty="0">
                <a:solidFill>
                  <a:srgbClr val="686F76"/>
                </a:solidFill>
              </a:rPr>
              <a:t>“You wouldn’t expect –” Human Betterment League of North Carolina, 1950. Via the North Carolina State Documents Collection. State Library of North Carolina (</a:t>
            </a:r>
            <a:r>
              <a:rPr lang="en-US" altLang="en-US" dirty="0">
                <a:solidFill>
                  <a:srgbClr val="686F76"/>
                </a:solidFill>
                <a:hlinkClick r:id="rId3"/>
              </a:rPr>
              <a:t>http://digital.ncdcr.gov/cdm/ref/collection/p249901coll37/id/14969</a:t>
            </a:r>
            <a:r>
              <a:rPr lang="en-US" altLang="en-US" dirty="0">
                <a:solidFill>
                  <a:srgbClr val="686F76"/>
                </a:solidFill>
              </a:rPr>
              <a:t>, accessed Oct 10, 2018).</a:t>
            </a:r>
          </a:p>
          <a:p>
            <a:endParaRPr lang="en-US" altLang="en-US" b="1"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4A113CF5-83F5-104A-94B8-F374FF82650F}"/>
              </a:ext>
            </a:extLst>
          </p:cNvPr>
          <p:cNvSpPr>
            <a:spLocks noGrp="1" noRot="1" noChangeAspect="1" noChangeArrowheads="1" noTextEdit="1"/>
          </p:cNvSpPr>
          <p:nvPr>
            <p:ph type="sldImg"/>
          </p:nvPr>
        </p:nvSpPr>
        <p:spPr>
          <a:xfrm>
            <a:off x="381000" y="685800"/>
            <a:ext cx="6096000" cy="3429000"/>
          </a:xfrm>
        </p:spPr>
      </p:sp>
      <p:sp>
        <p:nvSpPr>
          <p:cNvPr id="97282" name="Notes Placeholder 2">
            <a:extLst>
              <a:ext uri="{FF2B5EF4-FFF2-40B4-BE49-F238E27FC236}">
                <a16:creationId xmlns:a16="http://schemas.microsoft.com/office/drawing/2014/main" id="{CAE18792-CC99-5141-A5AA-2924819D64E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Indigenous people were specifically targeted for sterilization, as part of a longer history of mistreatment and erasure of Indigenous people in the United States (“Indigenous” refers to ethnic groups who are the original inhabitants of a geographic area, before the later arrival of settler or colonial populations). </a:t>
            </a:r>
            <a:r>
              <a:rPr lang="en-US" altLang="en-US" dirty="0"/>
              <a:t>This image, produced by the US Department of Health, Education and Welfare in 1974, sought to link sterilization to increased wealth and happiness. The image depicts a larger family with 10 children, parents who are unhappy, and less wealth, represented by the lone horse. In 1976, the US Government Accounting Office released its finding that 3,406 sterilizations were performed at 4 of the 12 Indian Health Service (IHS) centers between 1973-1976. Given the number of stories they and other community members had heard about indigenous women being forcibly sterilized, Dr. Constance Redbird Pinkerton (a Choctaw-Cherokee physician) and Marie Sanchez (a chief tribal judge) each decided to conduct their own research. Through their efforts to document the experiences of many indigenous people, they found significant differences with the number of procedures that were recorded. As a result, some researchers believe that the number of women who were sterilized is much higher than initially reported. Adding to the trauma of these events is the evidence that many of the sterilizations, often done without consent, were conducted at IHS centers that were intended to help and support people living on reservations. Read more at “</a:t>
            </a:r>
            <a:r>
              <a:rPr lang="en-US" altLang="en-US" u="sng" dirty="0">
                <a:hlinkClick r:id="rId3"/>
              </a:rPr>
              <a:t>The Little-Known History of the Forced Sterilization of Native American Women</a:t>
            </a:r>
            <a:r>
              <a:rPr lang="en-US" altLang="en-US" dirty="0"/>
              <a:t>” from JSTOR Daily (https://</a:t>
            </a:r>
            <a:r>
              <a:rPr lang="en-US" altLang="en-US" dirty="0" err="1"/>
              <a:t>daily.jstor.org</a:t>
            </a:r>
            <a:r>
              <a:rPr lang="en-US" altLang="en-US" dirty="0"/>
              <a:t>/the-little-known-history-of-the-forced-sterilization-of-native-american-women/).</a:t>
            </a:r>
          </a:p>
          <a:p>
            <a:endParaRPr lang="en-US" altLang="en-US" dirty="0"/>
          </a:p>
          <a:p>
            <a:r>
              <a:rPr lang="en-US" altLang="en-US" b="1" dirty="0"/>
              <a:t>Image: </a:t>
            </a:r>
            <a:r>
              <a:rPr lang="en-US" altLang="en-US" dirty="0">
                <a:solidFill>
                  <a:srgbClr val="686F76"/>
                </a:solidFill>
              </a:rPr>
              <a:t>Public domain. From the US department of Health, Education and Welfare, 1974. Via Akwesasne Notes Vol. 6 Number 5, Jan 1975) 	</a:t>
            </a:r>
            <a:r>
              <a:rPr lang="en-US" altLang="en-US" dirty="0">
                <a:solidFill>
                  <a:srgbClr val="686F76"/>
                </a:solidFill>
                <a:hlinkClick r:id="rId4"/>
              </a:rPr>
              <a:t>https://www.law.berkeley.edu/php-programs/centers/crrj/zotero/loadfile.php?entity_key=QFDB5MW3 </a:t>
            </a:r>
            <a:endParaRPr lang="en-US" altLang="en-US" dirty="0">
              <a:solidFill>
                <a:srgbClr val="686F76"/>
              </a:solidFill>
            </a:endParaRPr>
          </a:p>
          <a:p>
            <a:endParaRPr lang="en-US" altLang="en-US" b="1"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a:extLst>
              <a:ext uri="{FF2B5EF4-FFF2-40B4-BE49-F238E27FC236}">
                <a16:creationId xmlns:a16="http://schemas.microsoft.com/office/drawing/2014/main" id="{030EA20E-C550-2941-A038-BFCA181F1C18}"/>
              </a:ext>
            </a:extLst>
          </p:cNvPr>
          <p:cNvSpPr>
            <a:spLocks noGrp="1" noRot="1" noChangeAspect="1" noChangeArrowheads="1" noTextEdit="1"/>
          </p:cNvSpPr>
          <p:nvPr>
            <p:ph type="sldImg"/>
          </p:nvPr>
        </p:nvSpPr>
        <p:spPr>
          <a:xfrm>
            <a:off x="381000" y="685800"/>
            <a:ext cx="6096000" cy="3429000"/>
          </a:xfrm>
        </p:spPr>
      </p:sp>
      <p:sp>
        <p:nvSpPr>
          <p:cNvPr id="99330" name="Notes Placeholder 2">
            <a:extLst>
              <a:ext uri="{FF2B5EF4-FFF2-40B4-BE49-F238E27FC236}">
                <a16:creationId xmlns:a16="http://schemas.microsoft.com/office/drawing/2014/main" id="{0261B4E2-C1AF-A34A-99C5-6E2069B0B5E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Section Three highlights the work of activists, policymakers and scientists to bring awareness to the stories of those affected by eugenics practices and right the wrongs of the past, ushering in a new era of safeguards against future injustices.</a:t>
            </a:r>
            <a:endParaRPr lang="en-US" sz="12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endParaRPr>
          </a:p>
          <a:p>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22B3CF01-F10F-3541-8781-9CA3C4DD8E57}"/>
              </a:ext>
            </a:extLst>
          </p:cNvPr>
          <p:cNvSpPr>
            <a:spLocks noGrp="1" noRot="1" noChangeAspect="1" noChangeArrowheads="1" noTextEdit="1"/>
          </p:cNvSpPr>
          <p:nvPr>
            <p:ph type="sldImg"/>
          </p:nvPr>
        </p:nvSpPr>
        <p:spPr>
          <a:xfrm>
            <a:off x="381000" y="685800"/>
            <a:ext cx="6096000" cy="3429000"/>
          </a:xfrm>
        </p:spPr>
      </p:sp>
      <p:sp>
        <p:nvSpPr>
          <p:cNvPr id="101378" name="Notes Placeholder 2">
            <a:extLst>
              <a:ext uri="{FF2B5EF4-FFF2-40B4-BE49-F238E27FC236}">
                <a16:creationId xmlns:a16="http://schemas.microsoft.com/office/drawing/2014/main" id="{0A54DBBD-603F-024F-9996-557DAD13EC0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Protests against forced sterilization took place around the nation during the 1970s, including the one in North Carolina depicted in this slide. </a:t>
            </a:r>
            <a:r>
              <a:rPr lang="en-US" altLang="en-US" dirty="0"/>
              <a:t>Though many individuals opposed the practice from the start, protests against forced sterilization grew out of the civil rights and women’s movements. Many states, including California, outlawed the practice in the mid and late 1970s. Though the Buck v. Bell Supreme Court decision allowing the practice has never been overturned, many cases at the state and federal level reject these ideas.   </a:t>
            </a:r>
          </a:p>
          <a:p>
            <a:endParaRPr lang="en-US" altLang="en-US" dirty="0"/>
          </a:p>
          <a:p>
            <a:pPr>
              <a:buClr>
                <a:srgbClr val="FFFFFF"/>
              </a:buClr>
              <a:buSzPts val="1200"/>
            </a:pPr>
            <a:r>
              <a:rPr lang="en-US" altLang="en-US" b="1" dirty="0"/>
              <a:t>Image: </a:t>
            </a:r>
            <a:r>
              <a:rPr lang="en-US" altLang="en-US" dirty="0">
                <a:solidFill>
                  <a:srgbClr val="686F76"/>
                </a:solidFill>
              </a:rPr>
              <a:t>The Southern Conference Educational Fund (SCEF), Louisville, Ky. Via U.S. National Library of Medicine (</a:t>
            </a:r>
            <a:r>
              <a:rPr lang="en-US" altLang="en-US" dirty="0">
                <a:solidFill>
                  <a:srgbClr val="686F76"/>
                </a:solidFill>
                <a:hlinkClick r:id="rId3"/>
              </a:rPr>
              <a:t>https://www.nlm.nih.gov/exhibition/forallthepeople/carousel64.html</a:t>
            </a:r>
            <a:r>
              <a:rPr lang="en-US" altLang="en-US" dirty="0">
                <a:solidFill>
                  <a:srgbClr val="686F76"/>
                </a:solidFill>
              </a:rPr>
              <a:t>, accessed May 1, 2019).</a:t>
            </a:r>
          </a:p>
          <a:p>
            <a:endParaRPr lang="en-US" altLang="en-US" b="1"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a:extLst>
              <a:ext uri="{FF2B5EF4-FFF2-40B4-BE49-F238E27FC236}">
                <a16:creationId xmlns:a16="http://schemas.microsoft.com/office/drawing/2014/main" id="{08A76D75-D690-5347-949F-8CC41D36E108}"/>
              </a:ext>
            </a:extLst>
          </p:cNvPr>
          <p:cNvSpPr>
            <a:spLocks noGrp="1" noRot="1" noChangeAspect="1" noChangeArrowheads="1" noTextEdit="1"/>
          </p:cNvSpPr>
          <p:nvPr>
            <p:ph type="sldImg"/>
          </p:nvPr>
        </p:nvSpPr>
        <p:spPr>
          <a:xfrm>
            <a:off x="381000" y="685800"/>
            <a:ext cx="6096000" cy="3429000"/>
          </a:xfrm>
        </p:spPr>
      </p:sp>
      <p:sp>
        <p:nvSpPr>
          <p:cNvPr id="103426" name="Notes Placeholder 2">
            <a:extLst>
              <a:ext uri="{FF2B5EF4-FFF2-40B4-BE49-F238E27FC236}">
                <a16:creationId xmlns:a16="http://schemas.microsoft.com/office/drawing/2014/main" id="{11490809-725B-B146-9A8A-69BEEFDCFC8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People continued to protest federal sterilization laws in court, as illustrated in this slide about the 1978 Madrigal v. </a:t>
            </a:r>
            <a:r>
              <a:rPr lang="en-US" altLang="en-US" b="1" dirty="0" err="1"/>
              <a:t>Quilligan</a:t>
            </a:r>
            <a:r>
              <a:rPr lang="en-US" altLang="en-US" b="1" dirty="0"/>
              <a:t> case. </a:t>
            </a:r>
            <a:r>
              <a:rPr lang="en-US" altLang="en-US" i="1" dirty="0"/>
              <a:t>Madrigal v. </a:t>
            </a:r>
            <a:r>
              <a:rPr lang="en-US" altLang="en-US" i="1" dirty="0" err="1"/>
              <a:t>Quilligan</a:t>
            </a:r>
            <a:r>
              <a:rPr lang="en-US" altLang="en-US" i="1" dirty="0"/>
              <a:t> </a:t>
            </a:r>
            <a:r>
              <a:rPr lang="en-US" altLang="en-US" dirty="0"/>
              <a:t>was a federal class action suit against the doctors and Los Angeles County Hospital, brought by ten working-class Latinx women who were forcibly sterilized or sterilized without their consent. The case was inspired by women talking with one another and coming forward, and more broadly, by the Chicano Movement that sought rights and fair treatment for Mexican migrants, among others. While the judge decided in favor of the defendants, the case was key in revising the way in which informed consent was carried out in the medical industry. Until the lawsuit, consent forms were only in English and consent was often sought during active labor and with threats of withholding everything from pain medicine to future welfare benefits. Additionally, rules such as waiting periods for decisions about sterilization after birth were implemented. The details of this case are described in the documentary “No Más </a:t>
            </a:r>
            <a:r>
              <a:rPr lang="en-US" altLang="en-US" dirty="0" err="1"/>
              <a:t>Bebés</a:t>
            </a:r>
            <a:r>
              <a:rPr lang="en-US" altLang="en-US" dirty="0"/>
              <a:t>” and in the article, “</a:t>
            </a:r>
            <a:r>
              <a:rPr lang="en-US" altLang="en-US" u="sng" dirty="0">
                <a:hlinkClick r:id="rId3"/>
              </a:rPr>
              <a:t>When Doctors Took ‘Family Planning’ into Their Own Hands</a:t>
            </a:r>
            <a:r>
              <a:rPr lang="en-US" altLang="en-US" dirty="0"/>
              <a:t>” from the New York Times (https://</a:t>
            </a:r>
            <a:r>
              <a:rPr lang="en-US" altLang="en-US" dirty="0" err="1"/>
              <a:t>www.nytimes.com</a:t>
            </a:r>
            <a:r>
              <a:rPr lang="en-US" altLang="en-US" dirty="0"/>
              <a:t>/2016/02/01/magazine/when-doctors-took-family-planning-into-their-own-</a:t>
            </a:r>
            <a:r>
              <a:rPr lang="en-US" altLang="en-US" dirty="0" err="1"/>
              <a:t>hands.html</a:t>
            </a:r>
            <a:r>
              <a:rPr lang="en-US" altLang="en-US" dirty="0"/>
              <a:t>). </a:t>
            </a:r>
          </a:p>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a:extLst>
              <a:ext uri="{FF2B5EF4-FFF2-40B4-BE49-F238E27FC236}">
                <a16:creationId xmlns:a16="http://schemas.microsoft.com/office/drawing/2014/main" id="{B965E3CC-DED3-F84A-B72A-2DD2149285D0}"/>
              </a:ext>
            </a:extLst>
          </p:cNvPr>
          <p:cNvSpPr>
            <a:spLocks noGrp="1" noRot="1" noChangeAspect="1" noChangeArrowheads="1" noTextEdit="1"/>
          </p:cNvSpPr>
          <p:nvPr>
            <p:ph type="sldImg"/>
          </p:nvPr>
        </p:nvSpPr>
        <p:spPr>
          <a:xfrm>
            <a:off x="381000" y="685800"/>
            <a:ext cx="6096000" cy="3429000"/>
          </a:xfrm>
        </p:spPr>
      </p:sp>
      <p:sp>
        <p:nvSpPr>
          <p:cNvPr id="105474" name="Notes Placeholder 2">
            <a:extLst>
              <a:ext uri="{FF2B5EF4-FFF2-40B4-BE49-F238E27FC236}">
                <a16:creationId xmlns:a16="http://schemas.microsoft.com/office/drawing/2014/main" id="{5AF8CCFE-16FE-A143-922C-2D293E5BD81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Elaine Riddick has been an outspoken survivor of North Carolina’s forced sterilization program. </a:t>
            </a:r>
            <a:r>
              <a:rPr lang="en-US" altLang="en-US" dirty="0"/>
              <a:t>She was born into poverty and raised by her grandmother. At the age of 13, she was raped by a man in her neighborhood and became pregnant. She gave birth in March 1968 and was sterilized immediately afterward without her knowledge or consent. Her grandmother, who was illiterate, signed the consent form for sterilization out of fear that Elaine would be sent to an orphanage if she refused. Elaine did not discover what had happened to her until she married and tried to conceive a child. In 2011, the governor of North Carolina established a commission to determine how much to compensate Elaine and the estimated 1,500 to 2,000 other living victims of sterilization. There was much debate about whether any amount of money could compensate for not only the loss of fertility, but also the branding of victims as feebleminded and promiscuous. </a:t>
            </a:r>
          </a:p>
          <a:p>
            <a:endParaRPr lang="en-US" altLang="en-US" dirty="0"/>
          </a:p>
          <a:p>
            <a:r>
              <a:rPr lang="en-US" altLang="en-US" dirty="0"/>
              <a:t>Elaine Riddick’s case is discussed in detail in David </a:t>
            </a:r>
            <a:r>
              <a:rPr lang="en-US" altLang="en-US" dirty="0" err="1"/>
              <a:t>Zucchino’s</a:t>
            </a:r>
            <a:r>
              <a:rPr lang="en-US" altLang="en-US" dirty="0"/>
              <a:t> January 2012 article, “</a:t>
            </a:r>
            <a:r>
              <a:rPr lang="en-US" altLang="en-US" u="sng" dirty="0">
                <a:hlinkClick r:id="rId3"/>
              </a:rPr>
              <a:t>Sterilized by North Carolina, she felt raped once more</a:t>
            </a:r>
            <a:r>
              <a:rPr lang="en-US" altLang="en-US" dirty="0"/>
              <a:t>,” in the Los Angeles Times (https://</a:t>
            </a:r>
            <a:r>
              <a:rPr lang="en-US" altLang="en-US" dirty="0" err="1"/>
              <a:t>www.latimes.com</a:t>
            </a:r>
            <a:r>
              <a:rPr lang="en-US" altLang="en-US" dirty="0"/>
              <a:t>/archives/la-xpm-2012-jan-25-la-na-forced-sterilization-20120126-story.html). If time allows, you may choose to show your students this news clip from the Associated Press that describes Riddick’s fight for justice. “</a:t>
            </a:r>
            <a:r>
              <a:rPr lang="en-US" altLang="en-US" u="sng" dirty="0">
                <a:hlinkClick r:id="rId4"/>
              </a:rPr>
              <a:t>Elaine Riddick has been fighting for 40 years to get compensation from the state of North Carolina</a:t>
            </a:r>
            <a:r>
              <a:rPr lang="en-US" altLang="en-US" dirty="0"/>
              <a:t>” (https://</a:t>
            </a:r>
            <a:r>
              <a:rPr lang="en-US" altLang="en-US" dirty="0" err="1"/>
              <a:t>www.youtube.com</a:t>
            </a:r>
            <a:r>
              <a:rPr lang="en-US" altLang="en-US" dirty="0"/>
              <a:t>/</a:t>
            </a:r>
            <a:r>
              <a:rPr lang="en-US" altLang="en-US" dirty="0" err="1"/>
              <a:t>watch?v</a:t>
            </a:r>
            <a:r>
              <a:rPr lang="en-US" altLang="en-US" dirty="0"/>
              <a:t>=IWanJoxW2s4). </a:t>
            </a:r>
          </a:p>
          <a:p>
            <a:endParaRPr lang="en-US" altLang="en-US" dirty="0"/>
          </a:p>
          <a:p>
            <a:r>
              <a:rPr lang="en-US" altLang="en-US" b="1" dirty="0"/>
              <a:t>Image: </a:t>
            </a:r>
            <a:r>
              <a:rPr lang="en-US" altLang="en-US" dirty="0">
                <a:solidFill>
                  <a:srgbClr val="686F76"/>
                </a:solidFill>
              </a:rPr>
              <a:t>Personal communication with photographer Adam </a:t>
            </a:r>
            <a:r>
              <a:rPr lang="en-US" altLang="en-US" dirty="0" err="1">
                <a:solidFill>
                  <a:srgbClr val="686F76"/>
                </a:solidFill>
              </a:rPr>
              <a:t>Kissick</a:t>
            </a:r>
            <a:r>
              <a:rPr lang="en-US" altLang="en-US" dirty="0">
                <a:solidFill>
                  <a:srgbClr val="686F76"/>
                </a:solidFill>
              </a:rPr>
              <a:t>. </a:t>
            </a:r>
            <a:r>
              <a:rPr lang="en-US" altLang="en-US" dirty="0">
                <a:solidFill>
                  <a:srgbClr val="686F76"/>
                </a:solidFill>
                <a:hlinkClick r:id="rId5"/>
              </a:rPr>
              <a:t>https://www.adamkissick.com</a:t>
            </a:r>
            <a:r>
              <a:rPr lang="en-US" altLang="en-US" dirty="0">
                <a:solidFill>
                  <a:srgbClr val="686F76"/>
                </a:solidFill>
              </a:rPr>
              <a:t>. Permission granted and license fee paid April 2019. Original photograph at </a:t>
            </a:r>
            <a:r>
              <a:rPr lang="en-US" altLang="en-US" dirty="0">
                <a:solidFill>
                  <a:srgbClr val="686F76"/>
                </a:solidFill>
                <a:hlinkClick r:id="rId6"/>
              </a:rPr>
              <a:t>https://indyweek.com/news/archives/task-force-meets-tuesday-compensation-n.c.-sterilization-victims/</a:t>
            </a:r>
            <a:endParaRPr lang="en-US" altLang="en-US" dirty="0">
              <a:solidFill>
                <a:srgbClr val="686F76"/>
              </a:solidFill>
            </a:endParaRPr>
          </a:p>
          <a:p>
            <a:endParaRPr lang="en-US" altLang="en-US" b="1"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a:extLst>
              <a:ext uri="{FF2B5EF4-FFF2-40B4-BE49-F238E27FC236}">
                <a16:creationId xmlns:a16="http://schemas.microsoft.com/office/drawing/2014/main" id="{BFA3C59B-EC91-734E-8274-5257741E9B6B}"/>
              </a:ext>
            </a:extLst>
          </p:cNvPr>
          <p:cNvSpPr>
            <a:spLocks noGrp="1" noRot="1" noChangeAspect="1" noChangeArrowheads="1" noTextEdit="1"/>
          </p:cNvSpPr>
          <p:nvPr>
            <p:ph type="sldImg"/>
          </p:nvPr>
        </p:nvSpPr>
        <p:spPr>
          <a:xfrm>
            <a:off x="381000" y="685800"/>
            <a:ext cx="6096000" cy="3429000"/>
          </a:xfrm>
        </p:spPr>
      </p:sp>
      <p:sp>
        <p:nvSpPr>
          <p:cNvPr id="107522" name="Notes Placeholder 2">
            <a:extLst>
              <a:ext uri="{FF2B5EF4-FFF2-40B4-BE49-F238E27FC236}">
                <a16:creationId xmlns:a16="http://schemas.microsoft.com/office/drawing/2014/main" id="{E5BCDD68-11D1-0E4B-B1C2-77CB365CDF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North Carolina became the first state in the United States to approve payments to victims of its eugenic sterilization programs in 2013, after 10 years of debate and legislative votes.</a:t>
            </a:r>
            <a:r>
              <a:rPr lang="en-US" altLang="en-US" dirty="0"/>
              <a:t> The state officially sterilized at least 7,600 people. According to the February 2018 article “</a:t>
            </a:r>
            <a:r>
              <a:rPr lang="en-US" altLang="en-US" u="sng" dirty="0">
                <a:hlinkClick r:id="rId3"/>
              </a:rPr>
              <a:t>Final payment goes out to 220 eugenics victims</a:t>
            </a:r>
            <a:r>
              <a:rPr lang="en-US" altLang="en-US" dirty="0"/>
              <a:t>” in the </a:t>
            </a:r>
            <a:r>
              <a:rPr lang="en-US" altLang="en-US" i="1" dirty="0"/>
              <a:t>Winston-Salem Journal </a:t>
            </a:r>
            <a:r>
              <a:rPr lang="en-US" altLang="en-US" dirty="0"/>
              <a:t>(https://</a:t>
            </a:r>
            <a:r>
              <a:rPr lang="en-US" altLang="en-US" dirty="0" err="1"/>
              <a:t>www.journalnow.com</a:t>
            </a:r>
            <a:r>
              <a:rPr lang="en-US" altLang="en-US" dirty="0"/>
              <a:t>/news/local/final-payment-goes-out-to-eugenics-victims/article_6347a58b-0545-5173-9012-95f6e976dda1.html), reparations of $50,454 have been paid to 220 victims in three installments between 2014 and 2018. The only other state to pay compensation is Virginia, agreeing in 2015 to pay victims $25,000 each. See “</a:t>
            </a:r>
            <a:r>
              <a:rPr lang="en-US" altLang="en-US" u="sng" dirty="0">
                <a:hlinkClick r:id="rId4"/>
              </a:rPr>
              <a:t>Forced Sterilization Victims in Virginia Awarded Compensation</a:t>
            </a:r>
            <a:r>
              <a:rPr lang="en-US" altLang="en-US" dirty="0"/>
              <a:t>” in the </a:t>
            </a:r>
            <a:r>
              <a:rPr lang="en-US" altLang="en-US" i="1" dirty="0"/>
              <a:t>Roanoke Times </a:t>
            </a:r>
            <a:r>
              <a:rPr lang="en-US" altLang="en-US" dirty="0"/>
              <a:t>(https://</a:t>
            </a:r>
            <a:r>
              <a:rPr lang="en-US" altLang="en-US" dirty="0" err="1"/>
              <a:t>www.roanoke.com</a:t>
            </a:r>
            <a:r>
              <a:rPr lang="en-US" altLang="en-US" dirty="0"/>
              <a:t>/news/politics/</a:t>
            </a:r>
            <a:r>
              <a:rPr lang="en-US" altLang="en-US" dirty="0" err="1"/>
              <a:t>general_assembly</a:t>
            </a:r>
            <a:r>
              <a:rPr lang="en-US" altLang="en-US" dirty="0"/>
              <a:t>/forced-sterilization-victims-in-</a:t>
            </a:r>
            <a:r>
              <a:rPr lang="en-US" altLang="en-US" dirty="0" err="1"/>
              <a:t>virginia</a:t>
            </a:r>
            <a:r>
              <a:rPr lang="en-US" altLang="en-US" dirty="0"/>
              <a:t>-awarded-compensation/article_15a83711-adba-5905-9bc4-ab266a5f57eb.html).</a:t>
            </a:r>
          </a:p>
          <a:p>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a:extLst>
              <a:ext uri="{FF2B5EF4-FFF2-40B4-BE49-F238E27FC236}">
                <a16:creationId xmlns:a16="http://schemas.microsoft.com/office/drawing/2014/main" id="{D003141F-54C7-844E-BC80-0177E98C43D4}"/>
              </a:ext>
            </a:extLst>
          </p:cNvPr>
          <p:cNvSpPr>
            <a:spLocks noGrp="1" noRot="1" noChangeAspect="1" noChangeArrowheads="1" noTextEdit="1"/>
          </p:cNvSpPr>
          <p:nvPr>
            <p:ph type="sldImg"/>
          </p:nvPr>
        </p:nvSpPr>
        <p:spPr>
          <a:xfrm>
            <a:off x="381000" y="685800"/>
            <a:ext cx="6096000" cy="3429000"/>
          </a:xfrm>
        </p:spPr>
      </p:sp>
      <p:sp>
        <p:nvSpPr>
          <p:cNvPr id="109570" name="Notes Placeholder 2">
            <a:extLst>
              <a:ext uri="{FF2B5EF4-FFF2-40B4-BE49-F238E27FC236}">
                <a16:creationId xmlns:a16="http://schemas.microsoft.com/office/drawing/2014/main" id="{C6037DE0-986C-F842-B575-243A7710B88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Sterilization continues to make headlines in recent years, often as it relates to incarcerated people and criminal sentencing.</a:t>
            </a:r>
            <a:r>
              <a:rPr lang="en-US" altLang="en-US" dirty="0"/>
              <a:t> Investigative reporting revealed in 2014 that from 2006-2010 at least 132 inmates in California prisons were sterilized illegally. The sterilizations were characterized by unsigned consent forms, falsified documents, and women stating they were coerced. Much of the sterilization programs were propelled forward through racism and promises of economic relief and stability. One of the doctors involved in high percentage of the sterilizations noted to a reporter, on the subject of the economics of sterilization, that the costs of sterilizations were small “compared to what you save in welfare for these unwanted children.” New laws were passed as a result to better protect inmates and improve consent procedures. Read more in </a:t>
            </a:r>
            <a:r>
              <a:rPr lang="en-US" altLang="en-US" i="1" dirty="0"/>
              <a:t>USA Today</a:t>
            </a:r>
            <a:r>
              <a:rPr lang="en-US" altLang="en-US" dirty="0"/>
              <a:t>, “</a:t>
            </a:r>
            <a:r>
              <a:rPr lang="en-US" altLang="en-US" u="sng" dirty="0">
                <a:hlinkClick r:id="rId3"/>
              </a:rPr>
              <a:t>California Female Inmates Sterilized Illegally</a:t>
            </a:r>
            <a:r>
              <a:rPr lang="en-US" altLang="en-US" dirty="0"/>
              <a:t>” (https://</a:t>
            </a:r>
            <a:r>
              <a:rPr lang="en-US" altLang="en-US" dirty="0" err="1"/>
              <a:t>www.usatoday.com</a:t>
            </a:r>
            <a:r>
              <a:rPr lang="en-US" altLang="en-US" dirty="0"/>
              <a:t>/story/news/nation-now/2014/06/20/</a:t>
            </a:r>
            <a:r>
              <a:rPr lang="en-US" altLang="en-US" dirty="0" err="1"/>
              <a:t>california</a:t>
            </a:r>
            <a:r>
              <a:rPr lang="en-US" altLang="en-US" dirty="0"/>
              <a:t>-female-inmates-sterilized/11037129/). In 2018, a woman awaiting sentencing underwent sterilization, after the judge suggested this could favorably impact how long she was incarcerated. Many argued this was coercive, as the pressures of a possible shorter sentence make true informed consent impossible. More on this case in the </a:t>
            </a:r>
            <a:r>
              <a:rPr lang="en-US" altLang="en-US" i="1" dirty="0"/>
              <a:t>Washington Post</a:t>
            </a:r>
            <a:r>
              <a:rPr lang="en-US" altLang="en-US" dirty="0"/>
              <a:t>, “</a:t>
            </a:r>
            <a:r>
              <a:rPr lang="en-US" altLang="en-US" u="sng" dirty="0">
                <a:hlinkClick r:id="rId4"/>
              </a:rPr>
              <a:t>Judge suggests drug-addicted woman get sterilized before sentencing, and she does</a:t>
            </a:r>
            <a:r>
              <a:rPr lang="en-US" altLang="en-US" dirty="0"/>
              <a:t>” (https://</a:t>
            </a:r>
            <a:r>
              <a:rPr lang="en-US" altLang="en-US" dirty="0" err="1"/>
              <a:t>www.washingtonpost.com</a:t>
            </a:r>
            <a:r>
              <a:rPr lang="en-US" altLang="en-US" dirty="0"/>
              <a:t>/news/true-crime/wp/2018/02/08/judge-suggests-drug-addicted-woman-get-sterilized-before-sentencing-and-she-does/?</a:t>
            </a:r>
            <a:r>
              <a:rPr lang="en-US" altLang="en-US" dirty="0" err="1"/>
              <a:t>utm_term</a:t>
            </a:r>
            <a:r>
              <a:rPr lang="en-US" altLang="en-US" dirty="0"/>
              <a:t>=.a06fc13c6e2b)</a:t>
            </a:r>
          </a:p>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4E3B598D-4731-724C-A234-AF96D45F67C4}"/>
              </a:ext>
            </a:extLst>
          </p:cNvPr>
          <p:cNvSpPr>
            <a:spLocks noGrp="1" noRot="1" noChangeAspect="1" noChangeArrowheads="1" noTextEdit="1"/>
          </p:cNvSpPr>
          <p:nvPr>
            <p:ph type="sldImg"/>
          </p:nvPr>
        </p:nvSpPr>
        <p:spPr>
          <a:xfrm>
            <a:off x="381000" y="685800"/>
            <a:ext cx="6096000" cy="3429000"/>
          </a:xfrm>
        </p:spPr>
      </p:sp>
      <p:sp>
        <p:nvSpPr>
          <p:cNvPr id="56322" name="Notes Placeholder 2">
            <a:extLst>
              <a:ext uri="{FF2B5EF4-FFF2-40B4-BE49-F238E27FC236}">
                <a16:creationId xmlns:a16="http://schemas.microsoft.com/office/drawing/2014/main" id="{87FD7C1E-94CA-7E48-A2DC-FA838549924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Section One focuses on the present, highlighting some of the new health, medical and ethical advances in human genetics.</a:t>
            </a:r>
            <a:r>
              <a:rPr lang="en-US" sz="12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 The slides that follow first present examples of genetic screening being used to make medical and reproductive decisions, then move to editing the genetic information in cells through gene therapy for sickle cell disease and genetic engineering of embryos. The section ends with questions about whether our ability to edit the human genome will lead to a new era of eugenics.</a:t>
            </a:r>
          </a:p>
          <a:p>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a:extLst>
              <a:ext uri="{FF2B5EF4-FFF2-40B4-BE49-F238E27FC236}">
                <a16:creationId xmlns:a16="http://schemas.microsoft.com/office/drawing/2014/main" id="{02890A48-E946-4144-AE6F-87CCE75D7CCB}"/>
              </a:ext>
            </a:extLst>
          </p:cNvPr>
          <p:cNvSpPr>
            <a:spLocks noGrp="1" noRot="1" noChangeAspect="1" noChangeArrowheads="1" noTextEdit="1"/>
          </p:cNvSpPr>
          <p:nvPr>
            <p:ph type="sldImg"/>
          </p:nvPr>
        </p:nvSpPr>
        <p:spPr>
          <a:xfrm>
            <a:off x="381000" y="685800"/>
            <a:ext cx="6096000" cy="3429000"/>
          </a:xfrm>
        </p:spPr>
      </p:sp>
      <p:sp>
        <p:nvSpPr>
          <p:cNvPr id="111618" name="Notes Placeholder 2">
            <a:extLst>
              <a:ext uri="{FF2B5EF4-FFF2-40B4-BE49-F238E27FC236}">
                <a16:creationId xmlns:a16="http://schemas.microsoft.com/office/drawing/2014/main" id="{A374A1D8-2CBD-C746-96EE-9495516782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NIH protections for human research continue to adapt to the changing field of genetics.</a:t>
            </a:r>
            <a:r>
              <a:rPr lang="en-US" altLang="en-US" b="1" i="1" dirty="0"/>
              <a:t> </a:t>
            </a:r>
            <a:r>
              <a:rPr lang="en-US" altLang="en-US" dirty="0"/>
              <a:t>In addition to state-level action, the United States government works to ensure that progress in science, research and technology proceeds in an ethical and socially acceptable manner, so as not to see echoes of the past repeated. The National Institutes of Health (NIH) oversees the funding and conduct of millions of dollars in medical research. The NIH conducts many clinical trials and funds research to look at the implications of new technologies and plays an important role in making sure medical research is fair, safe and equitable. They require coursework, training, and external review bodies to oversee research, offer certifications of confidentiality, and note on their </a:t>
            </a:r>
            <a:r>
              <a:rPr lang="en-US" altLang="en-US" u="sng" dirty="0">
                <a:hlinkClick r:id="rId3"/>
              </a:rPr>
              <a:t>homepage</a:t>
            </a:r>
            <a:r>
              <a:rPr lang="en-US" altLang="en-US" dirty="0"/>
              <a:t> (https://</a:t>
            </a:r>
            <a:r>
              <a:rPr lang="en-US" altLang="en-US" dirty="0" err="1"/>
              <a:t>grants.nih.gov</a:t>
            </a:r>
            <a:r>
              <a:rPr lang="en-US" altLang="en-US" dirty="0"/>
              <a:t>/policy/</a:t>
            </a:r>
            <a:r>
              <a:rPr lang="en-US" altLang="en-US" dirty="0" err="1"/>
              <a:t>humansubjects.htm</a:t>
            </a:r>
            <a:r>
              <a:rPr lang="en-US" altLang="en-US" dirty="0"/>
              <a:t>) as part of their mission “to ensure that individuals such as women, children and minorities are included in clinical research in a manner that is appropriate to the scientific question under study.” At the same time, federal agencies continue to struggle to recruit a fair and representative sample of the population to participate fully in the benefits of scientific advancement. Examples are cited in the </a:t>
            </a:r>
            <a:r>
              <a:rPr lang="en-US" altLang="en-US" i="1" dirty="0"/>
              <a:t>ProPublica</a:t>
            </a:r>
            <a:r>
              <a:rPr lang="en-US" altLang="en-US" dirty="0"/>
              <a:t> article, “</a:t>
            </a:r>
            <a:r>
              <a:rPr lang="en-US" altLang="en-US" u="sng" dirty="0">
                <a:hlinkClick r:id="rId4"/>
              </a:rPr>
              <a:t>Black Patients Miss Out on Promising Cancer Drugs</a:t>
            </a:r>
            <a:r>
              <a:rPr lang="en-US" altLang="en-US" dirty="0"/>
              <a:t>” (https://</a:t>
            </a:r>
            <a:r>
              <a:rPr lang="en-US" altLang="en-US" dirty="0" err="1"/>
              <a:t>www.propublica.org</a:t>
            </a:r>
            <a:r>
              <a:rPr lang="en-US" altLang="en-US" dirty="0"/>
              <a:t>/article/black-patients-miss-out-on-promising-cancer-drugs).</a:t>
            </a:r>
          </a:p>
          <a:p>
            <a:endParaRPr lang="en-US" altLang="en-US" dirty="0"/>
          </a:p>
          <a:p>
            <a:r>
              <a:rPr lang="en-US" altLang="en-US" b="1" dirty="0"/>
              <a:t>Image: </a:t>
            </a:r>
            <a:r>
              <a:rPr lang="en-US" altLang="en-US" dirty="0">
                <a:solidFill>
                  <a:srgbClr val="686F76"/>
                </a:solidFill>
              </a:rPr>
              <a:t>Courtesy: National Human Genome Research Institute, National Institutes of Health, </a:t>
            </a:r>
            <a:r>
              <a:rPr lang="en-US" altLang="en-US" dirty="0">
                <a:solidFill>
                  <a:srgbClr val="686F76"/>
                </a:solidFill>
                <a:hlinkClick r:id="rId5"/>
              </a:rPr>
              <a:t>https://www.genome.gov/Issues</a:t>
            </a:r>
            <a:r>
              <a:rPr lang="en-US" altLang="en-US" dirty="0">
                <a:solidFill>
                  <a:srgbClr val="686F76"/>
                </a:solidFill>
              </a:rPr>
              <a:t>/, accessed April 29, 2019).</a:t>
            </a:r>
          </a:p>
          <a:p>
            <a:endParaRPr lang="en-US" altLang="en-US" b="1"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a:extLst>
              <a:ext uri="{FF2B5EF4-FFF2-40B4-BE49-F238E27FC236}">
                <a16:creationId xmlns:a16="http://schemas.microsoft.com/office/drawing/2014/main" id="{2AE63565-5041-EA41-8F02-8ED24E3E66C4}"/>
              </a:ext>
            </a:extLst>
          </p:cNvPr>
          <p:cNvSpPr>
            <a:spLocks noGrp="1" noRot="1" noChangeAspect="1" noChangeArrowheads="1" noTextEdit="1"/>
          </p:cNvSpPr>
          <p:nvPr>
            <p:ph type="sldImg"/>
          </p:nvPr>
        </p:nvSpPr>
        <p:spPr>
          <a:xfrm>
            <a:off x="381000" y="685800"/>
            <a:ext cx="6096000" cy="3429000"/>
          </a:xfrm>
        </p:spPr>
      </p:sp>
      <p:sp>
        <p:nvSpPr>
          <p:cNvPr id="113666" name="Notes Placeholder 2">
            <a:extLst>
              <a:ext uri="{FF2B5EF4-FFF2-40B4-BE49-F238E27FC236}">
                <a16:creationId xmlns:a16="http://schemas.microsoft.com/office/drawing/2014/main" id="{7BDC6726-2F61-7749-9B9E-22B466B453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F421B7BC-A7DC-054C-8793-F9845E1E61F2}"/>
              </a:ext>
            </a:extLst>
          </p:cNvPr>
          <p:cNvSpPr>
            <a:spLocks noGrp="1" noRot="1" noChangeAspect="1" noChangeArrowheads="1" noTextEdit="1"/>
          </p:cNvSpPr>
          <p:nvPr>
            <p:ph type="sldImg"/>
          </p:nvPr>
        </p:nvSpPr>
        <p:spPr>
          <a:xfrm>
            <a:off x="381000" y="685800"/>
            <a:ext cx="6096000" cy="3429000"/>
          </a:xfrm>
        </p:spPr>
      </p:sp>
      <p:sp>
        <p:nvSpPr>
          <p:cNvPr id="58370" name="Notes Placeholder 2">
            <a:extLst>
              <a:ext uri="{FF2B5EF4-FFF2-40B4-BE49-F238E27FC236}">
                <a16:creationId xmlns:a16="http://schemas.microsoft.com/office/drawing/2014/main" id="{6F08FF51-31D5-B049-926C-39F0C645CE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b="1" dirty="0"/>
              <a:t>Genetics is increasingly used in medicine to diagnose diseases, to identify potential health risks as well as options for prevention, and to choose medicines that are safer and more effective for each patient.</a:t>
            </a:r>
            <a:r>
              <a:rPr lang="en-US" altLang="en-US" dirty="0"/>
              <a:t> Here, we give two examples. 1) Actor Angelina Jolie used genetic testing to identify the genetic risks of breast cancer that runs in her biological family, which informed choices about her own medical care. (She chose a mastectomy to reduce her cancer risk.) 2) Drug metabolism can be impacted by a person’s genetic profile, and this can affect the dosage or whether the medicine is prescribed at all. The prescription bottle could represent any number of medicines, including ones commonly prescribed to young people. Details on these stories and examples can be found in pgEd’s “</a:t>
            </a:r>
            <a:r>
              <a:rPr lang="en-US" altLang="en-US" u="sng" dirty="0">
                <a:hlinkClick r:id="rId3"/>
              </a:rPr>
              <a:t>Introduction to Personal Genetics</a:t>
            </a:r>
            <a:r>
              <a:rPr lang="en-US" altLang="en-US" dirty="0"/>
              <a:t>” lesson plan (http://</a:t>
            </a:r>
            <a:r>
              <a:rPr lang="en-US" altLang="en-US" dirty="0" err="1"/>
              <a:t>pged.org</a:t>
            </a:r>
            <a:r>
              <a:rPr lang="en-US" altLang="en-US" dirty="0"/>
              <a:t>/lesson-plans/#intro).</a:t>
            </a:r>
          </a:p>
          <a:p>
            <a:endParaRPr lang="en-US" altLang="en-US" dirty="0"/>
          </a:p>
          <a:p>
            <a:r>
              <a:rPr lang="en-US" altLang="en-US" b="1" dirty="0">
                <a:solidFill>
                  <a:srgbClr val="686F76"/>
                </a:solidFill>
                <a:sym typeface="Gill Sans Light" panose="020B0302020104020203" pitchFamily="34" charset="-79"/>
              </a:rPr>
              <a:t>Image (left): </a:t>
            </a:r>
            <a:r>
              <a:rPr lang="en-US" altLang="en-US" dirty="0">
                <a:solidFill>
                  <a:srgbClr val="686F76"/>
                </a:solidFill>
                <a:sym typeface="Gill Sans Light" panose="020B0302020104020203" pitchFamily="34" charset="-79"/>
              </a:rPr>
              <a:t>Angelina Jolie, </a:t>
            </a:r>
            <a:r>
              <a:rPr lang="en-US" altLang="en-US" dirty="0">
                <a:solidFill>
                  <a:srgbClr val="686F76"/>
                </a:solidFill>
              </a:rPr>
              <a:t>Angelina Jolie, </a:t>
            </a:r>
            <a:r>
              <a:rPr lang="en-US" altLang="en-US" dirty="0">
                <a:solidFill>
                  <a:srgbClr val="686F76"/>
                </a:solidFill>
                <a:hlinkClick r:id="rId4"/>
              </a:rPr>
              <a:t>https://www.flickr.com/photos/gageskidmore/4860509634/in/photolist-8pvobf-8nFErg-9b3Ve6-8nJMfh</a:t>
            </a:r>
            <a:r>
              <a:rPr lang="en-US" altLang="en-US" dirty="0">
                <a:solidFill>
                  <a:srgbClr val="686F76"/>
                </a:solidFill>
              </a:rPr>
              <a:t>, CC BY SA 2.0.  </a:t>
            </a:r>
          </a:p>
          <a:p>
            <a:endParaRPr lang="en-US" altLang="en-US" dirty="0">
              <a:solidFill>
                <a:srgbClr val="686F76"/>
              </a:solidFill>
            </a:endParaRPr>
          </a:p>
          <a:p>
            <a:r>
              <a:rPr lang="en-US" altLang="en-US" b="1" dirty="0">
                <a:solidFill>
                  <a:srgbClr val="686F76"/>
                </a:solidFill>
              </a:rPr>
              <a:t>Image (right): </a:t>
            </a:r>
            <a:r>
              <a:rPr lang="en-US" altLang="en-US" dirty="0">
                <a:solidFill>
                  <a:srgbClr val="686F76"/>
                </a:solidFill>
              </a:rPr>
              <a:t>Prescription bottle image courtesy of Dana Bateman</a:t>
            </a:r>
          </a:p>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6A3E6390-DB9F-F84F-A46B-96C177104F62}"/>
              </a:ext>
            </a:extLst>
          </p:cNvPr>
          <p:cNvSpPr>
            <a:spLocks noGrp="1" noRot="1" noChangeAspect="1" noChangeArrowheads="1" noTextEdit="1"/>
          </p:cNvSpPr>
          <p:nvPr>
            <p:ph type="sldImg"/>
          </p:nvPr>
        </p:nvSpPr>
        <p:spPr>
          <a:xfrm>
            <a:off x="381000" y="685800"/>
            <a:ext cx="6096000" cy="3429000"/>
          </a:xfrm>
        </p:spPr>
      </p:sp>
      <p:sp>
        <p:nvSpPr>
          <p:cNvPr id="60418" name="Notes Placeholder 2">
            <a:extLst>
              <a:ext uri="{FF2B5EF4-FFF2-40B4-BE49-F238E27FC236}">
                <a16:creationId xmlns:a16="http://schemas.microsoft.com/office/drawing/2014/main" id="{E7CB034C-63E3-994F-B916-909D1E7D9B9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Although genetic testing has been used for decades to select certain traits in human embryos, the story of the Nash family brought it into the public eye. </a:t>
            </a:r>
            <a:r>
              <a:rPr lang="en-US" altLang="en-US" dirty="0"/>
              <a:t>Pictured are siblings Molly and Adam Nash. Molly was born in 1994 with a deadly disorder called Fanconi Anemia (FA), a genetic condition that often leads to cancer.  As a young child, Molly needed a stem cell transplant to save her life. Her parents wanted another baby and decided to use a method of embryo screening with the goal of conceiving a child who would not have FA and would be a perfect donor match for Molly. Using in vitro fertilization (IVF) and preimplantation genetic diagnosis (PGD) (technologies described in further detail in pgEd’s </a:t>
            </a:r>
            <a:r>
              <a:rPr lang="en-US" altLang="en-US" u="sng" dirty="0">
                <a:hlinkClick r:id="rId3"/>
              </a:rPr>
              <a:t>Genetics and Reproduction</a:t>
            </a:r>
            <a:r>
              <a:rPr lang="en-US" altLang="en-US" dirty="0"/>
              <a:t> lesson plan (http://</a:t>
            </a:r>
            <a:r>
              <a:rPr lang="en-US" altLang="en-US" dirty="0" err="1"/>
              <a:t>pged.org</a:t>
            </a:r>
            <a:r>
              <a:rPr lang="en-US" altLang="en-US" dirty="0"/>
              <a:t>/lesson-plans/#reproduction)), Molly's brother, Adam, was conceived. When Adam was born in 2000, stem cells from his umbilical cord were donated to his sister. Since the transplant, Molly has recovered and both children are doing well. </a:t>
            </a:r>
          </a:p>
          <a:p>
            <a:endParaRPr lang="en-US" altLang="en-US" dirty="0"/>
          </a:p>
          <a:p>
            <a:r>
              <a:rPr lang="en-US" altLang="en-US" dirty="0"/>
              <a:t>The Nash family was one of the first in the United States to go public with their use of PGD for donor matching. While many people were supportive, the </a:t>
            </a:r>
            <a:r>
              <a:rPr lang="en-US" altLang="en-US" dirty="0" err="1"/>
              <a:t>Nashes</a:t>
            </a:r>
            <a:r>
              <a:rPr lang="en-US" altLang="en-US" dirty="0"/>
              <a:t> also faced criticism that Adam was a “designer baby” and suffered unjust risks, conceived only to help his sister. ‘</a:t>
            </a:r>
            <a:r>
              <a:rPr lang="en-US" altLang="en-US" u="sng" dirty="0">
                <a:hlinkClick r:id="rId4"/>
              </a:rPr>
              <a:t>Little Frankenstein’ conceived so Minnesota doctors could save sister, is now a happy teen</a:t>
            </a:r>
            <a:r>
              <a:rPr lang="en-US" altLang="en-US" u="sng" dirty="0"/>
              <a:t>”</a:t>
            </a:r>
            <a:r>
              <a:rPr lang="en-US" altLang="en-US" dirty="0"/>
              <a:t>, (http://</a:t>
            </a:r>
            <a:r>
              <a:rPr lang="en-US" altLang="en-US" dirty="0" err="1"/>
              <a:t>www.startribune.com</a:t>
            </a:r>
            <a:r>
              <a:rPr lang="en-US" altLang="en-US" dirty="0"/>
              <a:t>/little-</a:t>
            </a:r>
            <a:r>
              <a:rPr lang="en-US" altLang="en-US" dirty="0" err="1"/>
              <a:t>frankenstein</a:t>
            </a:r>
            <a:r>
              <a:rPr lang="en-US" altLang="en-US" dirty="0"/>
              <a:t>-is-now-a-happy-teenager/430032513/) Star Tribune, and video from ABC news, “</a:t>
            </a:r>
            <a:r>
              <a:rPr lang="en-US" altLang="en-US" u="sng" dirty="0">
                <a:hlinkClick r:id="rId5"/>
              </a:rPr>
              <a:t>Nash family opens up</a:t>
            </a:r>
            <a:r>
              <a:rPr lang="en-US" altLang="en-US" u="sng" dirty="0"/>
              <a:t>”</a:t>
            </a:r>
            <a:r>
              <a:rPr lang="en-US" altLang="en-US" dirty="0"/>
              <a:t>. (https://</a:t>
            </a:r>
            <a:r>
              <a:rPr lang="en-US" altLang="en-US" dirty="0" err="1"/>
              <a:t>www.youtube.com</a:t>
            </a:r>
            <a:r>
              <a:rPr lang="en-US" altLang="en-US" dirty="0"/>
              <a:t>/</a:t>
            </a:r>
            <a:r>
              <a:rPr lang="en-US" altLang="en-US" dirty="0" err="1"/>
              <a:t>watch?v</a:t>
            </a:r>
            <a:r>
              <a:rPr lang="en-US" altLang="en-US" dirty="0"/>
              <a:t>=_</a:t>
            </a:r>
            <a:r>
              <a:rPr lang="en-US" altLang="en-US" dirty="0" err="1"/>
              <a:t>djfH</a:t>
            </a:r>
            <a:r>
              <a:rPr lang="en-US" altLang="en-US" dirty="0"/>
              <a:t>_-</a:t>
            </a:r>
            <a:r>
              <a:rPr lang="en-US" altLang="en-US" dirty="0" err="1"/>
              <a:t>yPdA</a:t>
            </a:r>
            <a:r>
              <a:rPr lang="en-US" altLang="en-US" dirty="0"/>
              <a:t>)</a:t>
            </a:r>
          </a:p>
          <a:p>
            <a:endParaRPr lang="en-US" altLang="en-US" dirty="0"/>
          </a:p>
          <a:p>
            <a:r>
              <a:rPr lang="en-US" altLang="en-US" b="1" dirty="0"/>
              <a:t>Image: </a:t>
            </a:r>
            <a:r>
              <a:rPr lang="en-US" altLang="en-US" dirty="0">
                <a:solidFill>
                  <a:srgbClr val="686F76"/>
                </a:solidFill>
              </a:rPr>
              <a:t>Photo by Mark </a:t>
            </a:r>
            <a:r>
              <a:rPr lang="en-US" altLang="en-US" dirty="0" err="1">
                <a:solidFill>
                  <a:srgbClr val="686F76"/>
                </a:solidFill>
              </a:rPr>
              <a:t>Engebretson</a:t>
            </a:r>
            <a:r>
              <a:rPr lang="en-US" altLang="en-US" dirty="0">
                <a:solidFill>
                  <a:srgbClr val="686F76"/>
                </a:solidFill>
              </a:rPr>
              <a:t>, University of Minnesota.</a:t>
            </a:r>
          </a:p>
          <a:p>
            <a:endParaRPr lang="en-US" altLang="en-US" b="1"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9A446525-F9B3-F141-B2C3-14A6B6532DEB}"/>
              </a:ext>
            </a:extLst>
          </p:cNvPr>
          <p:cNvSpPr>
            <a:spLocks noGrp="1" noRot="1" noChangeAspect="1" noChangeArrowheads="1" noTextEdit="1"/>
          </p:cNvSpPr>
          <p:nvPr>
            <p:ph type="sldImg"/>
          </p:nvPr>
        </p:nvSpPr>
        <p:spPr>
          <a:xfrm>
            <a:off x="381000" y="685800"/>
            <a:ext cx="6096000" cy="3429000"/>
          </a:xfrm>
        </p:spPr>
      </p:sp>
      <p:sp>
        <p:nvSpPr>
          <p:cNvPr id="62466" name="Rectangle 2">
            <a:extLst>
              <a:ext uri="{FF2B5EF4-FFF2-40B4-BE49-F238E27FC236}">
                <a16:creationId xmlns:a16="http://schemas.microsoft.com/office/drawing/2014/main" id="{0488A794-0CA8-0644-9200-A84A289984EB}"/>
              </a:ext>
            </a:extLst>
          </p:cNvPr>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People have a range of opinions about the uses and limits of embryo screening, including the use of donor matching (as the Nash family did).</a:t>
            </a:r>
            <a:r>
              <a:rPr lang="en-US" altLang="en-US" dirty="0"/>
              <a:t> In a 2015 study, a majority of the Americans surveyed thought it was acceptable to use PGD to select embryos in order to avoid serious illness or disability, or to identify a match for stem cell donation. Note that close to 20% of people stated it would be acceptable to screen for personality traits and other complex characteristics, which are poorly understood and not suited to this sort of technology. These results provide the basis for a discussion to ensure students understand that it is difficult to discover the genetic contributions to traits as complicated as personality, intelligence, sexual orientation, and strength. Another important point to make to students is that people could see this survey and feel a sense of marginalization, because of worries that some of their traits are undervalued by others and could be erased.</a:t>
            </a:r>
          </a:p>
          <a:p>
            <a:endParaRPr lang="en-US" altLang="en-US" dirty="0"/>
          </a:p>
          <a:p>
            <a:pPr>
              <a:buClr>
                <a:srgbClr val="FFFFFF"/>
              </a:buClr>
              <a:buSzPts val="1200"/>
            </a:pPr>
            <a:r>
              <a:rPr lang="en-US" altLang="en-US" b="1" dirty="0"/>
              <a:t>Image: </a:t>
            </a:r>
            <a:r>
              <a:rPr lang="en-US" altLang="en-US" dirty="0">
                <a:solidFill>
                  <a:srgbClr val="686F76"/>
                </a:solidFill>
              </a:rPr>
              <a:t>Created with data from: Winkelman, W.D., </a:t>
            </a:r>
            <a:r>
              <a:rPr lang="en-US" altLang="en-US" dirty="0" err="1">
                <a:solidFill>
                  <a:srgbClr val="686F76"/>
                </a:solidFill>
              </a:rPr>
              <a:t>Missmer</a:t>
            </a:r>
            <a:r>
              <a:rPr lang="en-US" altLang="en-US" dirty="0">
                <a:solidFill>
                  <a:srgbClr val="686F76"/>
                </a:solidFill>
              </a:rPr>
              <a:t>, S.A., Myers, D. et al. J Assist </a:t>
            </a:r>
            <a:r>
              <a:rPr lang="en-US" altLang="en-US" dirty="0" err="1">
                <a:solidFill>
                  <a:srgbClr val="686F76"/>
                </a:solidFill>
              </a:rPr>
              <a:t>Reprod</a:t>
            </a:r>
            <a:r>
              <a:rPr lang="en-US" altLang="en-US" dirty="0">
                <a:solidFill>
                  <a:srgbClr val="686F76"/>
                </a:solidFill>
              </a:rPr>
              <a:t> Genet (2015) 32: 665 </a:t>
            </a:r>
            <a:r>
              <a:rPr lang="en-US" altLang="en-US" dirty="0">
                <a:solidFill>
                  <a:srgbClr val="686F76"/>
                </a:solidFill>
                <a:hlinkClick r:id="rId3"/>
              </a:rPr>
              <a:t>https://doi.org/10.1007/s10815-015-0456-8</a:t>
            </a:r>
            <a:endParaRPr lang="en-US" altLang="en-US" dirty="0">
              <a:solidFill>
                <a:srgbClr val="686F76"/>
              </a:solidFill>
            </a:endParaRPr>
          </a:p>
          <a:p>
            <a:endParaRPr lang="en-US" altLang="en-US" b="1"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795B38DD-FE0C-8F40-B0A7-A7764F1E359A}"/>
              </a:ext>
            </a:extLst>
          </p:cNvPr>
          <p:cNvSpPr>
            <a:spLocks noGrp="1" noRot="1" noChangeAspect="1" noChangeArrowheads="1" noTextEdit="1"/>
          </p:cNvSpPr>
          <p:nvPr>
            <p:ph type="sldImg"/>
          </p:nvPr>
        </p:nvSpPr>
        <p:spPr>
          <a:xfrm>
            <a:off x="381000" y="685800"/>
            <a:ext cx="6096000" cy="3429000"/>
          </a:xfrm>
        </p:spPr>
      </p:sp>
      <p:sp>
        <p:nvSpPr>
          <p:cNvPr id="64514" name="Notes Placeholder 2">
            <a:extLst>
              <a:ext uri="{FF2B5EF4-FFF2-40B4-BE49-F238E27FC236}">
                <a16:creationId xmlns:a16="http://schemas.microsoft.com/office/drawing/2014/main" id="{9B6A59DD-59A7-2149-BC4B-20F2F134C70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Beyond embryo screening, genetic technology now can be used to alter a person’s DNA as treatment for disease – a concept known as gene therapy.</a:t>
            </a:r>
            <a:r>
              <a:rPr lang="en-US" altLang="en-US" dirty="0"/>
              <a:t> One technique that has attracted particular attention is called “genome editing.” Clinical trials of genome editing to treat the blood disorder, sickle cell disease (SCD), are currently underway. One approach involves altering a patient’s cells to produce a naturally-occurring protein that is normally shut off in adults, with the goal of creating healthy red blood cells. These changes in the blood cells, which would not be passed down to future generations, are showing promise for patients in these early days of clinical trials. Details on the scientific ideas are included in pgEd’s “</a:t>
            </a:r>
            <a:r>
              <a:rPr lang="en-US" altLang="en-US" dirty="0">
                <a:hlinkClick r:id="rId3"/>
              </a:rPr>
              <a:t>Genome editing and CRISPR</a:t>
            </a:r>
            <a:r>
              <a:rPr lang="en-US" altLang="en-US" dirty="0"/>
              <a:t>” lesson (http://</a:t>
            </a:r>
            <a:r>
              <a:rPr lang="en-US" altLang="en-US" dirty="0" err="1"/>
              <a:t>pged.org</a:t>
            </a:r>
            <a:r>
              <a:rPr lang="en-US" altLang="en-US" dirty="0"/>
              <a:t>/lesson-plans/#CRISPR) and in this NPR News article, “</a:t>
            </a:r>
            <a:r>
              <a:rPr lang="en-US" altLang="en-US" dirty="0">
                <a:hlinkClick r:id="rId4"/>
              </a:rPr>
              <a:t>New gene therapy shows promise for patients with Sickle Cell disease</a:t>
            </a:r>
            <a:r>
              <a:rPr lang="en-US" altLang="en-US" dirty="0"/>
              <a:t>” (https://</a:t>
            </a:r>
            <a:r>
              <a:rPr lang="en-US" altLang="en-US" dirty="0" err="1"/>
              <a:t>www.wbur.org</a:t>
            </a:r>
            <a:r>
              <a:rPr lang="en-US" altLang="en-US" dirty="0"/>
              <a:t>/</a:t>
            </a:r>
            <a:r>
              <a:rPr lang="en-US" altLang="en-US" dirty="0" err="1"/>
              <a:t>commonhealth</a:t>
            </a:r>
            <a:r>
              <a:rPr lang="en-US" altLang="en-US" dirty="0"/>
              <a:t>/2019/03/08/gene-therapy-sickle-cell), March 2019, by Karen Weintraub.</a:t>
            </a:r>
          </a:p>
          <a:p>
            <a:endParaRPr lang="en-US" altLang="en-US" dirty="0"/>
          </a:p>
          <a:p>
            <a:r>
              <a:rPr lang="en-US" altLang="en-US" b="1" dirty="0"/>
              <a:t>Image: </a:t>
            </a:r>
            <a:r>
              <a:rPr lang="en-US" altLang="en-US" dirty="0">
                <a:solidFill>
                  <a:srgbClr val="686F76"/>
                </a:solidFill>
              </a:rPr>
              <a:t>Courtesy of National Human Genome Research Institute, NIH, </a:t>
            </a:r>
            <a:r>
              <a:rPr lang="en-US" altLang="en-US" dirty="0" err="1">
                <a:solidFill>
                  <a:srgbClr val="686F76"/>
                </a:solidFill>
              </a:rPr>
              <a:t>genome.gov</a:t>
            </a:r>
            <a:r>
              <a:rPr lang="en-US" altLang="en-US" dirty="0">
                <a:solidFill>
                  <a:srgbClr val="686F76"/>
                </a:solidFill>
              </a:rPr>
              <a:t>. Open access. Image located at (https://</a:t>
            </a:r>
            <a:r>
              <a:rPr lang="en-US" altLang="en-US" dirty="0" err="1">
                <a:solidFill>
                  <a:srgbClr val="686F76"/>
                </a:solidFill>
              </a:rPr>
              <a:t>www.genome.gov</a:t>
            </a:r>
            <a:r>
              <a:rPr lang="en-US" altLang="en-US" dirty="0">
                <a:solidFill>
                  <a:srgbClr val="686F76"/>
                </a:solidFill>
              </a:rPr>
              <a:t>/news/news-release/Systematic-review-study-supports-that-sickle-cell-trait-increases-risk-for-some-health-conditions), accessed April 2019.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90EB5E42-46A5-394F-9F64-F47C200C2A2E}"/>
              </a:ext>
            </a:extLst>
          </p:cNvPr>
          <p:cNvSpPr>
            <a:spLocks noGrp="1" noRot="1" noChangeAspect="1" noChangeArrowheads="1" noTextEdit="1"/>
          </p:cNvSpPr>
          <p:nvPr>
            <p:ph type="sldImg"/>
          </p:nvPr>
        </p:nvSpPr>
        <p:spPr>
          <a:xfrm>
            <a:off x="381000" y="685800"/>
            <a:ext cx="6096000" cy="3429000"/>
          </a:xfrm>
        </p:spPr>
      </p:sp>
      <p:sp>
        <p:nvSpPr>
          <p:cNvPr id="66562" name="Rectangle 2">
            <a:extLst>
              <a:ext uri="{FF2B5EF4-FFF2-40B4-BE49-F238E27FC236}">
                <a16:creationId xmlns:a16="http://schemas.microsoft.com/office/drawing/2014/main" id="{97861E8E-C962-8E4E-8791-C972C4C520C5}"/>
              </a:ext>
            </a:extLst>
          </p:cNvPr>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An area of scientific, legal, religious, and ethical debate is the use of genome editing in embryos, such that changes would be passed on to future generations.</a:t>
            </a:r>
            <a:r>
              <a:rPr lang="en-US" altLang="en-US" dirty="0"/>
              <a:t> Since 2015, researchers have edited the genomes of embryos, but stated that they had not implanted those embryos into a person’s womb. In November 2018, a scientist claimed that the first two children had been born with genes that had been edited in the embryonic stage. In this case, genome editing was used in an attempt to confer immunity to HIV infection. Lacking verified and reviewed results, the details of this work are unclear and have left the world with many unanswered questions. This case brings attention to many profound ethical issues about potential applications of genome editing in humans. As this story has unfolded in the media, the apparent departure from the accepted process around reviewing, authorizing, and conducting medical research has also drawn particular scrutiny.</a:t>
            </a:r>
          </a:p>
          <a:p>
            <a:endParaRPr lang="en-US" altLang="en-US" dirty="0"/>
          </a:p>
          <a:p>
            <a:r>
              <a:rPr lang="en-US" altLang="en-US" b="1" dirty="0"/>
              <a:t>Image: </a:t>
            </a:r>
            <a:r>
              <a:rPr lang="en-US" altLang="en-US" dirty="0">
                <a:solidFill>
                  <a:srgbClr val="686F76"/>
                </a:solidFill>
              </a:rPr>
              <a:t>8-cell human embryo, day 3” by </a:t>
            </a:r>
            <a:r>
              <a:rPr lang="en-US" altLang="en-US" dirty="0" err="1">
                <a:solidFill>
                  <a:srgbClr val="686F76"/>
                </a:solidFill>
              </a:rPr>
              <a:t>ekem</a:t>
            </a:r>
            <a:r>
              <a:rPr lang="en-US" altLang="en-US" dirty="0">
                <a:solidFill>
                  <a:srgbClr val="686F76"/>
                </a:solidFill>
              </a:rPr>
              <a:t>, Courtesy: RWJMS IVF Program (</a:t>
            </a:r>
            <a:r>
              <a:rPr lang="en-US" altLang="en-US" dirty="0">
                <a:solidFill>
                  <a:srgbClr val="686F76"/>
                </a:solidFill>
                <a:hlinkClick r:id="rId3"/>
              </a:rPr>
              <a:t>https://commons.wikimedia.org/wiki/File:Embryo,_8_cells.jpg</a:t>
            </a:r>
            <a:r>
              <a:rPr lang="en-US" altLang="en-US" dirty="0">
                <a:solidFill>
                  <a:srgbClr val="686F76"/>
                </a:solidFill>
              </a:rPr>
              <a:t>, accessed Jan 13, 2017). Public domain </a:t>
            </a:r>
          </a:p>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A60E88E4-C556-A84F-913E-AEF17E46223B}"/>
              </a:ext>
            </a:extLst>
          </p:cNvPr>
          <p:cNvSpPr>
            <a:spLocks noGrp="1" noRot="1" noChangeAspect="1" noChangeArrowheads="1" noTextEdit="1"/>
          </p:cNvSpPr>
          <p:nvPr>
            <p:ph type="sldImg"/>
          </p:nvPr>
        </p:nvSpPr>
        <p:spPr>
          <a:xfrm>
            <a:off x="381000" y="685800"/>
            <a:ext cx="6096000" cy="3429000"/>
          </a:xfrm>
        </p:spPr>
      </p:sp>
      <p:sp>
        <p:nvSpPr>
          <p:cNvPr id="68610" name="Notes Placeholder 2">
            <a:extLst>
              <a:ext uri="{FF2B5EF4-FFF2-40B4-BE49-F238E27FC236}">
                <a16:creationId xmlns:a16="http://schemas.microsoft.com/office/drawing/2014/main" id="{6115952D-0311-3D4B-8925-A13DBCB0A81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While many hope that genetic technologies can help to prevent or treat disease, there are many fears as well that the use of genetics (particularly when applied to reproduction) will lead to what is sometimes referred to as “the new eugenics” and “designer babies.”</a:t>
            </a:r>
            <a:r>
              <a:rPr lang="en-US" altLang="en-US" dirty="0"/>
              <a:t> These terms are often a short-hand to talk about worries that genetics will be used unfairly, to discriminate against groups of people, including people with disabilities. Another major fear is that only the wealthy will have access to the newest advances. </a:t>
            </a:r>
            <a:r>
              <a:rPr lang="en-US" altLang="en-US" i="1" dirty="0"/>
              <a:t>Pause at this slide to ask students the question posed on the slide: “What are the underlying concerns?”.</a:t>
            </a:r>
            <a:r>
              <a:rPr lang="en-US" altLang="en-US" dirty="0"/>
              <a:t> Teachers can expect answers that include many of the concerns listed above – and this is the transition point in the lesson between the current state of genetics and the history of eugenics in the US and beyond. </a:t>
            </a:r>
          </a:p>
          <a:p>
            <a:endParaRPr lang="en-US" altLang="en-US" dirty="0"/>
          </a:p>
          <a:p>
            <a:r>
              <a:rPr lang="en-US" altLang="en-US" dirty="0"/>
              <a:t>From this point on in the lesson, students will learn about the American eugenics movement. They will explore the philosophies and agendas that drove the policies that allowed forced sterilizations, which aimed to prevent certain people passing on what were deemed “negative” traits to future generations. With a foundation in the history of the movement and an awareness of the people who were harmed and those who fought to end these unjust practices, students will be better informed to assess the benefits and implications of genetic technologies. </a:t>
            </a:r>
          </a:p>
          <a:p>
            <a:endParaRPr lang="en-US" altLang="en-US" dirty="0"/>
          </a:p>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3">
            <a:extLst>
              <a:ext uri="{FF2B5EF4-FFF2-40B4-BE49-F238E27FC236}">
                <a16:creationId xmlns:a16="http://schemas.microsoft.com/office/drawing/2014/main" id="{94A0AEBB-4812-EE4A-937D-E2CD85D22B57}"/>
              </a:ext>
            </a:extLst>
          </p:cNvPr>
          <p:cNvSpPr>
            <a:spLocks noGrp="1"/>
          </p:cNvSpPr>
          <p:nvPr>
            <p:ph type="sldNum" sz="quarter" idx="10"/>
          </p:nvPr>
        </p:nvSpPr>
        <p:spPr>
          <a:ln/>
        </p:spPr>
        <p:txBody>
          <a:bodyPr/>
          <a:lstStyle>
            <a:lvl1pPr>
              <a:defRPr/>
            </a:lvl1pPr>
          </a:lstStyle>
          <a:p>
            <a:fld id="{FB20AC76-A93E-1A4F-91A0-EE0E84FB7910}" type="slidenum">
              <a:rPr lang="en-US" altLang="en-US"/>
              <a:pPr/>
              <a:t>‹#›</a:t>
            </a:fld>
            <a:endParaRPr lang="en-US" altLang="en-US"/>
          </a:p>
        </p:txBody>
      </p:sp>
    </p:spTree>
    <p:extLst>
      <p:ext uri="{BB962C8B-B14F-4D97-AF65-F5344CB8AC3E}">
        <p14:creationId xmlns:p14="http://schemas.microsoft.com/office/powerpoint/2010/main" val="3091536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D4AA31A1-9BE2-BC4B-81A4-F27F943516CF}"/>
              </a:ext>
            </a:extLst>
          </p:cNvPr>
          <p:cNvSpPr>
            <a:spLocks noGrp="1"/>
          </p:cNvSpPr>
          <p:nvPr>
            <p:ph type="sldNum" sz="quarter" idx="10"/>
          </p:nvPr>
        </p:nvSpPr>
        <p:spPr>
          <a:ln/>
        </p:spPr>
        <p:txBody>
          <a:bodyPr/>
          <a:lstStyle>
            <a:lvl1pPr>
              <a:defRPr/>
            </a:lvl1pPr>
          </a:lstStyle>
          <a:p>
            <a:fld id="{12AC0868-038B-204D-BE37-89ACFA75EBFC}" type="slidenum">
              <a:rPr lang="en-US" altLang="en-US"/>
              <a:pPr/>
              <a:t>‹#›</a:t>
            </a:fld>
            <a:endParaRPr lang="en-US" altLang="en-US"/>
          </a:p>
        </p:txBody>
      </p:sp>
    </p:spTree>
    <p:extLst>
      <p:ext uri="{BB962C8B-B14F-4D97-AF65-F5344CB8AC3E}">
        <p14:creationId xmlns:p14="http://schemas.microsoft.com/office/powerpoint/2010/main" val="4045487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835313" y="1606550"/>
            <a:ext cx="3667125" cy="9551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29175" y="1606550"/>
            <a:ext cx="10853738" cy="9551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CCF909A2-B1A3-C144-8338-5DCAB32C503E}"/>
              </a:ext>
            </a:extLst>
          </p:cNvPr>
          <p:cNvSpPr>
            <a:spLocks noGrp="1"/>
          </p:cNvSpPr>
          <p:nvPr>
            <p:ph type="sldNum" sz="quarter" idx="10"/>
          </p:nvPr>
        </p:nvSpPr>
        <p:spPr>
          <a:ln/>
        </p:spPr>
        <p:txBody>
          <a:bodyPr/>
          <a:lstStyle>
            <a:lvl1pPr>
              <a:defRPr/>
            </a:lvl1pPr>
          </a:lstStyle>
          <a:p>
            <a:fld id="{8D9C51A9-8D06-CB40-BFDE-7ACF68E05A3A}" type="slidenum">
              <a:rPr lang="en-US" altLang="en-US"/>
              <a:pPr/>
              <a:t>‹#›</a:t>
            </a:fld>
            <a:endParaRPr lang="en-US" altLang="en-US"/>
          </a:p>
        </p:txBody>
      </p:sp>
    </p:spTree>
    <p:extLst>
      <p:ext uri="{BB962C8B-B14F-4D97-AF65-F5344CB8AC3E}">
        <p14:creationId xmlns:p14="http://schemas.microsoft.com/office/powerpoint/2010/main" val="2007403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8">
            <a:extLst>
              <a:ext uri="{FF2B5EF4-FFF2-40B4-BE49-F238E27FC236}">
                <a16:creationId xmlns:a16="http://schemas.microsoft.com/office/drawing/2014/main" id="{35E8CD2B-57EA-4647-862D-C681D12EF091}"/>
              </a:ext>
            </a:extLst>
          </p:cNvPr>
          <p:cNvSpPr>
            <a:spLocks noGrp="1"/>
          </p:cNvSpPr>
          <p:nvPr>
            <p:ph type="sldNum" sz="quarter" idx="10"/>
          </p:nvPr>
        </p:nvSpPr>
        <p:spPr>
          <a:ln/>
        </p:spPr>
        <p:txBody>
          <a:bodyPr/>
          <a:lstStyle>
            <a:lvl1pPr>
              <a:defRPr/>
            </a:lvl1pPr>
          </a:lstStyle>
          <a:p>
            <a:fld id="{D3CDBB2C-3856-734A-A8BD-E6C58BCD88EF}" type="slidenum">
              <a:rPr lang="en-US" altLang="en-US"/>
              <a:pPr/>
              <a:t>‹#›</a:t>
            </a:fld>
            <a:endParaRPr lang="en-US" altLang="en-US"/>
          </a:p>
        </p:txBody>
      </p:sp>
    </p:spTree>
    <p:extLst>
      <p:ext uri="{BB962C8B-B14F-4D97-AF65-F5344CB8AC3E}">
        <p14:creationId xmlns:p14="http://schemas.microsoft.com/office/powerpoint/2010/main" val="2031260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58675A62-DAD7-D447-8971-193424CE4DD2}"/>
              </a:ext>
            </a:extLst>
          </p:cNvPr>
          <p:cNvSpPr>
            <a:spLocks noGrp="1"/>
          </p:cNvSpPr>
          <p:nvPr>
            <p:ph type="sldNum" sz="quarter" idx="10"/>
          </p:nvPr>
        </p:nvSpPr>
        <p:spPr>
          <a:ln/>
        </p:spPr>
        <p:txBody>
          <a:bodyPr/>
          <a:lstStyle>
            <a:lvl1pPr>
              <a:defRPr/>
            </a:lvl1pPr>
          </a:lstStyle>
          <a:p>
            <a:fld id="{F9D83C66-1169-484E-BF28-568C26537B21}" type="slidenum">
              <a:rPr lang="en-US" altLang="en-US"/>
              <a:pPr/>
              <a:t>‹#›</a:t>
            </a:fld>
            <a:endParaRPr lang="en-US" altLang="en-US"/>
          </a:p>
        </p:txBody>
      </p:sp>
    </p:spTree>
    <p:extLst>
      <p:ext uri="{BB962C8B-B14F-4D97-AF65-F5344CB8AC3E}">
        <p14:creationId xmlns:p14="http://schemas.microsoft.com/office/powerpoint/2010/main" val="4277611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8">
            <a:extLst>
              <a:ext uri="{FF2B5EF4-FFF2-40B4-BE49-F238E27FC236}">
                <a16:creationId xmlns:a16="http://schemas.microsoft.com/office/drawing/2014/main" id="{6EDF37E9-BCA0-3E47-BEF6-1190A12F5862}"/>
              </a:ext>
            </a:extLst>
          </p:cNvPr>
          <p:cNvSpPr>
            <a:spLocks noGrp="1"/>
          </p:cNvSpPr>
          <p:nvPr>
            <p:ph type="sldNum" sz="quarter" idx="10"/>
          </p:nvPr>
        </p:nvSpPr>
        <p:spPr>
          <a:ln/>
        </p:spPr>
        <p:txBody>
          <a:bodyPr/>
          <a:lstStyle>
            <a:lvl1pPr>
              <a:defRPr/>
            </a:lvl1pPr>
          </a:lstStyle>
          <a:p>
            <a:fld id="{10168A38-55D7-0144-A0C2-CF450550239B}" type="slidenum">
              <a:rPr lang="en-US" altLang="en-US"/>
              <a:pPr/>
              <a:t>‹#›</a:t>
            </a:fld>
            <a:endParaRPr lang="en-US" altLang="en-US"/>
          </a:p>
        </p:txBody>
      </p:sp>
    </p:spTree>
    <p:extLst>
      <p:ext uri="{BB962C8B-B14F-4D97-AF65-F5344CB8AC3E}">
        <p14:creationId xmlns:p14="http://schemas.microsoft.com/office/powerpoint/2010/main" val="2301492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26138" y="11739563"/>
            <a:ext cx="619283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71375" y="11739563"/>
            <a:ext cx="6194425"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1997C71D-9B63-1A41-940E-5A1200D5CCB5}"/>
              </a:ext>
            </a:extLst>
          </p:cNvPr>
          <p:cNvSpPr>
            <a:spLocks noGrp="1"/>
          </p:cNvSpPr>
          <p:nvPr>
            <p:ph type="sldNum" sz="quarter" idx="10"/>
          </p:nvPr>
        </p:nvSpPr>
        <p:spPr>
          <a:ln/>
        </p:spPr>
        <p:txBody>
          <a:bodyPr/>
          <a:lstStyle>
            <a:lvl1pPr>
              <a:defRPr/>
            </a:lvl1pPr>
          </a:lstStyle>
          <a:p>
            <a:fld id="{68C48649-F609-224B-B21B-DF0B19556402}" type="slidenum">
              <a:rPr lang="en-US" altLang="en-US"/>
              <a:pPr/>
              <a:t>‹#›</a:t>
            </a:fld>
            <a:endParaRPr lang="en-US" altLang="en-US"/>
          </a:p>
        </p:txBody>
      </p:sp>
    </p:spTree>
    <p:extLst>
      <p:ext uri="{BB962C8B-B14F-4D97-AF65-F5344CB8AC3E}">
        <p14:creationId xmlns:p14="http://schemas.microsoft.com/office/powerpoint/2010/main" val="2969084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B5F82998-FA13-C24C-B1E3-C900F988CDBA}"/>
              </a:ext>
            </a:extLst>
          </p:cNvPr>
          <p:cNvSpPr>
            <a:spLocks noGrp="1"/>
          </p:cNvSpPr>
          <p:nvPr>
            <p:ph type="sldNum" sz="quarter" idx="10"/>
          </p:nvPr>
        </p:nvSpPr>
        <p:spPr>
          <a:ln/>
        </p:spPr>
        <p:txBody>
          <a:bodyPr/>
          <a:lstStyle>
            <a:lvl1pPr>
              <a:defRPr/>
            </a:lvl1pPr>
          </a:lstStyle>
          <a:p>
            <a:fld id="{B6570B70-B74F-7B47-A308-9B7870EFDA97}" type="slidenum">
              <a:rPr lang="en-US" altLang="en-US"/>
              <a:pPr/>
              <a:t>‹#›</a:t>
            </a:fld>
            <a:endParaRPr lang="en-US" altLang="en-US"/>
          </a:p>
        </p:txBody>
      </p:sp>
    </p:spTree>
    <p:extLst>
      <p:ext uri="{BB962C8B-B14F-4D97-AF65-F5344CB8AC3E}">
        <p14:creationId xmlns:p14="http://schemas.microsoft.com/office/powerpoint/2010/main" val="993554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3CD37F12-83BB-C54F-B2E3-0A00475A3762}"/>
              </a:ext>
            </a:extLst>
          </p:cNvPr>
          <p:cNvSpPr>
            <a:spLocks noGrp="1"/>
          </p:cNvSpPr>
          <p:nvPr>
            <p:ph type="sldNum" sz="quarter" idx="10"/>
          </p:nvPr>
        </p:nvSpPr>
        <p:spPr>
          <a:ln/>
        </p:spPr>
        <p:txBody>
          <a:bodyPr/>
          <a:lstStyle>
            <a:lvl1pPr>
              <a:defRPr/>
            </a:lvl1pPr>
          </a:lstStyle>
          <a:p>
            <a:fld id="{349ABA4B-DB3D-0B4E-A07D-721DCFBAFDCA}" type="slidenum">
              <a:rPr lang="en-US" altLang="en-US"/>
              <a:pPr/>
              <a:t>‹#›</a:t>
            </a:fld>
            <a:endParaRPr lang="en-US" altLang="en-US"/>
          </a:p>
        </p:txBody>
      </p:sp>
    </p:spTree>
    <p:extLst>
      <p:ext uri="{BB962C8B-B14F-4D97-AF65-F5344CB8AC3E}">
        <p14:creationId xmlns:p14="http://schemas.microsoft.com/office/powerpoint/2010/main" val="92613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BEB84C7B-2DF0-C249-BC2D-9FA9F1D42D2D}"/>
              </a:ext>
            </a:extLst>
          </p:cNvPr>
          <p:cNvSpPr>
            <a:spLocks noGrp="1"/>
          </p:cNvSpPr>
          <p:nvPr>
            <p:ph type="sldNum" sz="quarter" idx="10"/>
          </p:nvPr>
        </p:nvSpPr>
        <p:spPr>
          <a:ln/>
        </p:spPr>
        <p:txBody>
          <a:bodyPr/>
          <a:lstStyle>
            <a:lvl1pPr>
              <a:defRPr/>
            </a:lvl1pPr>
          </a:lstStyle>
          <a:p>
            <a:fld id="{872BE8C5-2DE8-6D47-913D-407C98EA47E9}" type="slidenum">
              <a:rPr lang="en-US" altLang="en-US"/>
              <a:pPr/>
              <a:t>‹#›</a:t>
            </a:fld>
            <a:endParaRPr lang="en-US" altLang="en-US"/>
          </a:p>
        </p:txBody>
      </p:sp>
    </p:spTree>
    <p:extLst>
      <p:ext uri="{BB962C8B-B14F-4D97-AF65-F5344CB8AC3E}">
        <p14:creationId xmlns:p14="http://schemas.microsoft.com/office/powerpoint/2010/main" val="3291768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E5E6616B-4F93-C644-B041-1E4E84352395}"/>
              </a:ext>
            </a:extLst>
          </p:cNvPr>
          <p:cNvSpPr>
            <a:spLocks noGrp="1"/>
          </p:cNvSpPr>
          <p:nvPr>
            <p:ph type="sldNum" sz="quarter" idx="10"/>
          </p:nvPr>
        </p:nvSpPr>
        <p:spPr>
          <a:ln/>
        </p:spPr>
        <p:txBody>
          <a:bodyPr/>
          <a:lstStyle>
            <a:lvl1pPr>
              <a:defRPr/>
            </a:lvl1pPr>
          </a:lstStyle>
          <a:p>
            <a:fld id="{6F4A2ECD-2FC3-234C-8C4A-A36BFD084B03}" type="slidenum">
              <a:rPr lang="en-US" altLang="en-US"/>
              <a:pPr/>
              <a:t>‹#›</a:t>
            </a:fld>
            <a:endParaRPr lang="en-US" altLang="en-US"/>
          </a:p>
        </p:txBody>
      </p:sp>
    </p:spTree>
    <p:extLst>
      <p:ext uri="{BB962C8B-B14F-4D97-AF65-F5344CB8AC3E}">
        <p14:creationId xmlns:p14="http://schemas.microsoft.com/office/powerpoint/2010/main" val="182064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7200">
                <a:latin typeface="Rockwell" panose="02060603020205020403" pitchFamily="18" charset="77"/>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a:extLst>
              <a:ext uri="{FF2B5EF4-FFF2-40B4-BE49-F238E27FC236}">
                <a16:creationId xmlns:a16="http://schemas.microsoft.com/office/drawing/2014/main" id="{D09F555A-0279-2149-8BE7-C20414523778}"/>
              </a:ext>
            </a:extLst>
          </p:cNvPr>
          <p:cNvSpPr>
            <a:spLocks noGrp="1"/>
          </p:cNvSpPr>
          <p:nvPr>
            <p:ph type="sldNum" sz="quarter" idx="10"/>
          </p:nvPr>
        </p:nvSpPr>
        <p:spPr>
          <a:ln/>
        </p:spPr>
        <p:txBody>
          <a:bodyPr/>
          <a:lstStyle>
            <a:lvl1pPr>
              <a:defRPr/>
            </a:lvl1pPr>
          </a:lstStyle>
          <a:p>
            <a:fld id="{07C8BA21-8437-7141-8104-E3DE6B01CCFF}" type="slidenum">
              <a:rPr lang="en-US" altLang="en-US"/>
              <a:pPr/>
              <a:t>‹#›</a:t>
            </a:fld>
            <a:endParaRPr lang="en-US" altLang="en-US"/>
          </a:p>
        </p:txBody>
      </p:sp>
    </p:spTree>
    <p:extLst>
      <p:ext uri="{BB962C8B-B14F-4D97-AF65-F5344CB8AC3E}">
        <p14:creationId xmlns:p14="http://schemas.microsoft.com/office/powerpoint/2010/main" val="3129211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68DDCFA2-0B3F-A944-94D1-B99D159FB376}"/>
              </a:ext>
            </a:extLst>
          </p:cNvPr>
          <p:cNvSpPr>
            <a:spLocks noGrp="1"/>
          </p:cNvSpPr>
          <p:nvPr>
            <p:ph type="sldNum" sz="quarter" idx="10"/>
          </p:nvPr>
        </p:nvSpPr>
        <p:spPr>
          <a:ln/>
        </p:spPr>
        <p:txBody>
          <a:bodyPr/>
          <a:lstStyle>
            <a:lvl1pPr>
              <a:defRPr/>
            </a:lvl1pPr>
          </a:lstStyle>
          <a:p>
            <a:fld id="{47A5F002-A355-C44F-9D89-FE4390C9521E}" type="slidenum">
              <a:rPr lang="en-US" altLang="en-US"/>
              <a:pPr/>
              <a:t>‹#›</a:t>
            </a:fld>
            <a:endParaRPr lang="en-US" altLang="en-US"/>
          </a:p>
        </p:txBody>
      </p:sp>
    </p:spTree>
    <p:extLst>
      <p:ext uri="{BB962C8B-B14F-4D97-AF65-F5344CB8AC3E}">
        <p14:creationId xmlns:p14="http://schemas.microsoft.com/office/powerpoint/2010/main" val="2219559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8E70AB46-176C-2A49-A361-003F14D465E8}"/>
              </a:ext>
            </a:extLst>
          </p:cNvPr>
          <p:cNvSpPr>
            <a:spLocks noGrp="1"/>
          </p:cNvSpPr>
          <p:nvPr>
            <p:ph type="sldNum" sz="quarter" idx="10"/>
          </p:nvPr>
        </p:nvSpPr>
        <p:spPr>
          <a:ln/>
        </p:spPr>
        <p:txBody>
          <a:bodyPr/>
          <a:lstStyle>
            <a:lvl1pPr>
              <a:defRPr/>
            </a:lvl1pPr>
          </a:lstStyle>
          <a:p>
            <a:fld id="{920C2D25-914D-DE48-897A-9F2B3674C695}" type="slidenum">
              <a:rPr lang="en-US" altLang="en-US"/>
              <a:pPr/>
              <a:t>‹#›</a:t>
            </a:fld>
            <a:endParaRPr lang="en-US" altLang="en-US"/>
          </a:p>
        </p:txBody>
      </p:sp>
    </p:spTree>
    <p:extLst>
      <p:ext uri="{BB962C8B-B14F-4D97-AF65-F5344CB8AC3E}">
        <p14:creationId xmlns:p14="http://schemas.microsoft.com/office/powerpoint/2010/main" val="1823902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28900" y="8535988"/>
            <a:ext cx="3136900" cy="4340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16613" y="8535988"/>
            <a:ext cx="9259887" cy="4340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14E9E190-2753-0843-AF57-A935AD402003}"/>
              </a:ext>
            </a:extLst>
          </p:cNvPr>
          <p:cNvSpPr>
            <a:spLocks noGrp="1"/>
          </p:cNvSpPr>
          <p:nvPr>
            <p:ph type="sldNum" sz="quarter" idx="10"/>
          </p:nvPr>
        </p:nvSpPr>
        <p:spPr>
          <a:ln/>
        </p:spPr>
        <p:txBody>
          <a:bodyPr/>
          <a:lstStyle>
            <a:lvl1pPr>
              <a:defRPr/>
            </a:lvl1pPr>
          </a:lstStyle>
          <a:p>
            <a:fld id="{263C8690-A353-8C43-8814-8C7019801BAB}" type="slidenum">
              <a:rPr lang="en-US" altLang="en-US"/>
              <a:pPr/>
              <a:t>‹#›</a:t>
            </a:fld>
            <a:endParaRPr lang="en-US" altLang="en-US"/>
          </a:p>
        </p:txBody>
      </p:sp>
    </p:spTree>
    <p:extLst>
      <p:ext uri="{BB962C8B-B14F-4D97-AF65-F5344CB8AC3E}">
        <p14:creationId xmlns:p14="http://schemas.microsoft.com/office/powerpoint/2010/main" val="1457414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4">
            <a:extLst>
              <a:ext uri="{FF2B5EF4-FFF2-40B4-BE49-F238E27FC236}">
                <a16:creationId xmlns:a16="http://schemas.microsoft.com/office/drawing/2014/main" id="{D850625A-E59C-D547-8930-E99DA716C700}"/>
              </a:ext>
            </a:extLst>
          </p:cNvPr>
          <p:cNvSpPr>
            <a:spLocks noGrp="1"/>
          </p:cNvSpPr>
          <p:nvPr>
            <p:ph type="sldNum" sz="quarter" idx="10"/>
          </p:nvPr>
        </p:nvSpPr>
        <p:spPr>
          <a:ln/>
        </p:spPr>
        <p:txBody>
          <a:bodyPr/>
          <a:lstStyle>
            <a:lvl1pPr>
              <a:defRPr/>
            </a:lvl1pPr>
          </a:lstStyle>
          <a:p>
            <a:fld id="{0F75AC63-D9FA-DF44-ADFB-505B3CC7D921}" type="slidenum">
              <a:rPr lang="en-US" altLang="en-US"/>
              <a:pPr/>
              <a:t>‹#›</a:t>
            </a:fld>
            <a:endParaRPr lang="en-US" altLang="en-US"/>
          </a:p>
        </p:txBody>
      </p:sp>
    </p:spTree>
    <p:extLst>
      <p:ext uri="{BB962C8B-B14F-4D97-AF65-F5344CB8AC3E}">
        <p14:creationId xmlns:p14="http://schemas.microsoft.com/office/powerpoint/2010/main" val="3073858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4">
            <a:extLst>
              <a:ext uri="{FF2B5EF4-FFF2-40B4-BE49-F238E27FC236}">
                <a16:creationId xmlns:a16="http://schemas.microsoft.com/office/drawing/2014/main" id="{EF537E77-4074-F149-8B37-43F5F238DEC0}"/>
              </a:ext>
            </a:extLst>
          </p:cNvPr>
          <p:cNvSpPr>
            <a:spLocks noGrp="1"/>
          </p:cNvSpPr>
          <p:nvPr>
            <p:ph type="sldNum" sz="quarter" idx="10"/>
          </p:nvPr>
        </p:nvSpPr>
        <p:spPr>
          <a:ln/>
        </p:spPr>
        <p:txBody>
          <a:bodyPr/>
          <a:lstStyle>
            <a:lvl1pPr>
              <a:defRPr/>
            </a:lvl1pPr>
          </a:lstStyle>
          <a:p>
            <a:fld id="{7728FDEA-8FA9-E04B-825A-7E5E5DF7AEC8}" type="slidenum">
              <a:rPr lang="en-US" altLang="en-US"/>
              <a:pPr/>
              <a:t>‹#›</a:t>
            </a:fld>
            <a:endParaRPr lang="en-US" altLang="en-US"/>
          </a:p>
        </p:txBody>
      </p:sp>
    </p:spTree>
    <p:extLst>
      <p:ext uri="{BB962C8B-B14F-4D97-AF65-F5344CB8AC3E}">
        <p14:creationId xmlns:p14="http://schemas.microsoft.com/office/powerpoint/2010/main" val="3987996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4">
            <a:extLst>
              <a:ext uri="{FF2B5EF4-FFF2-40B4-BE49-F238E27FC236}">
                <a16:creationId xmlns:a16="http://schemas.microsoft.com/office/drawing/2014/main" id="{D0DD7DB1-8EB4-974D-8028-7F47534E92BD}"/>
              </a:ext>
            </a:extLst>
          </p:cNvPr>
          <p:cNvSpPr>
            <a:spLocks noGrp="1"/>
          </p:cNvSpPr>
          <p:nvPr>
            <p:ph type="sldNum" sz="quarter" idx="10"/>
          </p:nvPr>
        </p:nvSpPr>
        <p:spPr>
          <a:ln/>
        </p:spPr>
        <p:txBody>
          <a:bodyPr/>
          <a:lstStyle>
            <a:lvl1pPr>
              <a:defRPr/>
            </a:lvl1pPr>
          </a:lstStyle>
          <a:p>
            <a:fld id="{ABBBF4DC-8006-4543-AADA-25C057DD580D}" type="slidenum">
              <a:rPr lang="en-US" altLang="en-US"/>
              <a:pPr/>
              <a:t>‹#›</a:t>
            </a:fld>
            <a:endParaRPr lang="en-US" altLang="en-US"/>
          </a:p>
        </p:txBody>
      </p:sp>
    </p:spTree>
    <p:extLst>
      <p:ext uri="{BB962C8B-B14F-4D97-AF65-F5344CB8AC3E}">
        <p14:creationId xmlns:p14="http://schemas.microsoft.com/office/powerpoint/2010/main" val="1652633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33938" y="4446588"/>
            <a:ext cx="7164387" cy="660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150725" y="4446588"/>
            <a:ext cx="7165975" cy="660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a:extLst>
              <a:ext uri="{FF2B5EF4-FFF2-40B4-BE49-F238E27FC236}">
                <a16:creationId xmlns:a16="http://schemas.microsoft.com/office/drawing/2014/main" id="{B9A93756-F8D3-034F-B676-F0E66A9CA60D}"/>
              </a:ext>
            </a:extLst>
          </p:cNvPr>
          <p:cNvSpPr>
            <a:spLocks noGrp="1"/>
          </p:cNvSpPr>
          <p:nvPr>
            <p:ph type="sldNum" sz="quarter" idx="10"/>
          </p:nvPr>
        </p:nvSpPr>
        <p:spPr>
          <a:ln/>
        </p:spPr>
        <p:txBody>
          <a:bodyPr/>
          <a:lstStyle>
            <a:lvl1pPr>
              <a:defRPr/>
            </a:lvl1pPr>
          </a:lstStyle>
          <a:p>
            <a:fld id="{F6D4D318-31D0-114F-81F4-8C362A7F91A4}" type="slidenum">
              <a:rPr lang="en-US" altLang="en-US"/>
              <a:pPr/>
              <a:t>‹#›</a:t>
            </a:fld>
            <a:endParaRPr lang="en-US" altLang="en-US"/>
          </a:p>
        </p:txBody>
      </p:sp>
    </p:spTree>
    <p:extLst>
      <p:ext uri="{BB962C8B-B14F-4D97-AF65-F5344CB8AC3E}">
        <p14:creationId xmlns:p14="http://schemas.microsoft.com/office/powerpoint/2010/main" val="3404465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a:extLst>
              <a:ext uri="{FF2B5EF4-FFF2-40B4-BE49-F238E27FC236}">
                <a16:creationId xmlns:a16="http://schemas.microsoft.com/office/drawing/2014/main" id="{EA223BCA-82E7-B344-8638-225F5891C29B}"/>
              </a:ext>
            </a:extLst>
          </p:cNvPr>
          <p:cNvSpPr>
            <a:spLocks noGrp="1"/>
          </p:cNvSpPr>
          <p:nvPr>
            <p:ph type="sldNum" sz="quarter" idx="10"/>
          </p:nvPr>
        </p:nvSpPr>
        <p:spPr>
          <a:ln/>
        </p:spPr>
        <p:txBody>
          <a:bodyPr/>
          <a:lstStyle>
            <a:lvl1pPr>
              <a:defRPr/>
            </a:lvl1pPr>
          </a:lstStyle>
          <a:p>
            <a:fld id="{91C952C5-FD9E-E644-BDF9-CF83BA483454}" type="slidenum">
              <a:rPr lang="en-US" altLang="en-US"/>
              <a:pPr/>
              <a:t>‹#›</a:t>
            </a:fld>
            <a:endParaRPr lang="en-US" altLang="en-US"/>
          </a:p>
        </p:txBody>
      </p:sp>
    </p:spTree>
    <p:extLst>
      <p:ext uri="{BB962C8B-B14F-4D97-AF65-F5344CB8AC3E}">
        <p14:creationId xmlns:p14="http://schemas.microsoft.com/office/powerpoint/2010/main" val="3807602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a:extLst>
              <a:ext uri="{FF2B5EF4-FFF2-40B4-BE49-F238E27FC236}">
                <a16:creationId xmlns:a16="http://schemas.microsoft.com/office/drawing/2014/main" id="{100D7C23-5D9C-A64B-BBD8-E4793661CCBE}"/>
              </a:ext>
            </a:extLst>
          </p:cNvPr>
          <p:cNvSpPr>
            <a:spLocks noGrp="1"/>
          </p:cNvSpPr>
          <p:nvPr>
            <p:ph type="sldNum" sz="quarter" idx="10"/>
          </p:nvPr>
        </p:nvSpPr>
        <p:spPr>
          <a:ln/>
        </p:spPr>
        <p:txBody>
          <a:bodyPr/>
          <a:lstStyle>
            <a:lvl1pPr>
              <a:defRPr/>
            </a:lvl1pPr>
          </a:lstStyle>
          <a:p>
            <a:fld id="{2E2066AA-46D2-E44A-9AD0-0A5B3C0B3AA0}" type="slidenum">
              <a:rPr lang="en-US" altLang="en-US"/>
              <a:pPr/>
              <a:t>‹#›</a:t>
            </a:fld>
            <a:endParaRPr lang="en-US" altLang="en-US"/>
          </a:p>
        </p:txBody>
      </p:sp>
    </p:spTree>
    <p:extLst>
      <p:ext uri="{BB962C8B-B14F-4D97-AF65-F5344CB8AC3E}">
        <p14:creationId xmlns:p14="http://schemas.microsoft.com/office/powerpoint/2010/main" val="2427863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112ADAA0-27DA-2042-9EF1-1420B9BF4264}"/>
              </a:ext>
            </a:extLst>
          </p:cNvPr>
          <p:cNvSpPr>
            <a:spLocks noGrp="1"/>
          </p:cNvSpPr>
          <p:nvPr>
            <p:ph type="sldNum" sz="quarter" idx="10"/>
          </p:nvPr>
        </p:nvSpPr>
        <p:spPr>
          <a:ln/>
        </p:spPr>
        <p:txBody>
          <a:bodyPr/>
          <a:lstStyle>
            <a:lvl1pPr>
              <a:defRPr/>
            </a:lvl1pPr>
          </a:lstStyle>
          <a:p>
            <a:fld id="{2662B075-5642-3B43-8C61-286DB04F62EF}" type="slidenum">
              <a:rPr lang="en-US" altLang="en-US"/>
              <a:pPr/>
              <a:t>‹#›</a:t>
            </a:fld>
            <a:endParaRPr lang="en-US" altLang="en-US"/>
          </a:p>
        </p:txBody>
      </p:sp>
    </p:spTree>
    <p:extLst>
      <p:ext uri="{BB962C8B-B14F-4D97-AF65-F5344CB8AC3E}">
        <p14:creationId xmlns:p14="http://schemas.microsoft.com/office/powerpoint/2010/main" val="1544097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3">
            <a:extLst>
              <a:ext uri="{FF2B5EF4-FFF2-40B4-BE49-F238E27FC236}">
                <a16:creationId xmlns:a16="http://schemas.microsoft.com/office/drawing/2014/main" id="{1E7DF7E9-94EF-A34E-8BF5-C3FB5BD9854B}"/>
              </a:ext>
            </a:extLst>
          </p:cNvPr>
          <p:cNvSpPr>
            <a:spLocks noGrp="1"/>
          </p:cNvSpPr>
          <p:nvPr>
            <p:ph type="sldNum" sz="quarter" idx="10"/>
          </p:nvPr>
        </p:nvSpPr>
        <p:spPr>
          <a:ln/>
        </p:spPr>
        <p:txBody>
          <a:bodyPr/>
          <a:lstStyle>
            <a:lvl1pPr>
              <a:defRPr/>
            </a:lvl1pPr>
          </a:lstStyle>
          <a:p>
            <a:fld id="{D465F1A1-AFA4-C648-B4AE-DBB3876A71C9}" type="slidenum">
              <a:rPr lang="en-US" altLang="en-US"/>
              <a:pPr/>
              <a:t>‹#›</a:t>
            </a:fld>
            <a:endParaRPr lang="en-US" altLang="en-US"/>
          </a:p>
        </p:txBody>
      </p:sp>
    </p:spTree>
    <p:extLst>
      <p:ext uri="{BB962C8B-B14F-4D97-AF65-F5344CB8AC3E}">
        <p14:creationId xmlns:p14="http://schemas.microsoft.com/office/powerpoint/2010/main" val="25203467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32F99535-1AF9-1146-B533-65459A348071}"/>
              </a:ext>
            </a:extLst>
          </p:cNvPr>
          <p:cNvSpPr>
            <a:spLocks noGrp="1"/>
          </p:cNvSpPr>
          <p:nvPr>
            <p:ph type="sldNum" sz="quarter" idx="10"/>
          </p:nvPr>
        </p:nvSpPr>
        <p:spPr>
          <a:ln/>
        </p:spPr>
        <p:txBody>
          <a:bodyPr/>
          <a:lstStyle>
            <a:lvl1pPr>
              <a:defRPr/>
            </a:lvl1pPr>
          </a:lstStyle>
          <a:p>
            <a:fld id="{CDB5B602-2B23-BE40-B44D-AF07B3B655D2}" type="slidenum">
              <a:rPr lang="en-US" altLang="en-US"/>
              <a:pPr/>
              <a:t>‹#›</a:t>
            </a:fld>
            <a:endParaRPr lang="en-US" altLang="en-US"/>
          </a:p>
        </p:txBody>
      </p:sp>
    </p:spTree>
    <p:extLst>
      <p:ext uri="{BB962C8B-B14F-4D97-AF65-F5344CB8AC3E}">
        <p14:creationId xmlns:p14="http://schemas.microsoft.com/office/powerpoint/2010/main" val="1279689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4031E3F7-2374-3542-9410-A59272EC3860}"/>
              </a:ext>
            </a:extLst>
          </p:cNvPr>
          <p:cNvSpPr>
            <a:spLocks noGrp="1"/>
          </p:cNvSpPr>
          <p:nvPr>
            <p:ph type="sldNum" sz="quarter" idx="10"/>
          </p:nvPr>
        </p:nvSpPr>
        <p:spPr>
          <a:ln/>
        </p:spPr>
        <p:txBody>
          <a:bodyPr/>
          <a:lstStyle>
            <a:lvl1pPr>
              <a:defRPr/>
            </a:lvl1pPr>
          </a:lstStyle>
          <a:p>
            <a:fld id="{79BE7E3F-E36C-9441-80A1-BBC4CECD06FC}" type="slidenum">
              <a:rPr lang="en-US" altLang="en-US"/>
              <a:pPr/>
              <a:t>‹#›</a:t>
            </a:fld>
            <a:endParaRPr lang="en-US" altLang="en-US"/>
          </a:p>
        </p:txBody>
      </p:sp>
    </p:spTree>
    <p:extLst>
      <p:ext uri="{BB962C8B-B14F-4D97-AF65-F5344CB8AC3E}">
        <p14:creationId xmlns:p14="http://schemas.microsoft.com/office/powerpoint/2010/main" val="3172402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663DF53F-13C5-1142-AFF6-0F8E4A217FC4}"/>
              </a:ext>
            </a:extLst>
          </p:cNvPr>
          <p:cNvSpPr>
            <a:spLocks noGrp="1"/>
          </p:cNvSpPr>
          <p:nvPr>
            <p:ph type="sldNum" sz="quarter" idx="10"/>
          </p:nvPr>
        </p:nvSpPr>
        <p:spPr>
          <a:ln/>
        </p:spPr>
        <p:txBody>
          <a:bodyPr/>
          <a:lstStyle>
            <a:lvl1pPr>
              <a:defRPr/>
            </a:lvl1pPr>
          </a:lstStyle>
          <a:p>
            <a:fld id="{785F081A-DA1D-5C4D-8587-767280E6FCF8}" type="slidenum">
              <a:rPr lang="en-US" altLang="en-US"/>
              <a:pPr/>
              <a:t>‹#›</a:t>
            </a:fld>
            <a:endParaRPr lang="en-US" altLang="en-US"/>
          </a:p>
        </p:txBody>
      </p:sp>
    </p:spTree>
    <p:extLst>
      <p:ext uri="{BB962C8B-B14F-4D97-AF65-F5344CB8AC3E}">
        <p14:creationId xmlns:p14="http://schemas.microsoft.com/office/powerpoint/2010/main" val="218835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697200" y="446088"/>
            <a:ext cx="3619500" cy="10607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33938" y="446088"/>
            <a:ext cx="10710862" cy="10607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8D075FC9-FD2D-9F42-A0A8-DF2F985D5F8F}"/>
              </a:ext>
            </a:extLst>
          </p:cNvPr>
          <p:cNvSpPr>
            <a:spLocks noGrp="1"/>
          </p:cNvSpPr>
          <p:nvPr>
            <p:ph type="sldNum" sz="quarter" idx="10"/>
          </p:nvPr>
        </p:nvSpPr>
        <p:spPr>
          <a:ln/>
        </p:spPr>
        <p:txBody>
          <a:bodyPr/>
          <a:lstStyle>
            <a:lvl1pPr>
              <a:defRPr/>
            </a:lvl1pPr>
          </a:lstStyle>
          <a:p>
            <a:fld id="{6A385DA7-2752-E045-BFFC-9A1EAAAB41DB}" type="slidenum">
              <a:rPr lang="en-US" altLang="en-US"/>
              <a:pPr/>
              <a:t>‹#›</a:t>
            </a:fld>
            <a:endParaRPr lang="en-US" altLang="en-US"/>
          </a:p>
        </p:txBody>
      </p:sp>
    </p:spTree>
    <p:extLst>
      <p:ext uri="{BB962C8B-B14F-4D97-AF65-F5344CB8AC3E}">
        <p14:creationId xmlns:p14="http://schemas.microsoft.com/office/powerpoint/2010/main" val="421422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3">
            <a:extLst>
              <a:ext uri="{FF2B5EF4-FFF2-40B4-BE49-F238E27FC236}">
                <a16:creationId xmlns:a16="http://schemas.microsoft.com/office/drawing/2014/main" id="{6B00B789-C825-7146-9926-5BB07F328ABD}"/>
              </a:ext>
            </a:extLst>
          </p:cNvPr>
          <p:cNvSpPr>
            <a:spLocks noGrp="1"/>
          </p:cNvSpPr>
          <p:nvPr>
            <p:ph type="sldNum" sz="quarter" idx="10"/>
          </p:nvPr>
        </p:nvSpPr>
        <p:spPr>
          <a:ln/>
        </p:spPr>
        <p:txBody>
          <a:bodyPr/>
          <a:lstStyle>
            <a:lvl1pPr>
              <a:defRPr/>
            </a:lvl1pPr>
          </a:lstStyle>
          <a:p>
            <a:fld id="{35179094-CC3B-F047-B9D8-E22FB3220557}" type="slidenum">
              <a:rPr lang="en-US" altLang="en-US"/>
              <a:pPr/>
              <a:t>‹#›</a:t>
            </a:fld>
            <a:endParaRPr lang="en-US" altLang="en-US"/>
          </a:p>
        </p:txBody>
      </p:sp>
    </p:spTree>
    <p:extLst>
      <p:ext uri="{BB962C8B-B14F-4D97-AF65-F5344CB8AC3E}">
        <p14:creationId xmlns:p14="http://schemas.microsoft.com/office/powerpoint/2010/main" val="3429554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676400" y="3651250"/>
            <a:ext cx="210312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DF583143-B257-624E-8C03-8F987953CE8D}"/>
              </a:ext>
            </a:extLst>
          </p:cNvPr>
          <p:cNvSpPr>
            <a:spLocks noGrp="1"/>
          </p:cNvSpPr>
          <p:nvPr>
            <p:ph type="sldNum" sz="quarter" idx="10"/>
          </p:nvPr>
        </p:nvSpPr>
        <p:spPr>
          <a:ln/>
        </p:spPr>
        <p:txBody>
          <a:bodyPr/>
          <a:lstStyle>
            <a:lvl1pPr>
              <a:defRPr/>
            </a:lvl1pPr>
          </a:lstStyle>
          <a:p>
            <a:fld id="{B30E0556-D817-1A4C-BE83-5876E75E7F5C}" type="slidenum">
              <a:rPr lang="en-US" altLang="en-US"/>
              <a:pPr/>
              <a:t>‹#›</a:t>
            </a:fld>
            <a:endParaRPr lang="en-US" altLang="en-US"/>
          </a:p>
        </p:txBody>
      </p:sp>
    </p:spTree>
    <p:extLst>
      <p:ext uri="{BB962C8B-B14F-4D97-AF65-F5344CB8AC3E}">
        <p14:creationId xmlns:p14="http://schemas.microsoft.com/office/powerpoint/2010/main" val="3775027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3">
            <a:extLst>
              <a:ext uri="{FF2B5EF4-FFF2-40B4-BE49-F238E27FC236}">
                <a16:creationId xmlns:a16="http://schemas.microsoft.com/office/drawing/2014/main" id="{0CFD9013-540A-5342-87CC-B07FD532AFBD}"/>
              </a:ext>
            </a:extLst>
          </p:cNvPr>
          <p:cNvSpPr>
            <a:spLocks noGrp="1"/>
          </p:cNvSpPr>
          <p:nvPr>
            <p:ph type="sldNum" sz="quarter" idx="10"/>
          </p:nvPr>
        </p:nvSpPr>
        <p:spPr>
          <a:ln/>
        </p:spPr>
        <p:txBody>
          <a:bodyPr/>
          <a:lstStyle>
            <a:lvl1pPr>
              <a:defRPr/>
            </a:lvl1pPr>
          </a:lstStyle>
          <a:p>
            <a:fld id="{58085B7D-AE09-524A-8334-818AEC57A763}" type="slidenum">
              <a:rPr lang="en-US" altLang="en-US"/>
              <a:pPr/>
              <a:t>‹#›</a:t>
            </a:fld>
            <a:endParaRPr lang="en-US" altLang="en-US"/>
          </a:p>
        </p:txBody>
      </p:sp>
    </p:spTree>
    <p:extLst>
      <p:ext uri="{BB962C8B-B14F-4D97-AF65-F5344CB8AC3E}">
        <p14:creationId xmlns:p14="http://schemas.microsoft.com/office/powerpoint/2010/main" val="20179279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4394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651250"/>
            <a:ext cx="104394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3C11C6E9-4356-C843-A97F-4CDF0C3202BA}"/>
              </a:ext>
            </a:extLst>
          </p:cNvPr>
          <p:cNvSpPr>
            <a:spLocks noGrp="1"/>
          </p:cNvSpPr>
          <p:nvPr>
            <p:ph type="sldNum" sz="quarter" idx="10"/>
          </p:nvPr>
        </p:nvSpPr>
        <p:spPr>
          <a:ln/>
        </p:spPr>
        <p:txBody>
          <a:bodyPr/>
          <a:lstStyle>
            <a:lvl1pPr>
              <a:defRPr/>
            </a:lvl1pPr>
          </a:lstStyle>
          <a:p>
            <a:fld id="{30E5D3BA-C83E-D74C-84A9-0BD4A35731E0}" type="slidenum">
              <a:rPr lang="en-US" altLang="en-US"/>
              <a:pPr/>
              <a:t>‹#›</a:t>
            </a:fld>
            <a:endParaRPr lang="en-US" altLang="en-US"/>
          </a:p>
        </p:txBody>
      </p:sp>
    </p:spTree>
    <p:extLst>
      <p:ext uri="{BB962C8B-B14F-4D97-AF65-F5344CB8AC3E}">
        <p14:creationId xmlns:p14="http://schemas.microsoft.com/office/powerpoint/2010/main" val="2487892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5EDA1129-771E-B54E-AD45-4B274354D9FD}"/>
              </a:ext>
            </a:extLst>
          </p:cNvPr>
          <p:cNvSpPr>
            <a:spLocks noGrp="1"/>
          </p:cNvSpPr>
          <p:nvPr>
            <p:ph type="sldNum" sz="quarter" idx="10"/>
          </p:nvPr>
        </p:nvSpPr>
        <p:spPr>
          <a:ln/>
        </p:spPr>
        <p:txBody>
          <a:bodyPr/>
          <a:lstStyle>
            <a:lvl1pPr>
              <a:defRPr/>
            </a:lvl1pPr>
          </a:lstStyle>
          <a:p>
            <a:fld id="{D1C631B0-13B6-B945-908D-0963067D5323}" type="slidenum">
              <a:rPr lang="en-US" altLang="en-US"/>
              <a:pPr/>
              <a:t>‹#›</a:t>
            </a:fld>
            <a:endParaRPr lang="en-US" altLang="en-US"/>
          </a:p>
        </p:txBody>
      </p:sp>
    </p:spTree>
    <p:extLst>
      <p:ext uri="{BB962C8B-B14F-4D97-AF65-F5344CB8AC3E}">
        <p14:creationId xmlns:p14="http://schemas.microsoft.com/office/powerpoint/2010/main" val="32534448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7200">
                <a:latin typeface="Rockwell" panose="02060603020205020403" pitchFamily="18" charset="77"/>
              </a:defRPr>
            </a:lvl1pPr>
          </a:lstStyle>
          <a:p>
            <a:r>
              <a:rPr lang="en-US" dirty="0"/>
              <a:t>Click to edit Master title style</a:t>
            </a:r>
          </a:p>
        </p:txBody>
      </p:sp>
      <p:sp>
        <p:nvSpPr>
          <p:cNvPr id="3" name="Rectangle 13">
            <a:extLst>
              <a:ext uri="{FF2B5EF4-FFF2-40B4-BE49-F238E27FC236}">
                <a16:creationId xmlns:a16="http://schemas.microsoft.com/office/drawing/2014/main" id="{3BD13511-7E85-1343-A507-B0A6A488AFF5}"/>
              </a:ext>
            </a:extLst>
          </p:cNvPr>
          <p:cNvSpPr>
            <a:spLocks noGrp="1"/>
          </p:cNvSpPr>
          <p:nvPr>
            <p:ph type="sldNum" sz="quarter" idx="10"/>
          </p:nvPr>
        </p:nvSpPr>
        <p:spPr>
          <a:ln/>
        </p:spPr>
        <p:txBody>
          <a:bodyPr/>
          <a:lstStyle>
            <a:lvl1pPr>
              <a:defRPr/>
            </a:lvl1pPr>
          </a:lstStyle>
          <a:p>
            <a:fld id="{AC6AA4CB-0A59-E245-AB58-617B14D0DA95}" type="slidenum">
              <a:rPr lang="en-US" altLang="en-US"/>
              <a:pPr/>
              <a:t>‹#›</a:t>
            </a:fld>
            <a:endParaRPr lang="en-US" altLang="en-US"/>
          </a:p>
        </p:txBody>
      </p:sp>
    </p:spTree>
    <p:extLst>
      <p:ext uri="{BB962C8B-B14F-4D97-AF65-F5344CB8AC3E}">
        <p14:creationId xmlns:p14="http://schemas.microsoft.com/office/powerpoint/2010/main" val="642799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29175" y="2555875"/>
            <a:ext cx="7259638" cy="860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41213" y="2555875"/>
            <a:ext cx="7261225" cy="860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1B6485FB-4B67-2346-BE5E-8C562FD97C0D}"/>
              </a:ext>
            </a:extLst>
          </p:cNvPr>
          <p:cNvSpPr>
            <a:spLocks noGrp="1"/>
          </p:cNvSpPr>
          <p:nvPr>
            <p:ph type="sldNum" sz="quarter" idx="10"/>
          </p:nvPr>
        </p:nvSpPr>
        <p:spPr>
          <a:ln/>
        </p:spPr>
        <p:txBody>
          <a:bodyPr/>
          <a:lstStyle>
            <a:lvl1pPr>
              <a:defRPr/>
            </a:lvl1pPr>
          </a:lstStyle>
          <a:p>
            <a:fld id="{3AA331FD-FB54-AB48-8C37-DD35C3F038B4}" type="slidenum">
              <a:rPr lang="en-US" altLang="en-US"/>
              <a:pPr/>
              <a:t>‹#›</a:t>
            </a:fld>
            <a:endParaRPr lang="en-US" altLang="en-US"/>
          </a:p>
        </p:txBody>
      </p:sp>
    </p:spTree>
    <p:extLst>
      <p:ext uri="{BB962C8B-B14F-4D97-AF65-F5344CB8AC3E}">
        <p14:creationId xmlns:p14="http://schemas.microsoft.com/office/powerpoint/2010/main" val="4217041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D7E1DF46-A1B6-0C45-AD72-002BDA94A1AF}"/>
              </a:ext>
            </a:extLst>
          </p:cNvPr>
          <p:cNvSpPr>
            <a:spLocks noGrp="1"/>
          </p:cNvSpPr>
          <p:nvPr>
            <p:ph type="sldNum" sz="quarter" idx="10"/>
          </p:nvPr>
        </p:nvSpPr>
        <p:spPr>
          <a:ln/>
        </p:spPr>
        <p:txBody>
          <a:bodyPr/>
          <a:lstStyle>
            <a:lvl1pPr>
              <a:defRPr/>
            </a:lvl1pPr>
          </a:lstStyle>
          <a:p>
            <a:fld id="{3D0FA958-C5EF-A044-9C43-FEFC4F36A3D5}" type="slidenum">
              <a:rPr lang="en-US" altLang="en-US"/>
              <a:pPr/>
              <a:t>‹#›</a:t>
            </a:fld>
            <a:endParaRPr lang="en-US" altLang="en-US"/>
          </a:p>
        </p:txBody>
      </p:sp>
    </p:spTree>
    <p:extLst>
      <p:ext uri="{BB962C8B-B14F-4D97-AF65-F5344CB8AC3E}">
        <p14:creationId xmlns:p14="http://schemas.microsoft.com/office/powerpoint/2010/main" val="3031886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54EBCB2A-3D28-574E-A634-C61E38A870DE}"/>
              </a:ext>
            </a:extLst>
          </p:cNvPr>
          <p:cNvSpPr>
            <a:spLocks noGrp="1"/>
          </p:cNvSpPr>
          <p:nvPr>
            <p:ph type="sldNum" sz="quarter" idx="10"/>
          </p:nvPr>
        </p:nvSpPr>
        <p:spPr>
          <a:ln/>
        </p:spPr>
        <p:txBody>
          <a:bodyPr/>
          <a:lstStyle>
            <a:lvl1pPr>
              <a:defRPr/>
            </a:lvl1pPr>
          </a:lstStyle>
          <a:p>
            <a:fld id="{39FA2136-5567-3143-A45D-C8C1A6A96DB9}" type="slidenum">
              <a:rPr lang="en-US" altLang="en-US"/>
              <a:pPr/>
              <a:t>‹#›</a:t>
            </a:fld>
            <a:endParaRPr lang="en-US" altLang="en-US"/>
          </a:p>
        </p:txBody>
      </p:sp>
    </p:spTree>
    <p:extLst>
      <p:ext uri="{BB962C8B-B14F-4D97-AF65-F5344CB8AC3E}">
        <p14:creationId xmlns:p14="http://schemas.microsoft.com/office/powerpoint/2010/main" val="35618383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91DF6FEC-F448-EF42-83D2-E143B7DD787E}"/>
              </a:ext>
            </a:extLst>
          </p:cNvPr>
          <p:cNvSpPr>
            <a:spLocks noGrp="1"/>
          </p:cNvSpPr>
          <p:nvPr>
            <p:ph type="sldNum" sz="quarter" idx="10"/>
          </p:nvPr>
        </p:nvSpPr>
        <p:spPr>
          <a:ln/>
        </p:spPr>
        <p:txBody>
          <a:bodyPr/>
          <a:lstStyle>
            <a:lvl1pPr>
              <a:defRPr/>
            </a:lvl1pPr>
          </a:lstStyle>
          <a:p>
            <a:fld id="{62033C3A-74CD-C24A-A8BB-1BB15FE5AEEF}" type="slidenum">
              <a:rPr lang="en-US" altLang="en-US"/>
              <a:pPr/>
              <a:t>‹#›</a:t>
            </a:fld>
            <a:endParaRPr lang="en-US" altLang="en-US"/>
          </a:p>
        </p:txBody>
      </p:sp>
    </p:spTree>
    <p:extLst>
      <p:ext uri="{BB962C8B-B14F-4D97-AF65-F5344CB8AC3E}">
        <p14:creationId xmlns:p14="http://schemas.microsoft.com/office/powerpoint/2010/main" val="4033440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676400" y="3651250"/>
            <a:ext cx="21031200" cy="8702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505F2AE7-8837-5942-ABBA-3A1D35D5A460}"/>
              </a:ext>
            </a:extLst>
          </p:cNvPr>
          <p:cNvSpPr>
            <a:spLocks noGrp="1"/>
          </p:cNvSpPr>
          <p:nvPr>
            <p:ph type="sldNum" sz="quarter" idx="10"/>
          </p:nvPr>
        </p:nvSpPr>
        <p:spPr>
          <a:ln/>
        </p:spPr>
        <p:txBody>
          <a:bodyPr/>
          <a:lstStyle>
            <a:lvl1pPr>
              <a:defRPr/>
            </a:lvl1pPr>
          </a:lstStyle>
          <a:p>
            <a:fld id="{2C739FD0-AC8F-744F-9F2E-AB4273B58061}" type="slidenum">
              <a:rPr lang="en-US" altLang="en-US"/>
              <a:pPr/>
              <a:t>‹#›</a:t>
            </a:fld>
            <a:endParaRPr lang="en-US" altLang="en-US"/>
          </a:p>
        </p:txBody>
      </p:sp>
    </p:spTree>
    <p:extLst>
      <p:ext uri="{BB962C8B-B14F-4D97-AF65-F5344CB8AC3E}">
        <p14:creationId xmlns:p14="http://schemas.microsoft.com/office/powerpoint/2010/main" val="658001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428625"/>
            <a:ext cx="5257800" cy="11925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28625"/>
            <a:ext cx="15621000" cy="119253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BBF81E68-969C-C340-B1CC-62A22C2EF3BB}"/>
              </a:ext>
            </a:extLst>
          </p:cNvPr>
          <p:cNvSpPr>
            <a:spLocks noGrp="1"/>
          </p:cNvSpPr>
          <p:nvPr>
            <p:ph type="sldNum" sz="quarter" idx="10"/>
          </p:nvPr>
        </p:nvSpPr>
        <p:spPr>
          <a:ln/>
        </p:spPr>
        <p:txBody>
          <a:bodyPr/>
          <a:lstStyle>
            <a:lvl1pPr>
              <a:defRPr/>
            </a:lvl1pPr>
          </a:lstStyle>
          <a:p>
            <a:fld id="{5FB87C79-21AA-BA46-9703-0676ECCABE52}" type="slidenum">
              <a:rPr lang="en-US" altLang="en-US"/>
              <a:pPr/>
              <a:t>‹#›</a:t>
            </a:fld>
            <a:endParaRPr lang="en-US" altLang="en-US"/>
          </a:p>
        </p:txBody>
      </p:sp>
    </p:spTree>
    <p:extLst>
      <p:ext uri="{BB962C8B-B14F-4D97-AF65-F5344CB8AC3E}">
        <p14:creationId xmlns:p14="http://schemas.microsoft.com/office/powerpoint/2010/main" val="3835879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62F282C4-3E9A-AB4D-861C-96E5F16AB496}"/>
              </a:ext>
            </a:extLst>
          </p:cNvPr>
          <p:cNvSpPr>
            <a:spLocks noGrp="1"/>
          </p:cNvSpPr>
          <p:nvPr>
            <p:ph type="sldNum" sz="quarter" idx="10"/>
          </p:nvPr>
        </p:nvSpPr>
        <p:spPr>
          <a:ln/>
        </p:spPr>
        <p:txBody>
          <a:bodyPr/>
          <a:lstStyle>
            <a:lvl1pPr>
              <a:defRPr/>
            </a:lvl1pPr>
          </a:lstStyle>
          <a:p>
            <a:fld id="{A53463D1-3019-3C4F-8FAA-6642DA4029BC}" type="slidenum">
              <a:rPr lang="en-US" altLang="en-US"/>
              <a:pPr/>
              <a:t>‹#›</a:t>
            </a:fld>
            <a:endParaRPr lang="en-US" altLang="en-US"/>
          </a:p>
        </p:txBody>
      </p:sp>
    </p:spTree>
    <p:extLst>
      <p:ext uri="{BB962C8B-B14F-4D97-AF65-F5344CB8AC3E}">
        <p14:creationId xmlns:p14="http://schemas.microsoft.com/office/powerpoint/2010/main" val="352161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A7822AAB-E9C4-BD45-953C-B23AA07D4FD1}"/>
              </a:ext>
            </a:extLst>
          </p:cNvPr>
          <p:cNvSpPr>
            <a:spLocks noGrp="1"/>
          </p:cNvSpPr>
          <p:nvPr>
            <p:ph type="sldNum" sz="quarter" idx="10"/>
          </p:nvPr>
        </p:nvSpPr>
        <p:spPr>
          <a:ln/>
        </p:spPr>
        <p:txBody>
          <a:bodyPr/>
          <a:lstStyle>
            <a:lvl1pPr>
              <a:defRPr/>
            </a:lvl1pPr>
          </a:lstStyle>
          <a:p>
            <a:fld id="{1FE5E575-6103-EC47-8258-973AA661E6AC}" type="slidenum">
              <a:rPr lang="en-US" altLang="en-US"/>
              <a:pPr/>
              <a:t>‹#›</a:t>
            </a:fld>
            <a:endParaRPr lang="en-US" altLang="en-US"/>
          </a:p>
        </p:txBody>
      </p:sp>
    </p:spTree>
    <p:extLst>
      <p:ext uri="{BB962C8B-B14F-4D97-AF65-F5344CB8AC3E}">
        <p14:creationId xmlns:p14="http://schemas.microsoft.com/office/powerpoint/2010/main" val="2310674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CC7B7075-F7ED-2349-89F9-063D3434A8A3}"/>
              </a:ext>
            </a:extLst>
          </p:cNvPr>
          <p:cNvSpPr>
            <a:spLocks noGrp="1"/>
          </p:cNvSpPr>
          <p:nvPr>
            <p:ph type="sldNum" sz="quarter" idx="10"/>
          </p:nvPr>
        </p:nvSpPr>
        <p:spPr>
          <a:ln/>
        </p:spPr>
        <p:txBody>
          <a:bodyPr/>
          <a:lstStyle>
            <a:lvl1pPr>
              <a:defRPr/>
            </a:lvl1pPr>
          </a:lstStyle>
          <a:p>
            <a:fld id="{887E5698-3079-5347-BD8F-AF7AC59306F4}" type="slidenum">
              <a:rPr lang="en-US" altLang="en-US"/>
              <a:pPr/>
              <a:t>‹#›</a:t>
            </a:fld>
            <a:endParaRPr lang="en-US" altLang="en-US"/>
          </a:p>
        </p:txBody>
      </p:sp>
    </p:spTree>
    <p:extLst>
      <p:ext uri="{BB962C8B-B14F-4D97-AF65-F5344CB8AC3E}">
        <p14:creationId xmlns:p14="http://schemas.microsoft.com/office/powerpoint/2010/main" val="1351265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8FD8C993-E51E-D24B-B62D-D12886BF0C63}"/>
              </a:ext>
            </a:extLst>
          </p:cNvPr>
          <p:cNvSpPr>
            <a:spLocks noGrp="1"/>
          </p:cNvSpPr>
          <p:nvPr>
            <p:ph type="sldNum" sz="quarter" idx="10"/>
          </p:nvPr>
        </p:nvSpPr>
        <p:spPr>
          <a:ln/>
        </p:spPr>
        <p:txBody>
          <a:bodyPr/>
          <a:lstStyle>
            <a:lvl1pPr>
              <a:defRPr/>
            </a:lvl1pPr>
          </a:lstStyle>
          <a:p>
            <a:fld id="{F5CEACAB-8F7C-9F49-B506-BB1E4EAF0E56}" type="slidenum">
              <a:rPr lang="en-US" altLang="en-US"/>
              <a:pPr/>
              <a:t>‹#›</a:t>
            </a:fld>
            <a:endParaRPr lang="en-US" altLang="en-US"/>
          </a:p>
        </p:txBody>
      </p:sp>
    </p:spTree>
    <p:extLst>
      <p:ext uri="{BB962C8B-B14F-4D97-AF65-F5344CB8AC3E}">
        <p14:creationId xmlns:p14="http://schemas.microsoft.com/office/powerpoint/2010/main" val="1285197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3B2F3463-3D30-7244-B08E-062F8DBC14A6}"/>
              </a:ext>
            </a:extLst>
          </p:cNvPr>
          <p:cNvSpPr>
            <a:spLocks noGrp="1"/>
          </p:cNvSpPr>
          <p:nvPr>
            <p:ph type="sldNum" sz="quarter" idx="10"/>
          </p:nvPr>
        </p:nvSpPr>
        <p:spPr>
          <a:ln/>
        </p:spPr>
        <p:txBody>
          <a:bodyPr/>
          <a:lstStyle>
            <a:lvl1pPr>
              <a:defRPr/>
            </a:lvl1pPr>
          </a:lstStyle>
          <a:p>
            <a:fld id="{82F58D88-FB3C-9545-9038-3B6C42692949}" type="slidenum">
              <a:rPr lang="en-US" altLang="en-US"/>
              <a:pPr/>
              <a:t>‹#›</a:t>
            </a:fld>
            <a:endParaRPr lang="en-US" altLang="en-US"/>
          </a:p>
        </p:txBody>
      </p:sp>
    </p:spTree>
    <p:extLst>
      <p:ext uri="{BB962C8B-B14F-4D97-AF65-F5344CB8AC3E}">
        <p14:creationId xmlns:p14="http://schemas.microsoft.com/office/powerpoint/2010/main" val="1909670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995ACB35-4270-844F-AC75-BF369850CC77}"/>
              </a:ext>
            </a:extLst>
          </p:cNvPr>
          <p:cNvSpPr>
            <a:spLocks noGrp="1" noChangeArrowheads="1"/>
          </p:cNvSpPr>
          <p:nvPr>
            <p:ph type="body" idx="1"/>
          </p:nvPr>
        </p:nvSpPr>
        <p:spPr bwMode="auto">
          <a:xfrm>
            <a:off x="4829175" y="2555875"/>
            <a:ext cx="14673263" cy="86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Gill Sans Light" panose="020B0302020104020203" pitchFamily="34" charset="-79"/>
              </a:rPr>
              <a:t>Click to edit Master text styles</a:t>
            </a:r>
          </a:p>
          <a:p>
            <a:pPr lvl="1"/>
            <a:r>
              <a:rPr lang="en-US" altLang="en-US">
                <a:sym typeface="Gill Sans Light" panose="020B0302020104020203" pitchFamily="34" charset="-79"/>
              </a:rPr>
              <a:t>Second level</a:t>
            </a:r>
          </a:p>
          <a:p>
            <a:pPr lvl="2"/>
            <a:r>
              <a:rPr lang="en-US" altLang="en-US">
                <a:sym typeface="Gill Sans Light" panose="020B0302020104020203" pitchFamily="34" charset="-79"/>
              </a:rPr>
              <a:t>Third level</a:t>
            </a:r>
          </a:p>
          <a:p>
            <a:pPr lvl="3"/>
            <a:r>
              <a:rPr lang="en-US" altLang="en-US">
                <a:sym typeface="Gill Sans Light" panose="020B0302020104020203" pitchFamily="34" charset="-79"/>
              </a:rPr>
              <a:t>Fourth level</a:t>
            </a:r>
          </a:p>
          <a:p>
            <a:pPr lvl="4"/>
            <a:r>
              <a:rPr lang="en-US" altLang="en-US">
                <a:sym typeface="Gill Sans Light" panose="020B0302020104020203" pitchFamily="34" charset="-79"/>
              </a:rPr>
              <a:t>Fifth level</a:t>
            </a:r>
          </a:p>
        </p:txBody>
      </p:sp>
      <p:grpSp>
        <p:nvGrpSpPr>
          <p:cNvPr id="1027" name="Group 2">
            <a:extLst>
              <a:ext uri="{FF2B5EF4-FFF2-40B4-BE49-F238E27FC236}">
                <a16:creationId xmlns:a16="http://schemas.microsoft.com/office/drawing/2014/main" id="{9C4F8712-04EB-114B-97E9-588EC8F109C6}"/>
              </a:ext>
            </a:extLst>
          </p:cNvPr>
          <p:cNvGrpSpPr>
            <a:grpSpLocks/>
          </p:cNvGrpSpPr>
          <p:nvPr/>
        </p:nvGrpSpPr>
        <p:grpSpPr bwMode="auto">
          <a:xfrm>
            <a:off x="-39688" y="13288963"/>
            <a:ext cx="24444326" cy="428625"/>
            <a:chOff x="0" y="0"/>
            <a:chExt cx="24444576" cy="429116"/>
          </a:xfrm>
        </p:grpSpPr>
        <p:sp>
          <p:nvSpPr>
            <p:cNvPr id="1035" name="Rectangle 3">
              <a:extLst>
                <a:ext uri="{FF2B5EF4-FFF2-40B4-BE49-F238E27FC236}">
                  <a16:creationId xmlns:a16="http://schemas.microsoft.com/office/drawing/2014/main" id="{14295FD8-7643-A449-B9D6-0F8D83AE1A9E}"/>
                </a:ext>
              </a:extLst>
            </p:cNvPr>
            <p:cNvSpPr>
              <a:spLocks/>
            </p:cNvSpPr>
            <p:nvPr/>
          </p:nvSpPr>
          <p:spPr bwMode="auto">
            <a:xfrm>
              <a:off x="0" y="0"/>
              <a:ext cx="5440419" cy="429116"/>
            </a:xfrm>
            <a:prstGeom prst="rect">
              <a:avLst/>
            </a:prstGeom>
            <a:solidFill>
              <a:srgbClr val="6DD3EB"/>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6" name="Rectangle 4">
              <a:extLst>
                <a:ext uri="{FF2B5EF4-FFF2-40B4-BE49-F238E27FC236}">
                  <a16:creationId xmlns:a16="http://schemas.microsoft.com/office/drawing/2014/main" id="{B2E901F8-9747-5842-975D-200FEFB572D5}"/>
                </a:ext>
              </a:extLst>
            </p:cNvPr>
            <p:cNvSpPr>
              <a:spLocks/>
            </p:cNvSpPr>
            <p:nvPr/>
          </p:nvSpPr>
          <p:spPr bwMode="auto">
            <a:xfrm>
              <a:off x="5353106" y="0"/>
              <a:ext cx="6951733" cy="429116"/>
            </a:xfrm>
            <a:prstGeom prst="rect">
              <a:avLst/>
            </a:prstGeom>
            <a:solidFill>
              <a:srgbClr val="3EB3E1"/>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5">
              <a:extLst>
                <a:ext uri="{FF2B5EF4-FFF2-40B4-BE49-F238E27FC236}">
                  <a16:creationId xmlns:a16="http://schemas.microsoft.com/office/drawing/2014/main" id="{A7E5C262-1E3C-8849-8CC0-732D8D15D12D}"/>
                </a:ext>
              </a:extLst>
            </p:cNvPr>
            <p:cNvSpPr>
              <a:spLocks/>
            </p:cNvSpPr>
            <p:nvPr/>
          </p:nvSpPr>
          <p:spPr bwMode="auto">
            <a:xfrm>
              <a:off x="12301664" y="0"/>
              <a:ext cx="6953321" cy="429116"/>
            </a:xfrm>
            <a:prstGeom prst="rect">
              <a:avLst/>
            </a:prstGeom>
            <a:solidFill>
              <a:srgbClr val="3395BF"/>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8" name="Rectangle 6">
              <a:extLst>
                <a:ext uri="{FF2B5EF4-FFF2-40B4-BE49-F238E27FC236}">
                  <a16:creationId xmlns:a16="http://schemas.microsoft.com/office/drawing/2014/main" id="{ABB70BB3-C021-CB49-9208-72988F13F90B}"/>
                </a:ext>
              </a:extLst>
            </p:cNvPr>
            <p:cNvSpPr>
              <a:spLocks/>
            </p:cNvSpPr>
            <p:nvPr/>
          </p:nvSpPr>
          <p:spPr bwMode="auto">
            <a:xfrm>
              <a:off x="19261335" y="0"/>
              <a:ext cx="5183241" cy="429116"/>
            </a:xfrm>
            <a:prstGeom prst="rect">
              <a:avLst/>
            </a:prstGeom>
            <a:solidFill>
              <a:srgbClr val="79D7BE"/>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grpSp>
        <p:nvGrpSpPr>
          <p:cNvPr id="1028" name="Group 7">
            <a:extLst>
              <a:ext uri="{FF2B5EF4-FFF2-40B4-BE49-F238E27FC236}">
                <a16:creationId xmlns:a16="http://schemas.microsoft.com/office/drawing/2014/main" id="{8F71A6FE-1EC4-AB46-9C17-B314AC048B4B}"/>
              </a:ext>
            </a:extLst>
          </p:cNvPr>
          <p:cNvGrpSpPr>
            <a:grpSpLocks/>
          </p:cNvGrpSpPr>
          <p:nvPr/>
        </p:nvGrpSpPr>
        <p:grpSpPr bwMode="auto">
          <a:xfrm>
            <a:off x="-47625" y="13287375"/>
            <a:ext cx="24431625" cy="428625"/>
            <a:chOff x="0" y="0"/>
            <a:chExt cx="24431876" cy="429116"/>
          </a:xfrm>
        </p:grpSpPr>
        <p:sp>
          <p:nvSpPr>
            <p:cNvPr id="3" name="Rectangle 8">
              <a:extLst>
                <a:ext uri="{FF2B5EF4-FFF2-40B4-BE49-F238E27FC236}">
                  <a16:creationId xmlns:a16="http://schemas.microsoft.com/office/drawing/2014/main" id="{53892F1C-99D0-CA42-9432-554266C8127F}"/>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2" name="Rectangle 9">
              <a:extLst>
                <a:ext uri="{FF2B5EF4-FFF2-40B4-BE49-F238E27FC236}">
                  <a16:creationId xmlns:a16="http://schemas.microsoft.com/office/drawing/2014/main" id="{BEF14320-B4AC-8E4C-8DE8-6BE240214858}"/>
                </a:ext>
              </a:extLst>
            </p:cNvPr>
            <p:cNvSpPr>
              <a:spLocks/>
            </p:cNvSpPr>
            <p:nvPr/>
          </p:nvSpPr>
          <p:spPr bwMode="auto">
            <a:xfrm>
              <a:off x="5353105" y="0"/>
              <a:ext cx="6951734"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3" name="Rectangle 10">
              <a:extLst>
                <a:ext uri="{FF2B5EF4-FFF2-40B4-BE49-F238E27FC236}">
                  <a16:creationId xmlns:a16="http://schemas.microsoft.com/office/drawing/2014/main" id="{B73E1D1B-2516-9F4E-B76D-B98DFB8F9979}"/>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4" name="Rectangle 11">
              <a:extLst>
                <a:ext uri="{FF2B5EF4-FFF2-40B4-BE49-F238E27FC236}">
                  <a16:creationId xmlns:a16="http://schemas.microsoft.com/office/drawing/2014/main" id="{B228130F-BE2A-2143-8DD2-CCD7088A8CB7}"/>
                </a:ext>
              </a:extLst>
            </p:cNvPr>
            <p:cNvSpPr>
              <a:spLocks/>
            </p:cNvSpPr>
            <p:nvPr/>
          </p:nvSpPr>
          <p:spPr bwMode="auto">
            <a:xfrm>
              <a:off x="19248636" y="0"/>
              <a:ext cx="5183240"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1029" name="Rectangle 12">
            <a:extLst>
              <a:ext uri="{FF2B5EF4-FFF2-40B4-BE49-F238E27FC236}">
                <a16:creationId xmlns:a16="http://schemas.microsoft.com/office/drawing/2014/main" id="{5A37ECA8-4120-F94B-8DCD-7FD0D6CB763E}"/>
              </a:ext>
            </a:extLst>
          </p:cNvPr>
          <p:cNvSpPr>
            <a:spLocks noGrp="1" noChangeArrowheads="1"/>
          </p:cNvSpPr>
          <p:nvPr>
            <p:ph type="title"/>
          </p:nvPr>
        </p:nvSpPr>
        <p:spPr bwMode="auto">
          <a:xfrm>
            <a:off x="5048250" y="1606550"/>
            <a:ext cx="142875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Helvetica Neue Light" panose="02000403000000020004" pitchFamily="2" charset="0"/>
              </a:rPr>
              <a:t>Click to edit Master title style</a:t>
            </a:r>
          </a:p>
        </p:txBody>
      </p:sp>
      <p:sp>
        <p:nvSpPr>
          <p:cNvPr id="1037" name="Rectangle 13">
            <a:extLst>
              <a:ext uri="{FF2B5EF4-FFF2-40B4-BE49-F238E27FC236}">
                <a16:creationId xmlns:a16="http://schemas.microsoft.com/office/drawing/2014/main" id="{6BF06AE8-8EB9-D74F-A2C8-837D9EE00B3A}"/>
              </a:ext>
            </a:extLst>
          </p:cNvPr>
          <p:cNvSpPr>
            <a:spLocks noGrp="1"/>
          </p:cNvSpPr>
          <p:nvPr>
            <p:ph type="sldNum" sz="quarter" idx="2"/>
          </p:nvPr>
        </p:nvSpPr>
        <p:spPr bwMode="auto">
          <a:xfrm>
            <a:off x="19419888" y="13411200"/>
            <a:ext cx="241300" cy="266700"/>
          </a:xfrm>
          <a:prstGeom prst="rect">
            <a:avLst/>
          </a:prstGeom>
          <a:noFill/>
          <a:ln>
            <a:noFill/>
          </a:ln>
          <a:effectLst/>
        </p:spPr>
        <p:txBody>
          <a:bodyPr vert="horz" wrap="none" lIns="0" tIns="0" rIns="0" bIns="0" numCol="1" anchor="t" anchorCtr="0" compatLnSpc="1">
            <a:prstTxWarp prst="textNoShape">
              <a:avLst/>
            </a:prstTxWarp>
          </a:bodyPr>
          <a:lstStyle>
            <a:lvl1pPr algn="ctr" eaLnBrk="1">
              <a:defRPr/>
            </a:lvl1pPr>
          </a:lstStyle>
          <a:p>
            <a:fld id="{41A19592-4C43-D64A-822F-ED38C5A6BA28}" type="slidenum">
              <a:rPr lang="en-US" altLang="en-US"/>
              <a:pPr/>
              <a:t>‹#›</a:t>
            </a:fld>
            <a:endParaRPr lang="en-US" altLang="en-US"/>
          </a:p>
        </p:txBody>
      </p:sp>
      <p:grpSp>
        <p:nvGrpSpPr>
          <p:cNvPr id="1031" name="Group 4">
            <a:extLst>
              <a:ext uri="{FF2B5EF4-FFF2-40B4-BE49-F238E27FC236}">
                <a16:creationId xmlns:a16="http://schemas.microsoft.com/office/drawing/2014/main" id="{08D1ED36-6BD3-4B40-A24A-0527275C235B}"/>
              </a:ext>
            </a:extLst>
          </p:cNvPr>
          <p:cNvGrpSpPr>
            <a:grpSpLocks/>
          </p:cNvGrpSpPr>
          <p:nvPr userDrawn="1"/>
        </p:nvGrpSpPr>
        <p:grpSpPr bwMode="auto">
          <a:xfrm>
            <a:off x="-30163" y="13306425"/>
            <a:ext cx="24431626" cy="428625"/>
            <a:chOff x="0" y="0"/>
            <a:chExt cx="24431876" cy="429116"/>
          </a:xfrm>
        </p:grpSpPr>
        <p:sp>
          <p:nvSpPr>
            <p:cNvPr id="16" name="Rectangle 5">
              <a:extLst>
                <a:ext uri="{FF2B5EF4-FFF2-40B4-BE49-F238E27FC236}">
                  <a16:creationId xmlns:a16="http://schemas.microsoft.com/office/drawing/2014/main" id="{54D2332C-B129-E24A-9306-4FB9B6BBE55E}"/>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7" name="Rectangle 6">
              <a:extLst>
                <a:ext uri="{FF2B5EF4-FFF2-40B4-BE49-F238E27FC236}">
                  <a16:creationId xmlns:a16="http://schemas.microsoft.com/office/drawing/2014/main" id="{91BC8E95-D0BA-284E-BF1F-DF85CEDB2B3D}"/>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8" name="Rectangle 7">
              <a:extLst>
                <a:ext uri="{FF2B5EF4-FFF2-40B4-BE49-F238E27FC236}">
                  <a16:creationId xmlns:a16="http://schemas.microsoft.com/office/drawing/2014/main" id="{2322BAD3-1344-8E4A-9E71-9BEC23838E60}"/>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9" name="Rectangle 8">
              <a:extLst>
                <a:ext uri="{FF2B5EF4-FFF2-40B4-BE49-F238E27FC236}">
                  <a16:creationId xmlns:a16="http://schemas.microsoft.com/office/drawing/2014/main" id="{40D0A3AA-A802-C74D-9DC2-83B6025DC133}"/>
                </a:ext>
              </a:extLst>
            </p:cNvPr>
            <p:cNvSpPr>
              <a:spLocks/>
            </p:cNvSpPr>
            <p:nvPr/>
          </p:nvSpPr>
          <p:spPr bwMode="auto">
            <a:xfrm>
              <a:off x="192486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4464F42B-C06A-5A46-8B9E-5AF389C62D15}"/>
              </a:ext>
            </a:extLst>
          </p:cNvPr>
          <p:cNvSpPr>
            <a:spLocks noGrp="1" noChangeArrowheads="1"/>
          </p:cNvSpPr>
          <p:nvPr>
            <p:ph type="title"/>
          </p:nvPr>
        </p:nvSpPr>
        <p:spPr bwMode="auto">
          <a:xfrm>
            <a:off x="5916613" y="8535988"/>
            <a:ext cx="12539662"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sym typeface="Helvetica Neue Light" panose="02000403000000020004" pitchFamily="2" charset="0"/>
              </a:rPr>
              <a:t>Click to edit Master title style</a:t>
            </a:r>
          </a:p>
        </p:txBody>
      </p:sp>
      <p:sp>
        <p:nvSpPr>
          <p:cNvPr id="13315" name="Rectangle 2">
            <a:extLst>
              <a:ext uri="{FF2B5EF4-FFF2-40B4-BE49-F238E27FC236}">
                <a16:creationId xmlns:a16="http://schemas.microsoft.com/office/drawing/2014/main" id="{EDAD9982-E28C-DD49-AA38-5637FC704ADD}"/>
              </a:ext>
            </a:extLst>
          </p:cNvPr>
          <p:cNvSpPr>
            <a:spLocks noGrp="1" noChangeArrowheads="1"/>
          </p:cNvSpPr>
          <p:nvPr>
            <p:ph type="body" sz="quarter" idx="1"/>
          </p:nvPr>
        </p:nvSpPr>
        <p:spPr bwMode="auto">
          <a:xfrm>
            <a:off x="5926138" y="11739563"/>
            <a:ext cx="12539662"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sym typeface="Gill Sans Light" panose="020B0302020104020203" pitchFamily="34" charset="-79"/>
              </a:rPr>
              <a:t>Click to edit Master text styles</a:t>
            </a:r>
          </a:p>
          <a:p>
            <a:pPr lvl="1"/>
            <a:r>
              <a:rPr lang="en-US" altLang="en-US">
                <a:sym typeface="Gill Sans Light" panose="020B0302020104020203" pitchFamily="34" charset="-79"/>
              </a:rPr>
              <a:t>Second level</a:t>
            </a:r>
          </a:p>
          <a:p>
            <a:pPr lvl="2"/>
            <a:r>
              <a:rPr lang="en-US" altLang="en-US">
                <a:sym typeface="Gill Sans Light" panose="020B0302020104020203" pitchFamily="34" charset="-79"/>
              </a:rPr>
              <a:t>Third level</a:t>
            </a:r>
          </a:p>
          <a:p>
            <a:pPr lvl="3"/>
            <a:r>
              <a:rPr lang="en-US" altLang="en-US">
                <a:sym typeface="Gill Sans Light" panose="020B0302020104020203" pitchFamily="34" charset="-79"/>
              </a:rPr>
              <a:t>Fourth level</a:t>
            </a:r>
          </a:p>
          <a:p>
            <a:pPr lvl="4"/>
            <a:r>
              <a:rPr lang="en-US" altLang="en-US">
                <a:sym typeface="Gill Sans Light" panose="020B0302020104020203" pitchFamily="34" charset="-79"/>
              </a:rPr>
              <a:t>Fifth level</a:t>
            </a:r>
          </a:p>
        </p:txBody>
      </p:sp>
      <p:grpSp>
        <p:nvGrpSpPr>
          <p:cNvPr id="13316" name="Group 3">
            <a:extLst>
              <a:ext uri="{FF2B5EF4-FFF2-40B4-BE49-F238E27FC236}">
                <a16:creationId xmlns:a16="http://schemas.microsoft.com/office/drawing/2014/main" id="{E23F1261-C882-114D-8A83-8141597AF5DF}"/>
              </a:ext>
            </a:extLst>
          </p:cNvPr>
          <p:cNvGrpSpPr>
            <a:grpSpLocks/>
          </p:cNvGrpSpPr>
          <p:nvPr/>
        </p:nvGrpSpPr>
        <p:grpSpPr bwMode="auto">
          <a:xfrm>
            <a:off x="-39688" y="1588"/>
            <a:ext cx="24431626" cy="430212"/>
            <a:chOff x="0" y="0"/>
            <a:chExt cx="24431876" cy="429116"/>
          </a:xfrm>
        </p:grpSpPr>
        <p:sp>
          <p:nvSpPr>
            <p:cNvPr id="3078" name="Rectangle 4">
              <a:extLst>
                <a:ext uri="{FF2B5EF4-FFF2-40B4-BE49-F238E27FC236}">
                  <a16:creationId xmlns:a16="http://schemas.microsoft.com/office/drawing/2014/main" id="{DA6BC1A3-FBEF-8543-89C0-7B52416CF47D}"/>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3079" name="Rectangle 5">
              <a:extLst>
                <a:ext uri="{FF2B5EF4-FFF2-40B4-BE49-F238E27FC236}">
                  <a16:creationId xmlns:a16="http://schemas.microsoft.com/office/drawing/2014/main" id="{88E76CA8-C1E4-D640-940E-202F15A9B317}"/>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6">
              <a:extLst>
                <a:ext uri="{FF2B5EF4-FFF2-40B4-BE49-F238E27FC236}">
                  <a16:creationId xmlns:a16="http://schemas.microsoft.com/office/drawing/2014/main" id="{776A35B4-8D5D-5249-BE5B-487DED400420}"/>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3081" name="Rectangle 7">
              <a:extLst>
                <a:ext uri="{FF2B5EF4-FFF2-40B4-BE49-F238E27FC236}">
                  <a16:creationId xmlns:a16="http://schemas.microsoft.com/office/drawing/2014/main" id="{55ACF651-457F-644A-AD02-77A5448A877A}"/>
                </a:ext>
              </a:extLst>
            </p:cNvPr>
            <p:cNvSpPr>
              <a:spLocks/>
            </p:cNvSpPr>
            <p:nvPr/>
          </p:nvSpPr>
          <p:spPr bwMode="auto">
            <a:xfrm>
              <a:off x="192486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3080" name="Rectangle 8">
            <a:extLst>
              <a:ext uri="{FF2B5EF4-FFF2-40B4-BE49-F238E27FC236}">
                <a16:creationId xmlns:a16="http://schemas.microsoft.com/office/drawing/2014/main" id="{CBB323E1-0BAD-3145-AC45-688D9076A975}"/>
              </a:ext>
            </a:extLst>
          </p:cNvPr>
          <p:cNvSpPr>
            <a:spLocks noGrp="1"/>
          </p:cNvSpPr>
          <p:nvPr>
            <p:ph type="sldNum" sz="quarter" idx="2"/>
          </p:nvPr>
        </p:nvSpPr>
        <p:spPr bwMode="auto">
          <a:xfrm>
            <a:off x="18776950" y="8442325"/>
            <a:ext cx="241300" cy="266700"/>
          </a:xfrm>
          <a:prstGeom prst="rect">
            <a:avLst/>
          </a:prstGeom>
          <a:noFill/>
          <a:ln>
            <a:noFill/>
          </a:ln>
          <a:effectLst/>
        </p:spPr>
        <p:txBody>
          <a:bodyPr vert="horz" wrap="none" lIns="0" tIns="0" rIns="0" bIns="0" numCol="1" anchor="t" anchorCtr="0" compatLnSpc="1">
            <a:prstTxWarp prst="textNoShape">
              <a:avLst/>
            </a:prstTxWarp>
          </a:bodyPr>
          <a:lstStyle>
            <a:lvl1pPr algn="ctr" eaLnBrk="1">
              <a:defRPr/>
            </a:lvl1pPr>
          </a:lstStyle>
          <a:p>
            <a:fld id="{8F1F5396-F798-2641-BD0F-DAD307F9611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5602" name="Line 1">
            <a:extLst>
              <a:ext uri="{FF2B5EF4-FFF2-40B4-BE49-F238E27FC236}">
                <a16:creationId xmlns:a16="http://schemas.microsoft.com/office/drawing/2014/main" id="{FB897C0D-5930-FB4C-A91E-96579E42B14C}"/>
              </a:ext>
            </a:extLst>
          </p:cNvPr>
          <p:cNvSpPr>
            <a:spLocks noChangeShapeType="1"/>
          </p:cNvSpPr>
          <p:nvPr/>
        </p:nvSpPr>
        <p:spPr bwMode="auto">
          <a:xfrm>
            <a:off x="1758950" y="2590800"/>
            <a:ext cx="20845463" cy="0"/>
          </a:xfrm>
          <a:prstGeom prst="line">
            <a:avLst/>
          </a:prstGeom>
          <a:noFill/>
          <a:ln w="38100">
            <a:solidFill>
              <a:srgbClr val="DCDEE0"/>
            </a:solidFill>
            <a:round/>
            <a:headEnd/>
            <a:tailEnd/>
          </a:ln>
          <a:extLst>
            <a:ext uri="{909E8E84-426E-40DD-AFC4-6F175D3DCCD1}">
              <a14:hiddenFill xmlns:a14="http://schemas.microsoft.com/office/drawing/2010/main">
                <a:noFill/>
              </a14:hiddenFill>
            </a:ext>
          </a:extLst>
        </p:spPr>
        <p:txBody>
          <a:bodyPr lIns="71437" tIns="71437" rIns="71437" bIns="71437" anchor="ctr"/>
          <a:lstStyle/>
          <a:p>
            <a:endParaRPr lang="en-US"/>
          </a:p>
        </p:txBody>
      </p:sp>
      <p:sp>
        <p:nvSpPr>
          <p:cNvPr id="25603" name="Rectangle 2">
            <a:extLst>
              <a:ext uri="{FF2B5EF4-FFF2-40B4-BE49-F238E27FC236}">
                <a16:creationId xmlns:a16="http://schemas.microsoft.com/office/drawing/2014/main" id="{9BCDCB46-C288-EE41-92D9-7BC6080EF6D7}"/>
              </a:ext>
            </a:extLst>
          </p:cNvPr>
          <p:cNvSpPr>
            <a:spLocks noGrp="1" noChangeArrowheads="1"/>
          </p:cNvSpPr>
          <p:nvPr>
            <p:ph type="title"/>
          </p:nvPr>
        </p:nvSpPr>
        <p:spPr bwMode="auto">
          <a:xfrm>
            <a:off x="4833938" y="446088"/>
            <a:ext cx="14482762"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Helvetica Neue Light" panose="02000403000000020004" pitchFamily="2" charset="0"/>
              </a:rPr>
              <a:t>Click to edit Master title style</a:t>
            </a:r>
          </a:p>
        </p:txBody>
      </p:sp>
      <p:sp>
        <p:nvSpPr>
          <p:cNvPr id="25604" name="Rectangle 3">
            <a:extLst>
              <a:ext uri="{FF2B5EF4-FFF2-40B4-BE49-F238E27FC236}">
                <a16:creationId xmlns:a16="http://schemas.microsoft.com/office/drawing/2014/main" id="{2A47467A-AFB7-3248-A408-3830E6B36DA1}"/>
              </a:ext>
            </a:extLst>
          </p:cNvPr>
          <p:cNvSpPr>
            <a:spLocks noGrp="1" noChangeArrowheads="1"/>
          </p:cNvSpPr>
          <p:nvPr>
            <p:ph type="body" sz="half" idx="1"/>
          </p:nvPr>
        </p:nvSpPr>
        <p:spPr bwMode="auto">
          <a:xfrm>
            <a:off x="4833938" y="4446588"/>
            <a:ext cx="14482762"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Gill Sans Light" panose="020B0302020104020203" pitchFamily="34" charset="-79"/>
              </a:rPr>
              <a:t>Click to edit Master text styles</a:t>
            </a:r>
          </a:p>
          <a:p>
            <a:pPr lvl="1"/>
            <a:r>
              <a:rPr lang="en-US" altLang="en-US">
                <a:sym typeface="Gill Sans Light" panose="020B0302020104020203" pitchFamily="34" charset="-79"/>
              </a:rPr>
              <a:t>Second level</a:t>
            </a:r>
          </a:p>
          <a:p>
            <a:pPr lvl="2"/>
            <a:r>
              <a:rPr lang="en-US" altLang="en-US">
                <a:sym typeface="Gill Sans Light" panose="020B0302020104020203" pitchFamily="34" charset="-79"/>
              </a:rPr>
              <a:t>Third level</a:t>
            </a:r>
          </a:p>
          <a:p>
            <a:pPr lvl="3"/>
            <a:r>
              <a:rPr lang="en-US" altLang="en-US">
                <a:sym typeface="Gill Sans Light" panose="020B0302020104020203" pitchFamily="34" charset="-79"/>
              </a:rPr>
              <a:t>Fourth level</a:t>
            </a:r>
          </a:p>
          <a:p>
            <a:pPr lvl="4"/>
            <a:r>
              <a:rPr lang="en-US" altLang="en-US">
                <a:sym typeface="Gill Sans Light" panose="020B0302020104020203" pitchFamily="34" charset="-79"/>
              </a:rPr>
              <a:t>Fifth level</a:t>
            </a:r>
          </a:p>
        </p:txBody>
      </p:sp>
      <p:grpSp>
        <p:nvGrpSpPr>
          <p:cNvPr id="25605" name="Group 4">
            <a:extLst>
              <a:ext uri="{FF2B5EF4-FFF2-40B4-BE49-F238E27FC236}">
                <a16:creationId xmlns:a16="http://schemas.microsoft.com/office/drawing/2014/main" id="{76A0B131-4A92-994D-A3F5-154C0F6BB2B1}"/>
              </a:ext>
            </a:extLst>
          </p:cNvPr>
          <p:cNvGrpSpPr>
            <a:grpSpLocks/>
          </p:cNvGrpSpPr>
          <p:nvPr/>
        </p:nvGrpSpPr>
        <p:grpSpPr bwMode="auto">
          <a:xfrm>
            <a:off x="-39688" y="13311188"/>
            <a:ext cx="24444326" cy="430212"/>
            <a:chOff x="0" y="0"/>
            <a:chExt cx="24444576" cy="429116"/>
          </a:xfrm>
        </p:grpSpPr>
        <p:sp>
          <p:nvSpPr>
            <p:cNvPr id="9228" name="Rectangle 5">
              <a:extLst>
                <a:ext uri="{FF2B5EF4-FFF2-40B4-BE49-F238E27FC236}">
                  <a16:creationId xmlns:a16="http://schemas.microsoft.com/office/drawing/2014/main" id="{EB947A9C-2708-7645-85F8-23503B224E84}"/>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9" name="Rectangle 6">
              <a:extLst>
                <a:ext uri="{FF2B5EF4-FFF2-40B4-BE49-F238E27FC236}">
                  <a16:creationId xmlns:a16="http://schemas.microsoft.com/office/drawing/2014/main" id="{BC240BB8-1893-C347-8EE2-3E2B386C23C2}"/>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7">
              <a:extLst>
                <a:ext uri="{FF2B5EF4-FFF2-40B4-BE49-F238E27FC236}">
                  <a16:creationId xmlns:a16="http://schemas.microsoft.com/office/drawing/2014/main" id="{E3DA280C-C0D1-544B-8E56-95CEAD191725}"/>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31" name="Rectangle 8">
              <a:extLst>
                <a:ext uri="{FF2B5EF4-FFF2-40B4-BE49-F238E27FC236}">
                  <a16:creationId xmlns:a16="http://schemas.microsoft.com/office/drawing/2014/main" id="{07D95C74-5CE7-9242-B9C8-9F28A51BA6FB}"/>
                </a:ext>
              </a:extLst>
            </p:cNvPr>
            <p:cNvSpPr>
              <a:spLocks/>
            </p:cNvSpPr>
            <p:nvPr/>
          </p:nvSpPr>
          <p:spPr bwMode="auto">
            <a:xfrm>
              <a:off x="192613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grpSp>
        <p:nvGrpSpPr>
          <p:cNvPr id="25606" name="Group 9">
            <a:extLst>
              <a:ext uri="{FF2B5EF4-FFF2-40B4-BE49-F238E27FC236}">
                <a16:creationId xmlns:a16="http://schemas.microsoft.com/office/drawing/2014/main" id="{9AE55584-30A1-4440-988F-7C1A2FC2434B}"/>
              </a:ext>
            </a:extLst>
          </p:cNvPr>
          <p:cNvGrpSpPr>
            <a:grpSpLocks/>
          </p:cNvGrpSpPr>
          <p:nvPr/>
        </p:nvGrpSpPr>
        <p:grpSpPr bwMode="auto">
          <a:xfrm>
            <a:off x="-30163" y="13306425"/>
            <a:ext cx="24431626" cy="428625"/>
            <a:chOff x="0" y="0"/>
            <a:chExt cx="24431876" cy="429116"/>
          </a:xfrm>
        </p:grpSpPr>
        <p:sp>
          <p:nvSpPr>
            <p:cNvPr id="9224" name="Rectangle 10">
              <a:extLst>
                <a:ext uri="{FF2B5EF4-FFF2-40B4-BE49-F238E27FC236}">
                  <a16:creationId xmlns:a16="http://schemas.microsoft.com/office/drawing/2014/main" id="{FD50A092-94AF-2541-B792-678E2E067A99}"/>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5" name="Rectangle 11">
              <a:extLst>
                <a:ext uri="{FF2B5EF4-FFF2-40B4-BE49-F238E27FC236}">
                  <a16:creationId xmlns:a16="http://schemas.microsoft.com/office/drawing/2014/main" id="{01684018-9966-084B-A981-3864BBEA15D5}"/>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6" name="Rectangle 12">
              <a:extLst>
                <a:ext uri="{FF2B5EF4-FFF2-40B4-BE49-F238E27FC236}">
                  <a16:creationId xmlns:a16="http://schemas.microsoft.com/office/drawing/2014/main" id="{5A11087B-CC10-064F-B1D5-576AC43D30A1}"/>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7" name="Rectangle 13">
              <a:extLst>
                <a:ext uri="{FF2B5EF4-FFF2-40B4-BE49-F238E27FC236}">
                  <a16:creationId xmlns:a16="http://schemas.microsoft.com/office/drawing/2014/main" id="{7908C293-578C-0443-A661-9A1E7EDFD800}"/>
                </a:ext>
              </a:extLst>
            </p:cNvPr>
            <p:cNvSpPr>
              <a:spLocks/>
            </p:cNvSpPr>
            <p:nvPr/>
          </p:nvSpPr>
          <p:spPr bwMode="auto">
            <a:xfrm>
              <a:off x="192486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9230" name="Rectangle 14">
            <a:extLst>
              <a:ext uri="{FF2B5EF4-FFF2-40B4-BE49-F238E27FC236}">
                <a16:creationId xmlns:a16="http://schemas.microsoft.com/office/drawing/2014/main" id="{C43492A5-812D-B84E-8DD0-704CD94D8BEC}"/>
              </a:ext>
            </a:extLst>
          </p:cNvPr>
          <p:cNvSpPr>
            <a:spLocks noGrp="1"/>
          </p:cNvSpPr>
          <p:nvPr>
            <p:ph type="sldNum" sz="quarter" idx="2"/>
          </p:nvPr>
        </p:nvSpPr>
        <p:spPr bwMode="auto">
          <a:xfrm>
            <a:off x="19323050" y="2533650"/>
            <a:ext cx="241300" cy="266700"/>
          </a:xfrm>
          <a:prstGeom prst="rect">
            <a:avLst/>
          </a:prstGeom>
          <a:noFill/>
          <a:ln>
            <a:noFill/>
          </a:ln>
          <a:effectLst/>
        </p:spPr>
        <p:txBody>
          <a:bodyPr vert="horz" wrap="none" lIns="0" tIns="0" rIns="0" bIns="0" numCol="1" anchor="t" anchorCtr="0" compatLnSpc="1">
            <a:prstTxWarp prst="textNoShape">
              <a:avLst/>
            </a:prstTxWarp>
          </a:bodyPr>
          <a:lstStyle>
            <a:lvl1pPr algn="ctr" eaLnBrk="1">
              <a:defRPr/>
            </a:lvl1pPr>
          </a:lstStyle>
          <a:p>
            <a:fld id="{985C313C-F700-5945-BE50-1F30C9486E4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Line 1">
            <a:extLst>
              <a:ext uri="{FF2B5EF4-FFF2-40B4-BE49-F238E27FC236}">
                <a16:creationId xmlns:a16="http://schemas.microsoft.com/office/drawing/2014/main" id="{B9912A5B-5368-5148-A65F-54DB456F6347}"/>
              </a:ext>
            </a:extLst>
          </p:cNvPr>
          <p:cNvSpPr>
            <a:spLocks noChangeShapeType="1"/>
          </p:cNvSpPr>
          <p:nvPr/>
        </p:nvSpPr>
        <p:spPr bwMode="auto">
          <a:xfrm>
            <a:off x="1758950" y="2590800"/>
            <a:ext cx="20845463" cy="0"/>
          </a:xfrm>
          <a:prstGeom prst="line">
            <a:avLst/>
          </a:prstGeom>
          <a:noFill/>
          <a:ln w="38100">
            <a:solidFill>
              <a:srgbClr val="DCDEE0"/>
            </a:solidFill>
            <a:round/>
            <a:headEnd/>
            <a:tailEnd/>
          </a:ln>
          <a:extLst>
            <a:ext uri="{909E8E84-426E-40DD-AFC4-6F175D3DCCD1}">
              <a14:hiddenFill xmlns:a14="http://schemas.microsoft.com/office/drawing/2010/main">
                <a:noFill/>
              </a14:hiddenFill>
            </a:ext>
          </a:extLst>
        </p:spPr>
        <p:txBody>
          <a:bodyPr lIns="71437" tIns="71437" rIns="71437" bIns="71437" anchor="ctr"/>
          <a:lstStyle/>
          <a:p>
            <a:endParaRPr lang="en-US"/>
          </a:p>
        </p:txBody>
      </p:sp>
      <p:sp>
        <p:nvSpPr>
          <p:cNvPr id="37891" name="Rectangle 2">
            <a:extLst>
              <a:ext uri="{FF2B5EF4-FFF2-40B4-BE49-F238E27FC236}">
                <a16:creationId xmlns:a16="http://schemas.microsoft.com/office/drawing/2014/main" id="{C3C86559-8208-384A-AEF3-7F052C2A4B84}"/>
              </a:ext>
            </a:extLst>
          </p:cNvPr>
          <p:cNvSpPr>
            <a:spLocks noGrp="1" noChangeArrowheads="1"/>
          </p:cNvSpPr>
          <p:nvPr>
            <p:ph type="title"/>
          </p:nvPr>
        </p:nvSpPr>
        <p:spPr bwMode="auto">
          <a:xfrm>
            <a:off x="4829175" y="428625"/>
            <a:ext cx="14506575"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Helvetica Neue Light" panose="02000403000000020004" pitchFamily="2" charset="0"/>
              </a:rPr>
              <a:t>Click to edit Master title style</a:t>
            </a:r>
          </a:p>
        </p:txBody>
      </p:sp>
      <p:sp>
        <p:nvSpPr>
          <p:cNvPr id="11277" name="Rectangle 13">
            <a:extLst>
              <a:ext uri="{FF2B5EF4-FFF2-40B4-BE49-F238E27FC236}">
                <a16:creationId xmlns:a16="http://schemas.microsoft.com/office/drawing/2014/main" id="{4588DC98-F12A-1944-AB0C-9C4387255B3E}"/>
              </a:ext>
            </a:extLst>
          </p:cNvPr>
          <p:cNvSpPr>
            <a:spLocks noGrp="1"/>
          </p:cNvSpPr>
          <p:nvPr>
            <p:ph type="sldNum" sz="quarter" idx="2"/>
          </p:nvPr>
        </p:nvSpPr>
        <p:spPr bwMode="auto">
          <a:xfrm>
            <a:off x="18776950" y="2533650"/>
            <a:ext cx="241300" cy="266700"/>
          </a:xfrm>
          <a:prstGeom prst="rect">
            <a:avLst/>
          </a:prstGeom>
          <a:noFill/>
          <a:ln>
            <a:noFill/>
          </a:ln>
          <a:effectLst/>
        </p:spPr>
        <p:txBody>
          <a:bodyPr vert="horz" wrap="none" lIns="0" tIns="0" rIns="0" bIns="0" numCol="1" anchor="t" anchorCtr="0" compatLnSpc="1">
            <a:prstTxWarp prst="textNoShape">
              <a:avLst/>
            </a:prstTxWarp>
          </a:bodyPr>
          <a:lstStyle>
            <a:lvl1pPr algn="ctr" eaLnBrk="1">
              <a:defRPr/>
            </a:lvl1pPr>
          </a:lstStyle>
          <a:p>
            <a:fld id="{9D5194F6-F6F2-0D44-9173-22C78B02924B}" type="slidenum">
              <a:rPr lang="en-US" altLang="en-US"/>
              <a:pPr/>
              <a:t>‹#›</a:t>
            </a:fld>
            <a:endParaRPr lang="en-US" altLang="en-US"/>
          </a:p>
        </p:txBody>
      </p:sp>
      <p:grpSp>
        <p:nvGrpSpPr>
          <p:cNvPr id="37893" name="Group 4">
            <a:extLst>
              <a:ext uri="{FF2B5EF4-FFF2-40B4-BE49-F238E27FC236}">
                <a16:creationId xmlns:a16="http://schemas.microsoft.com/office/drawing/2014/main" id="{338211BA-14E3-5F4E-88C4-9D8B84E0BE5D}"/>
              </a:ext>
            </a:extLst>
          </p:cNvPr>
          <p:cNvGrpSpPr>
            <a:grpSpLocks/>
          </p:cNvGrpSpPr>
          <p:nvPr userDrawn="1"/>
        </p:nvGrpSpPr>
        <p:grpSpPr bwMode="auto">
          <a:xfrm>
            <a:off x="-30163" y="13306425"/>
            <a:ext cx="24431626" cy="428625"/>
            <a:chOff x="0" y="0"/>
            <a:chExt cx="24431876" cy="429116"/>
          </a:xfrm>
        </p:grpSpPr>
        <p:sp>
          <p:nvSpPr>
            <p:cNvPr id="16" name="Rectangle 5">
              <a:extLst>
                <a:ext uri="{FF2B5EF4-FFF2-40B4-BE49-F238E27FC236}">
                  <a16:creationId xmlns:a16="http://schemas.microsoft.com/office/drawing/2014/main" id="{7CD401DC-B636-1643-BD86-E9FBD9BA7065}"/>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7" name="Rectangle 6">
              <a:extLst>
                <a:ext uri="{FF2B5EF4-FFF2-40B4-BE49-F238E27FC236}">
                  <a16:creationId xmlns:a16="http://schemas.microsoft.com/office/drawing/2014/main" id="{7696CC3F-607B-FB47-AE6A-0149E0DCF6CD}"/>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8" name="Rectangle 7">
              <a:extLst>
                <a:ext uri="{FF2B5EF4-FFF2-40B4-BE49-F238E27FC236}">
                  <a16:creationId xmlns:a16="http://schemas.microsoft.com/office/drawing/2014/main" id="{55B6756E-8E8A-5A4B-9B4E-791EAFAFABA0}"/>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9" name="Rectangle 8">
              <a:extLst>
                <a:ext uri="{FF2B5EF4-FFF2-40B4-BE49-F238E27FC236}">
                  <a16:creationId xmlns:a16="http://schemas.microsoft.com/office/drawing/2014/main" id="{21BFD519-ADFE-8A4F-80A7-EA6563FE4617}"/>
                </a:ext>
              </a:extLst>
            </p:cNvPr>
            <p:cNvSpPr>
              <a:spLocks/>
            </p:cNvSpPr>
            <p:nvPr/>
          </p:nvSpPr>
          <p:spPr bwMode="auto">
            <a:xfrm>
              <a:off x="192486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ny.pbslearningmedia.org/resource/58488eff-d80d-4468-b5fd-6820aeec78cc/genetics-history-and-the-american-eugenics-movement/"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12.png"/><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9.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9.xml"/><Relationship Id="rId4" Type="http://schemas.openxmlformats.org/officeDocument/2006/relationships/hyperlink" Target="https://www.youtube.com/watch?v=IWanJoxW2s4&amp;t=10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8" Type="http://schemas.openxmlformats.org/officeDocument/2006/relationships/hyperlink" Target="https://commons.wikimedia.org/wiki/File:Brooklyn_Museum_-_Climbing_into_the_Promised_Land_Ellis_Island_-_Lewis_Wickes_Hine.jpg" TargetMode="External"/><Relationship Id="rId3" Type="http://schemas.openxmlformats.org/officeDocument/2006/relationships/hyperlink" Target="https://www.flickr.com/photos/gageskidmore/4860509634/in/photolist-8pvobf-8nFErg-9b3Ve6-8nJMfh" TargetMode="External"/><Relationship Id="rId7" Type="http://schemas.openxmlformats.org/officeDocument/2006/relationships/hyperlink" Target="http://www.uvm.edu/~eugenics/images/hpbfp102926.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commons.wikimedia.org/wiki/File:Embryo,_8_cells.jpg" TargetMode="External"/><Relationship Id="rId5" Type="http://schemas.openxmlformats.org/officeDocument/2006/relationships/hyperlink" Target="https://www.genome.gov/news/news-release/Systematic-review-study-supports-that-sickle-cell-trait-increases-risk-for-some-health-conditions" TargetMode="External"/><Relationship Id="rId4" Type="http://schemas.openxmlformats.org/officeDocument/2006/relationships/hyperlink" Target="https://doi.org/10.1007/s10815-015-0456-8" TargetMode="External"/><Relationship Id="rId9" Type="http://schemas.openxmlformats.org/officeDocument/2006/relationships/hyperlink" Target="https://www.flickr.com/photos/preusmuseum/5389939434/in/photolist-9dhRdf"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loc.gov/pictures/resource/npcc.26412/"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lm.nih.gov/exhibition/forallthepeople/carousel64.html" TargetMode="External"/><Relationship Id="rId2" Type="http://schemas.openxmlformats.org/officeDocument/2006/relationships/hyperlink" Target="https://www.law.berkeley.edu/php-programs/centers/crrj/zotero/loadfile.php?entity_key=QFDB5MW3" TargetMode="External"/><Relationship Id="rId1" Type="http://schemas.openxmlformats.org/officeDocument/2006/relationships/slideLayout" Target="../slideLayouts/slideLayout2.xml"/><Relationship Id="rId6" Type="http://schemas.openxmlformats.org/officeDocument/2006/relationships/hyperlink" Target="https://www.genome.gov/Issues" TargetMode="External"/><Relationship Id="rId5" Type="http://schemas.openxmlformats.org/officeDocument/2006/relationships/hyperlink" Target="https://indyweek.com/news/archives/task-force-meets-tuesday-compensation-n.c.-sterilization-victims/" TargetMode="External"/><Relationship Id="rId4" Type="http://schemas.openxmlformats.org/officeDocument/2006/relationships/hyperlink" Target="https://www.adamkissick.co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supreme.justia.com/cases/federal/us/274/200/" TargetMode="External"/><Relationship Id="rId7" Type="http://schemas.openxmlformats.org/officeDocument/2006/relationships/hyperlink" Target="http://www.pbs.org/independentlens/films/no-mas-bebes/" TargetMode="External"/><Relationship Id="rId2" Type="http://schemas.openxmlformats.org/officeDocument/2006/relationships/hyperlink" Target="https://dx.doi.org/10.1016/j.fertnstert.2006.01.014" TargetMode="External"/><Relationship Id="rId1" Type="http://schemas.openxmlformats.org/officeDocument/2006/relationships/slideLayout" Target="../slideLayouts/slideLayout2.xml"/><Relationship Id="rId6" Type="http://schemas.openxmlformats.org/officeDocument/2006/relationships/hyperlink" Target="https://www.washingtonpost.com/news/arts-and-entertainment/wp/2016/01/10/sterilized-against-their-will-in-a-los-angeles-hospital-latinas-tell-the-story-in-a-new-film/?utm_term=.25e9d3e271c8" TargetMode="External"/><Relationship Id="rId5" Type="http://schemas.openxmlformats.org/officeDocument/2006/relationships/hyperlink" Target="https://history.nih.gov/research/downloads/nuremberg.pdf" TargetMode="External"/><Relationship Id="rId4" Type="http://schemas.openxmlformats.org/officeDocument/2006/relationships/hyperlink" Target="https://dx.doi.org/10.1056/NEJM19340823211081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5.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40E489D5-59F1-F040-A270-F317BDEFD261}"/>
              </a:ext>
            </a:extLst>
          </p:cNvPr>
          <p:cNvSpPr>
            <a:spLocks noGrp="1" noChangeArrowheads="1"/>
          </p:cNvSpPr>
          <p:nvPr>
            <p:ph type="ctrTitle"/>
          </p:nvPr>
        </p:nvSpPr>
        <p:spPr>
          <a:xfrm>
            <a:off x="1408108" y="5354637"/>
            <a:ext cx="21564600" cy="3006725"/>
          </a:xfrm>
        </p:spPr>
        <p:txBody>
          <a:bodyPr/>
          <a:lstStyle/>
          <a:p>
            <a:pPr defTabSz="396875" eaLnBrk="1"/>
            <a:r>
              <a:rPr lang="en-US" altLang="en-US" sz="11400" dirty="0">
                <a:latin typeface="Rockwell" panose="02060603020205020403" pitchFamily="18" charset="77"/>
                <a:ea typeface="Helvetica Neue UltraLight" panose="02000206000000020004" pitchFamily="2" charset="0"/>
                <a:cs typeface="Helvetica Neue UltraLight" panose="02000206000000020004" pitchFamily="2" charset="0"/>
                <a:sym typeface="Helvetica Neue UltraLight" panose="02000206000000020004" pitchFamily="2" charset="0"/>
              </a:rPr>
              <a:t>Genetics, History and the American Eugenics Movement</a:t>
            </a:r>
          </a:p>
        </p:txBody>
      </p:sp>
      <p:pic>
        <p:nvPicPr>
          <p:cNvPr id="52226" name="Picture 3" descr="pged logo square.jpeg">
            <a:extLst>
              <a:ext uri="{FF2B5EF4-FFF2-40B4-BE49-F238E27FC236}">
                <a16:creationId xmlns:a16="http://schemas.microsoft.com/office/drawing/2014/main" id="{7BE0F3E5-1342-9B48-813B-C0B1DDF08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9631" y="1828800"/>
            <a:ext cx="2324737" cy="232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4">
            <a:extLst>
              <a:ext uri="{FF2B5EF4-FFF2-40B4-BE49-F238E27FC236}">
                <a16:creationId xmlns:a16="http://schemas.microsoft.com/office/drawing/2014/main" id="{7F1FF38B-AB5C-7C44-828B-F20F1095DB72}"/>
              </a:ext>
            </a:extLst>
          </p:cNvPr>
          <p:cNvSpPr txBox="1">
            <a:spLocks noChangeArrowheads="1"/>
          </p:cNvSpPr>
          <p:nvPr/>
        </p:nvSpPr>
        <p:spPr bwMode="auto">
          <a:xfrm>
            <a:off x="9312401" y="12614952"/>
            <a:ext cx="5751513" cy="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437" tIns="71437" rIns="71437" bIns="71437" anchor="ctr">
            <a:spAutoFit/>
          </a:bodyP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80000"/>
              </a:lnSpc>
            </a:pPr>
            <a:r>
              <a:rPr lang="en-US" altLang="en-US" sz="4000" dirty="0">
                <a:solidFill>
                  <a:srgbClr val="53585F"/>
                </a:solidFill>
                <a:latin typeface="Tahoma" panose="020B0604030504040204" pitchFamily="34" charset="0"/>
                <a:cs typeface="Tahoma" panose="020B0604030504040204" pitchFamily="34" charset="0"/>
                <a:sym typeface="Helvetica Neue UltraLight" panose="02000206000000020004" pitchFamily="2" charset="0"/>
              </a:rPr>
              <a:t>2020</a:t>
            </a:r>
          </a:p>
        </p:txBody>
      </p:sp>
      <p:pic>
        <p:nvPicPr>
          <p:cNvPr id="6" name="Picture 5">
            <a:extLst>
              <a:ext uri="{FF2B5EF4-FFF2-40B4-BE49-F238E27FC236}">
                <a16:creationId xmlns:a16="http://schemas.microsoft.com/office/drawing/2014/main" id="{C8708D47-5A4C-4FD8-8A77-47F435A4A5A7}"/>
              </a:ext>
            </a:extLst>
          </p:cNvPr>
          <p:cNvPicPr>
            <a:picLocks noChangeAspect="1"/>
          </p:cNvPicPr>
          <p:nvPr/>
        </p:nvPicPr>
        <p:blipFill>
          <a:blip r:embed="rId4"/>
          <a:stretch>
            <a:fillRect/>
          </a:stretch>
        </p:blipFill>
        <p:spPr>
          <a:xfrm>
            <a:off x="21259800" y="12006146"/>
            <a:ext cx="2647842" cy="1217612"/>
          </a:xfrm>
          <a:prstGeom prst="rect">
            <a:avLst/>
          </a:prstGeom>
        </p:spPr>
      </p:pic>
      <p:pic>
        <p:nvPicPr>
          <p:cNvPr id="3" name="Picture 2">
            <a:extLst>
              <a:ext uri="{FF2B5EF4-FFF2-40B4-BE49-F238E27FC236}">
                <a16:creationId xmlns:a16="http://schemas.microsoft.com/office/drawing/2014/main" id="{E7A6DB76-75DC-4E28-878C-3DADD7856D44}"/>
              </a:ext>
            </a:extLst>
          </p:cNvPr>
          <p:cNvPicPr>
            <a:picLocks noChangeAspect="1"/>
          </p:cNvPicPr>
          <p:nvPr/>
        </p:nvPicPr>
        <p:blipFill>
          <a:blip r:embed="rId5"/>
          <a:stretch>
            <a:fillRect/>
          </a:stretch>
        </p:blipFill>
        <p:spPr>
          <a:xfrm>
            <a:off x="9661663" y="10636143"/>
            <a:ext cx="5052993" cy="1414084"/>
          </a:xfrm>
          <a:prstGeom prst="rect">
            <a:avLst/>
          </a:prstGeom>
        </p:spPr>
      </p:pic>
      <p:sp>
        <p:nvSpPr>
          <p:cNvPr id="2" name="TextBox 1">
            <a:extLst>
              <a:ext uri="{FF2B5EF4-FFF2-40B4-BE49-F238E27FC236}">
                <a16:creationId xmlns:a16="http://schemas.microsoft.com/office/drawing/2014/main" id="{3214FDF1-FED9-FA4E-B8F4-8DDB916EED08}"/>
              </a:ext>
            </a:extLst>
          </p:cNvPr>
          <p:cNvSpPr txBox="1"/>
          <p:nvPr/>
        </p:nvSpPr>
        <p:spPr>
          <a:xfrm>
            <a:off x="6474959" y="9714600"/>
            <a:ext cx="11426398" cy="523220"/>
          </a:xfrm>
          <a:prstGeom prst="rect">
            <a:avLst/>
          </a:prstGeom>
          <a:noFill/>
        </p:spPr>
        <p:txBody>
          <a:bodyPr wrap="square" rtlCol="0">
            <a:spAutoFit/>
          </a:bodyPr>
          <a:lstStyle/>
          <a:p>
            <a:pPr algn="ctr"/>
            <a:r>
              <a:rPr lang="en-US" sz="2800" dirty="0">
                <a:solidFill>
                  <a:schemeClr val="bg2"/>
                </a:solidFill>
                <a:latin typeface="Tahoma" panose="020B0604030504040204" pitchFamily="34" charset="0"/>
                <a:ea typeface="Tahoma" panose="020B0604030504040204" pitchFamily="34" charset="0"/>
                <a:cs typeface="Tahoma" panose="020B0604030504040204" pitchFamily="34" charset="0"/>
              </a:rPr>
              <a:t>Adapted for PBS </a:t>
            </a:r>
            <a:r>
              <a:rPr lang="en-US" sz="2800" dirty="0" err="1">
                <a:solidFill>
                  <a:schemeClr val="bg2"/>
                </a:solidFill>
                <a:latin typeface="Tahoma" panose="020B0604030504040204" pitchFamily="34" charset="0"/>
                <a:ea typeface="Tahoma" panose="020B0604030504040204" pitchFamily="34" charset="0"/>
                <a:cs typeface="Tahoma" panose="020B0604030504040204" pitchFamily="34" charset="0"/>
              </a:rPr>
              <a:t>LearningMedia</a:t>
            </a:r>
            <a:r>
              <a:rPr lang="en-US" sz="2800" dirty="0">
                <a:solidFill>
                  <a:schemeClr val="bg2"/>
                </a:solidFill>
                <a:latin typeface="Tahoma" panose="020B0604030504040204" pitchFamily="34" charset="0"/>
                <a:ea typeface="Tahoma" panose="020B0604030504040204" pitchFamily="34" charset="0"/>
                <a:cs typeface="Tahoma" panose="020B0604030504040204" pitchFamily="34" charset="0"/>
              </a:rPr>
              <a:t> in partnership with WETA for use with:</a:t>
            </a:r>
          </a:p>
        </p:txBody>
      </p:sp>
    </p:spTree>
    <p:extLst>
      <p:ext uri="{BB962C8B-B14F-4D97-AF65-F5344CB8AC3E}">
        <p14:creationId xmlns:p14="http://schemas.microsoft.com/office/powerpoint/2010/main" val="244489171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A122A"/>
        </a:solidFill>
        <a:effectLst/>
      </p:bgPr>
    </p:bg>
    <p:spTree>
      <p:nvGrpSpPr>
        <p:cNvPr id="1" name=""/>
        <p:cNvGrpSpPr/>
        <p:nvPr/>
      </p:nvGrpSpPr>
      <p:grpSpPr>
        <a:xfrm>
          <a:off x="0" y="0"/>
          <a:ext cx="0" cy="0"/>
          <a:chOff x="0" y="0"/>
          <a:chExt cx="0" cy="0"/>
        </a:xfrm>
      </p:grpSpPr>
      <p:sp>
        <p:nvSpPr>
          <p:cNvPr id="69634" name="Rectangle 11">
            <a:extLst>
              <a:ext uri="{FF2B5EF4-FFF2-40B4-BE49-F238E27FC236}">
                <a16:creationId xmlns:a16="http://schemas.microsoft.com/office/drawing/2014/main" id="{9AC955B4-EEAD-D74A-9211-FF59CE8EBBF8}"/>
              </a:ext>
            </a:extLst>
          </p:cNvPr>
          <p:cNvSpPr>
            <a:spLocks noChangeArrowheads="1"/>
          </p:cNvSpPr>
          <p:nvPr/>
        </p:nvSpPr>
        <p:spPr bwMode="auto">
          <a:xfrm>
            <a:off x="7212013" y="533400"/>
            <a:ext cx="99599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584200" rtl="0" eaLnBrk="0" fontAlgn="base" latinLnBrk="0" hangingPunct="0">
              <a:lnSpc>
                <a:spcPct val="100000"/>
              </a:lnSpc>
              <a:spcBef>
                <a:spcPct val="0"/>
              </a:spcBef>
              <a:spcAft>
                <a:spcPct val="0"/>
              </a:spcAft>
              <a:buClrTx/>
              <a:buSzTx/>
              <a:buFontTx/>
              <a:buNone/>
              <a:tabLst/>
              <a:defRPr/>
            </a:pPr>
            <a:r>
              <a:rPr kumimoji="0" lang="en-US" altLang="en-US" sz="8800" b="0" i="0" u="none" strike="noStrike" kern="1200" cap="none" spc="0" normalizeH="0" baseline="0" noProof="0">
                <a:ln>
                  <a:noFill/>
                </a:ln>
                <a:solidFill>
                  <a:srgbClr val="FFFFFF"/>
                </a:solidFill>
                <a:effectLst/>
                <a:uLnTx/>
                <a:uFillTx/>
                <a:latin typeface="Rockwell" panose="02060603020205020403" pitchFamily="18" charset="77"/>
                <a:cs typeface="Gill Sans" panose="020B0502020104020203" pitchFamily="34" charset="-79"/>
                <a:sym typeface="Helvetica Neue Light" panose="02000403000000020004" pitchFamily="2" charset="0"/>
              </a:rPr>
              <a:t>Section 2:  The Past</a:t>
            </a:r>
            <a:endParaRPr kumimoji="0" lang="en-US" altLang="en-US" sz="8800" b="0" i="0" u="none" strike="noStrike" kern="1200" cap="none" spc="0" normalizeH="0" baseline="0" noProof="0">
              <a:ln>
                <a:noFill/>
              </a:ln>
              <a:solidFill>
                <a:srgbClr val="FFFFFF"/>
              </a:solidFill>
              <a:effectLst/>
              <a:uLnTx/>
              <a:uFillTx/>
              <a:latin typeface="Gill Sans" panose="020B0502020104020203" pitchFamily="34" charset="-79"/>
              <a:cs typeface="Gill Sans" panose="020B0502020104020203" pitchFamily="34" charset="-79"/>
              <a:sym typeface="Gill Sans" panose="020B0502020104020203" pitchFamily="34" charset="-79"/>
            </a:endParaRPr>
          </a:p>
        </p:txBody>
      </p:sp>
      <p:sp>
        <p:nvSpPr>
          <p:cNvPr id="69635" name="Rectangle 12">
            <a:extLst>
              <a:ext uri="{FF2B5EF4-FFF2-40B4-BE49-F238E27FC236}">
                <a16:creationId xmlns:a16="http://schemas.microsoft.com/office/drawing/2014/main" id="{C5F9B1A5-123B-7447-9C6D-80B8611DC238}"/>
              </a:ext>
            </a:extLst>
          </p:cNvPr>
          <p:cNvSpPr>
            <a:spLocks noChangeArrowheads="1"/>
          </p:cNvSpPr>
          <p:nvPr/>
        </p:nvSpPr>
        <p:spPr bwMode="auto">
          <a:xfrm>
            <a:off x="2280371" y="4309362"/>
            <a:ext cx="8766464" cy="720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584200" rtl="0" eaLnBrk="0" fontAlgn="base" latinLnBrk="0" hangingPunct="0">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FFFF"/>
                </a:solidFill>
                <a:effectLst/>
                <a:uLnTx/>
                <a:uFillTx/>
                <a:latin typeface="Rockwell" panose="02060603020205020403" pitchFamily="18" charset="77"/>
                <a:cs typeface="Gill Sans" panose="020B0502020104020203" pitchFamily="34" charset="-79"/>
                <a:sym typeface="Helvetica Neue Light" panose="02000403000000020004" pitchFamily="2" charset="0"/>
              </a:rPr>
              <a:t>What was the American eugenics movement and who was impacted?</a:t>
            </a:r>
            <a:br>
              <a:rPr kumimoji="0" lang="en-US" altLang="en-US" sz="6600" b="0" i="0" u="none" strike="noStrike" kern="1200" cap="none" spc="0" normalizeH="0" baseline="0" noProof="0" dirty="0">
                <a:ln>
                  <a:noFill/>
                </a:ln>
                <a:solidFill>
                  <a:srgbClr val="FFFFFF"/>
                </a:solidFill>
                <a:effectLst/>
                <a:uLnTx/>
                <a:uFillTx/>
                <a:latin typeface="Rockwell" panose="02060603020205020403" pitchFamily="18" charset="77"/>
                <a:cs typeface="Gill Sans" panose="020B0502020104020203" pitchFamily="34" charset="-79"/>
                <a:sym typeface="Helvetica Neue Light" panose="02000403000000020004" pitchFamily="2" charset="0"/>
              </a:rPr>
            </a:br>
            <a:br>
              <a:rPr kumimoji="0" lang="en-US" altLang="en-US" sz="6600" b="0" i="0" u="none" strike="noStrike" kern="1200" cap="none" spc="0" normalizeH="0" baseline="0" noProof="0" dirty="0">
                <a:ln>
                  <a:noFill/>
                </a:ln>
                <a:solidFill>
                  <a:srgbClr val="FFFFFF"/>
                </a:solidFill>
                <a:effectLst/>
                <a:uLnTx/>
                <a:uFillTx/>
                <a:latin typeface="Rockwell" panose="02060603020205020403" pitchFamily="18" charset="77"/>
                <a:cs typeface="Gill Sans" panose="020B0502020104020203" pitchFamily="34" charset="-79"/>
                <a:sym typeface="Helvetica Neue Light" panose="02000403000000020004" pitchFamily="2" charset="0"/>
              </a:rPr>
            </a:br>
            <a:r>
              <a:rPr kumimoji="0" lang="en-US" altLang="en-US" sz="6600" b="0" i="0" u="none" strike="noStrike" kern="1200" cap="none" spc="0" normalizeH="0" baseline="0" noProof="0" dirty="0">
                <a:ln>
                  <a:noFill/>
                </a:ln>
                <a:solidFill>
                  <a:srgbClr val="FFFFFF"/>
                </a:solidFill>
                <a:effectLst/>
                <a:uLnTx/>
                <a:uFillTx/>
                <a:latin typeface="Rockwell" panose="02060603020205020403" pitchFamily="18" charset="77"/>
                <a:cs typeface="Gill Sans" panose="020B0502020104020203" pitchFamily="34" charset="-79"/>
                <a:sym typeface="Helvetica Neue Light" panose="02000403000000020004" pitchFamily="2" charset="0"/>
              </a:rPr>
              <a:t>Eugenic ideology</a:t>
            </a:r>
            <a:br>
              <a:rPr kumimoji="0" lang="en-US" altLang="en-US" sz="6600" b="0" i="0" u="none" strike="noStrike" kern="1200" cap="none" spc="0" normalizeH="0" baseline="0" noProof="0" dirty="0">
                <a:ln>
                  <a:noFill/>
                </a:ln>
                <a:solidFill>
                  <a:srgbClr val="FFFFFF"/>
                </a:solidFill>
                <a:effectLst/>
                <a:uLnTx/>
                <a:uFillTx/>
                <a:latin typeface="Rockwell" panose="02060603020205020403" pitchFamily="18" charset="77"/>
                <a:cs typeface="Gill Sans" panose="020B0502020104020203" pitchFamily="34" charset="-79"/>
                <a:sym typeface="Helvetica Neue Light" panose="02000403000000020004" pitchFamily="2" charset="0"/>
              </a:rPr>
            </a:br>
            <a:r>
              <a:rPr kumimoji="0" lang="en-US" altLang="en-US" sz="6600" b="0" i="0" u="none" strike="noStrike" kern="1200" cap="none" spc="0" normalizeH="0" baseline="0" noProof="0" dirty="0">
                <a:ln>
                  <a:noFill/>
                </a:ln>
                <a:solidFill>
                  <a:srgbClr val="FFFFFF"/>
                </a:solidFill>
                <a:effectLst/>
                <a:uLnTx/>
                <a:uFillTx/>
                <a:latin typeface="Rockwell" panose="02060603020205020403" pitchFamily="18" charset="77"/>
                <a:cs typeface="Gill Sans" panose="020B0502020104020203" pitchFamily="34" charset="-79"/>
                <a:sym typeface="Helvetica Neue Light" panose="02000403000000020004" pitchFamily="2" charset="0"/>
              </a:rPr>
              <a:t>Legal implementation</a:t>
            </a:r>
            <a:endParaRPr kumimoji="0" lang="en-US" altLang="en-US" sz="6600" b="0" i="0" u="none" strike="noStrike" kern="1200" cap="none" spc="0" normalizeH="0" baseline="0" noProof="0" dirty="0">
              <a:ln>
                <a:noFill/>
              </a:ln>
              <a:solidFill>
                <a:srgbClr val="FFFFFF"/>
              </a:solidFill>
              <a:effectLst/>
              <a:uLnTx/>
              <a:uFillTx/>
              <a:latin typeface="Gill Sans" panose="020B0502020104020203" pitchFamily="34" charset="-79"/>
              <a:cs typeface="Gill Sans" panose="020B0502020104020203" pitchFamily="34" charset="-79"/>
              <a:sym typeface="Gill Sans" panose="020B0502020104020203" pitchFamily="34" charset="-79"/>
            </a:endParaRPr>
          </a:p>
        </p:txBody>
      </p:sp>
      <p:pic>
        <p:nvPicPr>
          <p:cNvPr id="7" name="Picture 6">
            <a:hlinkClick r:id="rId3"/>
            <a:extLst>
              <a:ext uri="{FF2B5EF4-FFF2-40B4-BE49-F238E27FC236}">
                <a16:creationId xmlns:a16="http://schemas.microsoft.com/office/drawing/2014/main" id="{BCAE35CE-D2AA-454C-AC02-C70541913AD6}"/>
              </a:ext>
            </a:extLst>
          </p:cNvPr>
          <p:cNvPicPr>
            <a:picLocks noChangeAspect="1"/>
          </p:cNvPicPr>
          <p:nvPr/>
        </p:nvPicPr>
        <p:blipFill>
          <a:blip r:embed="rId4"/>
          <a:stretch>
            <a:fillRect/>
          </a:stretch>
        </p:blipFill>
        <p:spPr>
          <a:xfrm>
            <a:off x="12788756" y="5105400"/>
            <a:ext cx="8766464" cy="4931136"/>
          </a:xfrm>
          <a:prstGeom prst="rect">
            <a:avLst/>
          </a:prstGeom>
          <a:solidFill>
            <a:schemeClr val="bg1"/>
          </a:solidFill>
        </p:spPr>
      </p:pic>
      <p:pic>
        <p:nvPicPr>
          <p:cNvPr id="15" name="Picture 14" descr="A close up of a sign&#10;&#10;Description automatically generated">
            <a:hlinkClick r:id="rId3"/>
            <a:extLst>
              <a:ext uri="{FF2B5EF4-FFF2-40B4-BE49-F238E27FC236}">
                <a16:creationId xmlns:a16="http://schemas.microsoft.com/office/drawing/2014/main" id="{0AB8EBA8-858D-5F41-B706-C1AD3AE556E0}"/>
              </a:ext>
            </a:extLst>
          </p:cNvPr>
          <p:cNvPicPr>
            <a:picLocks noChangeAspect="1"/>
          </p:cNvPicPr>
          <p:nvPr/>
        </p:nvPicPr>
        <p:blipFill>
          <a:blip r:embed="rId5"/>
          <a:stretch>
            <a:fillRect/>
          </a:stretch>
        </p:blipFill>
        <p:spPr>
          <a:xfrm>
            <a:off x="20116800" y="4953000"/>
            <a:ext cx="1600200" cy="1600200"/>
          </a:xfrm>
          <a:prstGeom prst="rect">
            <a:avLst/>
          </a:prstGeom>
        </p:spPr>
      </p:pic>
      <p:sp>
        <p:nvSpPr>
          <p:cNvPr id="2" name="TextBox 1">
            <a:hlinkClick r:id="rId3"/>
            <a:extLst>
              <a:ext uri="{FF2B5EF4-FFF2-40B4-BE49-F238E27FC236}">
                <a16:creationId xmlns:a16="http://schemas.microsoft.com/office/drawing/2014/main" id="{CDDAD1ED-45AC-F641-B305-0CE5EB0CA8E2}"/>
              </a:ext>
            </a:extLst>
          </p:cNvPr>
          <p:cNvSpPr txBox="1"/>
          <p:nvPr/>
        </p:nvSpPr>
        <p:spPr>
          <a:xfrm>
            <a:off x="12788756" y="10210019"/>
            <a:ext cx="8766464" cy="830997"/>
          </a:xfrm>
          <a:prstGeom prst="rect">
            <a:avLst/>
          </a:prstGeom>
          <a:noFill/>
        </p:spPr>
        <p:txBody>
          <a:bodyPr wrap="square" rtlCol="0">
            <a:spAutoFit/>
          </a:bodyPr>
          <a:lstStyle/>
          <a:p>
            <a:pPr marL="0" marR="0" lvl="0" indent="0" algn="ctr" defTabSz="584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Play clip from </a:t>
            </a:r>
            <a:r>
              <a:rPr kumimoji="0" lang="en-US" sz="2400" b="0" i="1"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The Gene: An Intimate History </a:t>
            </a:r>
          </a:p>
          <a:p>
            <a:pPr marL="0" marR="0" lvl="0" indent="0" algn="ctr" defTabSz="584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(courtesy of WETA)</a:t>
            </a:r>
          </a:p>
        </p:txBody>
      </p:sp>
    </p:spTree>
    <p:extLst>
      <p:ext uri="{BB962C8B-B14F-4D97-AF65-F5344CB8AC3E}">
        <p14:creationId xmlns:p14="http://schemas.microsoft.com/office/powerpoint/2010/main" val="2875572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92ED0217-43DC-DF4D-81F9-10F03F99D104}"/>
              </a:ext>
            </a:extLst>
          </p:cNvPr>
          <p:cNvSpPr>
            <a:spLocks noGrp="1" noChangeArrowheads="1"/>
          </p:cNvSpPr>
          <p:nvPr>
            <p:ph type="title"/>
          </p:nvPr>
        </p:nvSpPr>
        <p:spPr>
          <a:xfrm>
            <a:off x="5611813" y="895350"/>
            <a:ext cx="13160375" cy="1079500"/>
          </a:xfrm>
        </p:spPr>
        <p:txBody>
          <a:bodyPr/>
          <a:lstStyle/>
          <a:p>
            <a:r>
              <a:rPr lang="en-US" altLang="en-US" sz="7200">
                <a:latin typeface="Rockwell" panose="02060603020205020403" pitchFamily="18" charset="77"/>
              </a:rPr>
              <a:t>American eugenics movement</a:t>
            </a:r>
            <a:endParaRPr lang="en-US" altLang="en-US" sz="7200"/>
          </a:p>
        </p:txBody>
      </p:sp>
      <p:sp>
        <p:nvSpPr>
          <p:cNvPr id="4" name="Text Placeholder 3">
            <a:extLst>
              <a:ext uri="{FF2B5EF4-FFF2-40B4-BE49-F238E27FC236}">
                <a16:creationId xmlns:a16="http://schemas.microsoft.com/office/drawing/2014/main" id="{82E631BF-62DB-E04E-B44E-7DB9943F94C3}"/>
              </a:ext>
            </a:extLst>
          </p:cNvPr>
          <p:cNvSpPr>
            <a:spLocks noGrp="1"/>
          </p:cNvSpPr>
          <p:nvPr>
            <p:ph type="body" sz="half" idx="2"/>
          </p:nvPr>
        </p:nvSpPr>
        <p:spPr>
          <a:xfrm>
            <a:off x="1679575" y="2743200"/>
            <a:ext cx="12798425" cy="8994775"/>
          </a:xfrm>
        </p:spPr>
        <p:txBody>
          <a:bodyPr/>
          <a:lstStyle/>
          <a:p>
            <a:pPr marL="685800" indent="-685800">
              <a:buFont typeface="Arial" panose="020B0604020202020204" pitchFamily="34" charset="0"/>
              <a:buChar char="•"/>
              <a:defRPr/>
            </a:pPr>
            <a:r>
              <a:rPr lang="en-US" sz="4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Began in US in early 1900s</a:t>
            </a:r>
          </a:p>
          <a:p>
            <a:pPr marL="685800" indent="-685800">
              <a:buFont typeface="Arial" panose="020B0604020202020204" pitchFamily="34" charset="0"/>
              <a:buChar char="•"/>
              <a:defRPr/>
            </a:pPr>
            <a:r>
              <a:rPr lang="en-US" sz="4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Social movement that worked to “improve” society by encouraging or discouraging people to have babies</a:t>
            </a:r>
          </a:p>
          <a:p>
            <a:pPr marL="685800" indent="-685800">
              <a:buFont typeface="Arial" panose="020B0604020202020204" pitchFamily="34" charset="0"/>
              <a:buChar char="•"/>
              <a:defRPr/>
            </a:pPr>
            <a:r>
              <a:rPr lang="en-US" sz="4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Promoted reproduction by people or groups with “positive” qualities</a:t>
            </a:r>
          </a:p>
          <a:p>
            <a:pPr marL="685800" indent="-685800">
              <a:buFont typeface="Arial" panose="020B0604020202020204" pitchFamily="34" charset="0"/>
              <a:buChar char="•"/>
              <a:defRPr/>
            </a:pPr>
            <a:r>
              <a:rPr lang="en-US" sz="4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Discouraged or sometimes stopped reproduction by groups with “negative” qualities</a:t>
            </a:r>
          </a:p>
          <a:p>
            <a:pPr marL="685800" indent="-685800">
              <a:buFont typeface="Arial" panose="020B0604020202020204" pitchFamily="34" charset="0"/>
              <a:buChar char="•"/>
              <a:defRPr/>
            </a:pPr>
            <a:r>
              <a:rPr lang="en-US" sz="4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State and Federal laws addressing issues ranging from immigration to mandatory sterilization</a:t>
            </a:r>
          </a:p>
        </p:txBody>
      </p:sp>
      <p:pic>
        <p:nvPicPr>
          <p:cNvPr id="71683" name="Google Shape;176;p21" descr="&quot;Heredity is Big Problem&quot; newspaper headline from October 29, 1926">
            <a:extLst>
              <a:ext uri="{FF2B5EF4-FFF2-40B4-BE49-F238E27FC236}">
                <a16:creationId xmlns:a16="http://schemas.microsoft.com/office/drawing/2014/main" id="{02923C17-A394-9B40-AE13-ABDA99709DC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0" y="2743200"/>
            <a:ext cx="6796088" cy="952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B132A"/>
        </a:solidFill>
        <a:effectLst/>
      </p:bgPr>
    </p:bg>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7F89C0F3-191F-2B47-A83A-D29A6C31BF2E}"/>
              </a:ext>
            </a:extLst>
          </p:cNvPr>
          <p:cNvSpPr>
            <a:spLocks noGrp="1" noChangeArrowheads="1"/>
          </p:cNvSpPr>
          <p:nvPr>
            <p:ph type="title"/>
          </p:nvPr>
        </p:nvSpPr>
        <p:spPr>
          <a:xfrm>
            <a:off x="685800" y="4211638"/>
            <a:ext cx="5427663" cy="5292725"/>
          </a:xfrm>
        </p:spPr>
        <p:txBody>
          <a:bodyPr/>
          <a:lstStyle/>
          <a:p>
            <a:pPr algn="ctr"/>
            <a:r>
              <a:rPr lang="en-US" altLang="en-US" sz="7200">
                <a:solidFill>
                  <a:schemeClr val="bg1"/>
                </a:solidFill>
                <a:latin typeface="Rockwell" panose="02060603020205020403" pitchFamily="18" charset="77"/>
              </a:rPr>
              <a:t>A changing American society:</a:t>
            </a:r>
            <a:br>
              <a:rPr lang="en-US" altLang="en-US" sz="7200">
                <a:solidFill>
                  <a:schemeClr val="bg1"/>
                </a:solidFill>
                <a:latin typeface="Rockwell" panose="02060603020205020403" pitchFamily="18" charset="77"/>
              </a:rPr>
            </a:br>
            <a:r>
              <a:rPr lang="en-US" altLang="en-US" sz="7200">
                <a:solidFill>
                  <a:schemeClr val="bg1"/>
                </a:solidFill>
                <a:latin typeface="Rockwell" panose="02060603020205020403" pitchFamily="18" charset="77"/>
              </a:rPr>
              <a:t>Immigration and urbanization</a:t>
            </a:r>
          </a:p>
        </p:txBody>
      </p:sp>
      <p:pic>
        <p:nvPicPr>
          <p:cNvPr id="73731" name="Google Shape;188;p22" descr="Bandit's Roost, Lower East Side, New York">
            <a:extLst>
              <a:ext uri="{FF2B5EF4-FFF2-40B4-BE49-F238E27FC236}">
                <a16:creationId xmlns:a16="http://schemas.microsoft.com/office/drawing/2014/main" id="{40907850-8249-E941-A2BC-8920505C391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488" y="2089150"/>
            <a:ext cx="8751887"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Box 9">
            <a:extLst>
              <a:ext uri="{FF2B5EF4-FFF2-40B4-BE49-F238E27FC236}">
                <a16:creationId xmlns:a16="http://schemas.microsoft.com/office/drawing/2014/main" id="{1C963441-C540-E045-AF88-276EF1C7F4C9}"/>
              </a:ext>
            </a:extLst>
          </p:cNvPr>
          <p:cNvSpPr txBox="1">
            <a:spLocks noChangeArrowheads="1"/>
          </p:cNvSpPr>
          <p:nvPr/>
        </p:nvSpPr>
        <p:spPr bwMode="auto">
          <a:xfrm>
            <a:off x="10958513" y="13150850"/>
            <a:ext cx="4651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chemeClr val="bg1"/>
                </a:solidFill>
                <a:latin typeface="Tahoma" panose="020B0604030504040204" pitchFamily="34" charset="0"/>
                <a:cs typeface="Tahoma" panose="020B0604030504040204" pitchFamily="34" charset="0"/>
                <a:sym typeface="Verdana" panose="020B0604030504040204" pitchFamily="34" charset="0"/>
              </a:rPr>
              <a:t>Photo by Jacob Riis (via the Preus Museum)</a:t>
            </a:r>
            <a:endParaRPr lang="en-US" altLang="en-US">
              <a:solidFill>
                <a:schemeClr val="bg1"/>
              </a:solidFill>
              <a:latin typeface="Tahoma" panose="020B0604030504040204" pitchFamily="34" charset="0"/>
              <a:cs typeface="Tahoma" panose="020B0604030504040204" pitchFamily="34" charset="0"/>
            </a:endParaRPr>
          </a:p>
        </p:txBody>
      </p:sp>
      <p:pic>
        <p:nvPicPr>
          <p:cNvPr id="73733" name="Google Shape;185;p22" descr="Brooklyn_Museum_-_Climbing_into_the_Promised_Land_Ellis_Island_-_Lewis_Wickes_Hine.jpg">
            <a:extLst>
              <a:ext uri="{FF2B5EF4-FFF2-40B4-BE49-F238E27FC236}">
                <a16:creationId xmlns:a16="http://schemas.microsoft.com/office/drawing/2014/main" id="{13725670-F3C2-904F-91DA-B04F0C6337B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1963" y="457200"/>
            <a:ext cx="9424987"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Rectangle 8">
            <a:extLst>
              <a:ext uri="{FF2B5EF4-FFF2-40B4-BE49-F238E27FC236}">
                <a16:creationId xmlns:a16="http://schemas.microsoft.com/office/drawing/2014/main" id="{B6C20AB7-9B07-454F-8610-2C7DC12B9EE3}"/>
              </a:ext>
            </a:extLst>
          </p:cNvPr>
          <p:cNvSpPr>
            <a:spLocks noChangeArrowheads="1"/>
          </p:cNvSpPr>
          <p:nvPr/>
        </p:nvSpPr>
        <p:spPr bwMode="auto">
          <a:xfrm>
            <a:off x="6811963" y="11941175"/>
            <a:ext cx="5065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ts val="1200"/>
            </a:pPr>
            <a:r>
              <a:rPr lang="en-US" altLang="en-US">
                <a:solidFill>
                  <a:schemeClr val="bg1"/>
                </a:solidFill>
                <a:latin typeface="Tahoma" panose="020B0604030504040204" pitchFamily="34" charset="0"/>
                <a:cs typeface="Tahoma" panose="020B0604030504040204" pitchFamily="34" charset="0"/>
                <a:sym typeface="Verdana" panose="020B0604030504040204" pitchFamily="34" charset="0"/>
              </a:rPr>
              <a:t>Photo by Lewis Hine (via the Brooklyn Museum)</a:t>
            </a:r>
            <a:endParaRPr lang="en-US" altLang="en-US">
              <a:solidFill>
                <a:schemeClr val="bg1"/>
              </a:solidFill>
              <a:latin typeface="Tahoma" panose="020B0604030504040204" pitchFamily="34" charset="0"/>
              <a:cs typeface="Tahoma" panose="020B060403050404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B132A"/>
        </a:solidFill>
        <a:effectLst/>
      </p:bgPr>
    </p:bg>
    <p:spTree>
      <p:nvGrpSpPr>
        <p:cNvPr id="1" name=""/>
        <p:cNvGrpSpPr/>
        <p:nvPr/>
      </p:nvGrpSpPr>
      <p:grpSpPr>
        <a:xfrm>
          <a:off x="0" y="0"/>
          <a:ext cx="0" cy="0"/>
          <a:chOff x="0" y="0"/>
          <a:chExt cx="0" cy="0"/>
        </a:xfrm>
      </p:grpSpPr>
      <p:sp>
        <p:nvSpPr>
          <p:cNvPr id="75778" name="TextBox 1">
            <a:extLst>
              <a:ext uri="{FF2B5EF4-FFF2-40B4-BE49-F238E27FC236}">
                <a16:creationId xmlns:a16="http://schemas.microsoft.com/office/drawing/2014/main" id="{3A158EEF-69B5-9B4C-9B7E-931E9EE274C9}"/>
              </a:ext>
            </a:extLst>
          </p:cNvPr>
          <p:cNvSpPr txBox="1">
            <a:spLocks noChangeArrowheads="1"/>
          </p:cNvSpPr>
          <p:nvPr/>
        </p:nvSpPr>
        <p:spPr bwMode="auto">
          <a:xfrm>
            <a:off x="15011400" y="12954000"/>
            <a:ext cx="511016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Photo: 1906. Source: American Philosophical Society, ERO, MSC77,Ser1,Box35: Trait Files</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sp>
        <p:nvSpPr>
          <p:cNvPr id="75779" name="Rectangle 1">
            <a:extLst>
              <a:ext uri="{FF2B5EF4-FFF2-40B4-BE49-F238E27FC236}">
                <a16:creationId xmlns:a16="http://schemas.microsoft.com/office/drawing/2014/main" id="{72034AB2-21CE-7541-9D78-99FAC5C4DEEF}"/>
              </a:ext>
            </a:extLst>
          </p:cNvPr>
          <p:cNvSpPr>
            <a:spLocks noChangeArrowheads="1"/>
          </p:cNvSpPr>
          <p:nvPr/>
        </p:nvSpPr>
        <p:spPr bwMode="auto">
          <a:xfrm>
            <a:off x="15621000" y="3698875"/>
            <a:ext cx="84582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7200">
                <a:solidFill>
                  <a:schemeClr val="bg1"/>
                </a:solidFill>
                <a:latin typeface="Rockwell" panose="02060603020205020403" pitchFamily="18" charset="77"/>
              </a:rPr>
              <a:t>Making the case for eugenics:</a:t>
            </a:r>
          </a:p>
          <a:p>
            <a:endParaRPr lang="en-US" altLang="en-US" sz="7200">
              <a:solidFill>
                <a:schemeClr val="bg1"/>
              </a:solidFill>
              <a:latin typeface="Rockwell" panose="02060603020205020403" pitchFamily="18" charset="77"/>
            </a:endParaRPr>
          </a:p>
          <a:p>
            <a:r>
              <a:rPr lang="en-US" altLang="en-US" sz="5400">
                <a:solidFill>
                  <a:schemeClr val="bg1"/>
                </a:solidFill>
                <a:latin typeface="Rockwell" panose="02060603020205020403" pitchFamily="18" charset="77"/>
              </a:rPr>
              <a:t>Arguing certain people are destined to become a “burden”</a:t>
            </a:r>
            <a:endParaRPr lang="en-US" altLang="en-US" sz="5400"/>
          </a:p>
        </p:txBody>
      </p:sp>
      <p:pic>
        <p:nvPicPr>
          <p:cNvPr id="75780" name="Picture 1">
            <a:extLst>
              <a:ext uri="{FF2B5EF4-FFF2-40B4-BE49-F238E27FC236}">
                <a16:creationId xmlns:a16="http://schemas.microsoft.com/office/drawing/2014/main" id="{B0709339-6D46-CB42-8FED-B8343F2B8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09" t="35410" r="2306" b="13982"/>
          <a:stretch>
            <a:fillRect/>
          </a:stretch>
        </p:blipFill>
        <p:spPr bwMode="auto">
          <a:xfrm>
            <a:off x="-15875" y="381000"/>
            <a:ext cx="15027275" cy="133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B132A"/>
        </a:solidFill>
        <a:effectLst/>
      </p:bgPr>
    </p:bg>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D4B2CCA9-37DD-9C48-A72A-767C2D5251E4}"/>
              </a:ext>
            </a:extLst>
          </p:cNvPr>
          <p:cNvSpPr>
            <a:spLocks noGrp="1" noChangeArrowheads="1"/>
          </p:cNvSpPr>
          <p:nvPr>
            <p:ph type="title"/>
          </p:nvPr>
        </p:nvSpPr>
        <p:spPr>
          <a:xfrm>
            <a:off x="685800" y="3157538"/>
            <a:ext cx="6467475" cy="7040562"/>
          </a:xfrm>
        </p:spPr>
        <p:txBody>
          <a:bodyPr/>
          <a:lstStyle/>
          <a:p>
            <a:pPr algn="ctr"/>
            <a:r>
              <a:rPr lang="en-US" altLang="en-US" sz="7200">
                <a:solidFill>
                  <a:schemeClr val="bg1"/>
                </a:solidFill>
                <a:latin typeface="Rockwell" panose="02060603020205020403" pitchFamily="18" charset="77"/>
              </a:rPr>
              <a:t>“Fitter Family” contests: 1920s-1940s</a:t>
            </a:r>
            <a:br>
              <a:rPr lang="en-US" altLang="en-US" sz="7200">
                <a:solidFill>
                  <a:schemeClr val="bg1"/>
                </a:solidFill>
                <a:latin typeface="Rockwell" panose="02060603020205020403" pitchFamily="18" charset="77"/>
              </a:rPr>
            </a:br>
            <a:br>
              <a:rPr lang="en-US" altLang="en-US" sz="7200">
                <a:solidFill>
                  <a:schemeClr val="bg1"/>
                </a:solidFill>
                <a:latin typeface="Rockwell" panose="02060603020205020403" pitchFamily="18" charset="77"/>
              </a:rPr>
            </a:br>
            <a:br>
              <a:rPr lang="en-US" altLang="en-US" sz="7200">
                <a:solidFill>
                  <a:schemeClr val="bg1"/>
                </a:solidFill>
                <a:latin typeface="Rockwell" panose="02060603020205020403" pitchFamily="18" charset="77"/>
              </a:rPr>
            </a:br>
            <a:br>
              <a:rPr lang="en-US" altLang="en-US" sz="7200">
                <a:solidFill>
                  <a:schemeClr val="bg1"/>
                </a:solidFill>
                <a:latin typeface="Rockwell" panose="02060603020205020403" pitchFamily="18" charset="77"/>
              </a:rPr>
            </a:br>
            <a:r>
              <a:rPr lang="en-US" altLang="en-US" sz="5400">
                <a:solidFill>
                  <a:schemeClr val="bg1"/>
                </a:solidFill>
                <a:latin typeface="Rockwell" panose="02060603020205020403" pitchFamily="18" charset="77"/>
              </a:rPr>
              <a:t>Georgia State Fair 1924</a:t>
            </a:r>
          </a:p>
        </p:txBody>
      </p:sp>
      <p:sp>
        <p:nvSpPr>
          <p:cNvPr id="77827" name="Rectangle 3">
            <a:extLst>
              <a:ext uri="{FF2B5EF4-FFF2-40B4-BE49-F238E27FC236}">
                <a16:creationId xmlns:a16="http://schemas.microsoft.com/office/drawing/2014/main" id="{A99EC6CE-B240-8945-8978-3210A034454E}"/>
              </a:ext>
            </a:extLst>
          </p:cNvPr>
          <p:cNvSpPr>
            <a:spLocks noChangeArrowheads="1"/>
          </p:cNvSpPr>
          <p:nvPr/>
        </p:nvSpPr>
        <p:spPr bwMode="auto">
          <a:xfrm>
            <a:off x="13447713" y="11944350"/>
            <a:ext cx="10739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Photo: 1924. Source: American Philosophical Society, ERO, MSC77,SerVI,Box 4, FF Studies, KS Free Fair</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pic>
        <p:nvPicPr>
          <p:cNvPr id="77828" name="Picture 2">
            <a:extLst>
              <a:ext uri="{FF2B5EF4-FFF2-40B4-BE49-F238E27FC236}">
                <a16:creationId xmlns:a16="http://schemas.microsoft.com/office/drawing/2014/main" id="{286A9E01-7CC1-6240-A8E7-FC6C1DD13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1047750"/>
            <a:ext cx="15071725" cy="1083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B132A"/>
        </a:solidFill>
        <a:effectLst/>
      </p:bgPr>
    </p:bg>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33B76317-5106-DB41-A970-579F00E5AD86}"/>
              </a:ext>
            </a:extLst>
          </p:cNvPr>
          <p:cNvSpPr>
            <a:spLocks noGrp="1" noChangeArrowheads="1"/>
          </p:cNvSpPr>
          <p:nvPr>
            <p:ph type="title"/>
          </p:nvPr>
        </p:nvSpPr>
        <p:spPr>
          <a:xfrm>
            <a:off x="16764000" y="4691063"/>
            <a:ext cx="6467475" cy="4333875"/>
          </a:xfrm>
        </p:spPr>
        <p:txBody>
          <a:bodyPr/>
          <a:lstStyle/>
          <a:p>
            <a:pPr algn="ctr"/>
            <a:r>
              <a:rPr lang="en-US" altLang="en-US" sz="7200">
                <a:solidFill>
                  <a:schemeClr val="bg1"/>
                </a:solidFill>
                <a:latin typeface="Rockwell" panose="02060603020205020403" pitchFamily="18" charset="77"/>
              </a:rPr>
              <a:t>Laws against interracial marriage</a:t>
            </a:r>
            <a:endParaRPr lang="en-US" altLang="en-US" sz="5400">
              <a:solidFill>
                <a:schemeClr val="bg1"/>
              </a:solidFill>
              <a:latin typeface="Rockwell" panose="02060603020205020403" pitchFamily="18" charset="77"/>
            </a:endParaRPr>
          </a:p>
        </p:txBody>
      </p:sp>
      <p:pic>
        <p:nvPicPr>
          <p:cNvPr id="79875" name="Picture 2">
            <a:extLst>
              <a:ext uri="{FF2B5EF4-FFF2-40B4-BE49-F238E27FC236}">
                <a16:creationId xmlns:a16="http://schemas.microsoft.com/office/drawing/2014/main" id="{65891323-4E25-8F43-8F7E-25034CBB2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134" t="1253" r="1820" b="43867"/>
          <a:stretch>
            <a:fillRect/>
          </a:stretch>
        </p:blipFill>
        <p:spPr bwMode="auto">
          <a:xfrm>
            <a:off x="0" y="0"/>
            <a:ext cx="14968538" cy="133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Box 1">
            <a:extLst>
              <a:ext uri="{FF2B5EF4-FFF2-40B4-BE49-F238E27FC236}">
                <a16:creationId xmlns:a16="http://schemas.microsoft.com/office/drawing/2014/main" id="{1AB66754-8D5F-A144-A047-3BEA41EE6C3B}"/>
              </a:ext>
            </a:extLst>
          </p:cNvPr>
          <p:cNvSpPr txBox="1">
            <a:spLocks noChangeArrowheads="1"/>
          </p:cNvSpPr>
          <p:nvPr/>
        </p:nvSpPr>
        <p:spPr bwMode="auto">
          <a:xfrm>
            <a:off x="14968538" y="12573000"/>
            <a:ext cx="5910262"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Photo: W. A. Plecker, 1924 Source: American Philosophical Society, Dav, B:D27.,Harriman, Mrs. E.H.</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bwMode="auto">
      <p:bgPr>
        <a:solidFill>
          <a:srgbClr val="0B132A"/>
        </a:solidFill>
        <a:effectLst/>
      </p:bgPr>
    </p:bg>
    <p:spTree>
      <p:nvGrpSpPr>
        <p:cNvPr id="1" name=""/>
        <p:cNvGrpSpPr/>
        <p:nvPr/>
      </p:nvGrpSpPr>
      <p:grpSpPr>
        <a:xfrm>
          <a:off x="0" y="0"/>
          <a:ext cx="0" cy="0"/>
          <a:chOff x="0" y="0"/>
          <a:chExt cx="0" cy="0"/>
        </a:xfrm>
      </p:grpSpPr>
      <p:sp>
        <p:nvSpPr>
          <p:cNvPr id="81922" name="Rectangle 1">
            <a:extLst>
              <a:ext uri="{FF2B5EF4-FFF2-40B4-BE49-F238E27FC236}">
                <a16:creationId xmlns:a16="http://schemas.microsoft.com/office/drawing/2014/main" id="{9824D8C3-E1CD-8449-9EC9-0EFFA94C35BF}"/>
              </a:ext>
            </a:extLst>
          </p:cNvPr>
          <p:cNvSpPr>
            <a:spLocks noGrp="1" noChangeArrowheads="1"/>
          </p:cNvSpPr>
          <p:nvPr>
            <p:ph type="title"/>
          </p:nvPr>
        </p:nvSpPr>
        <p:spPr>
          <a:xfrm>
            <a:off x="4572000" y="457200"/>
            <a:ext cx="15240000" cy="1963738"/>
          </a:xfrm>
        </p:spPr>
        <p:txBody>
          <a:bodyPr/>
          <a:lstStyle/>
          <a:p>
            <a:pPr algn="ctr" defTabSz="361950" eaLnBrk="1"/>
            <a:r>
              <a:rPr lang="en-US" altLang="en-US" sz="7200">
                <a:solidFill>
                  <a:schemeClr val="bg1"/>
                </a:solidFill>
                <a:latin typeface="Rockwell" panose="02060603020205020403" pitchFamily="18" charset="77"/>
              </a:rPr>
              <a:t>Forced sterilizations were common in Puerto Rico</a:t>
            </a:r>
          </a:p>
        </p:txBody>
      </p:sp>
      <p:sp>
        <p:nvSpPr>
          <p:cNvPr id="81923" name="Rectangle 2">
            <a:extLst>
              <a:ext uri="{FF2B5EF4-FFF2-40B4-BE49-F238E27FC236}">
                <a16:creationId xmlns:a16="http://schemas.microsoft.com/office/drawing/2014/main" id="{896E5466-5AC7-CD4B-B977-08C188C3D1A4}"/>
              </a:ext>
            </a:extLst>
          </p:cNvPr>
          <p:cNvSpPr>
            <a:spLocks noGrp="1" noChangeArrowheads="1"/>
          </p:cNvSpPr>
          <p:nvPr>
            <p:ph type="body" sz="half" idx="1"/>
          </p:nvPr>
        </p:nvSpPr>
        <p:spPr>
          <a:xfrm>
            <a:off x="4343400" y="4089400"/>
            <a:ext cx="16002000" cy="6607175"/>
          </a:xfrm>
        </p:spPr>
        <p:txBody>
          <a:bodyPr/>
          <a:lstStyle/>
          <a:p>
            <a:pPr marL="517525" indent="-517525" eaLnBrk="1">
              <a:buSzPct val="45000"/>
              <a:buFontTx/>
              <a:buBlip>
                <a:blip r:embed="rId3"/>
              </a:buBlip>
            </a:pPr>
            <a:r>
              <a:rPr lang="en-US" altLang="en-US" sz="4800">
                <a:solidFill>
                  <a:schemeClr val="bg1"/>
                </a:solidFill>
                <a:latin typeface="Tahoma" panose="020B0604030504040204" pitchFamily="34" charset="0"/>
                <a:cs typeface="Tahoma" panose="020B0604030504040204" pitchFamily="34" charset="0"/>
              </a:rPr>
              <a:t>Eugenics sterilization law in effect from 1937 to 1960</a:t>
            </a:r>
          </a:p>
          <a:p>
            <a:pPr marL="517525" indent="-517525" eaLnBrk="1">
              <a:buSzPct val="45000"/>
              <a:buFontTx/>
              <a:buBlip>
                <a:blip r:embed="rId3"/>
              </a:buBlip>
            </a:pPr>
            <a:r>
              <a:rPr lang="en-US" altLang="en-US" sz="4800">
                <a:solidFill>
                  <a:schemeClr val="bg1"/>
                </a:solidFill>
                <a:latin typeface="Tahoma" panose="020B0604030504040204" pitchFamily="34" charset="0"/>
                <a:cs typeface="Tahoma" panose="020B0604030504040204" pitchFamily="34" charset="0"/>
              </a:rPr>
              <a:t>“In 1976, the US Department of Health, Education, and Welfare reported that over 37% of women of childbearing age in Puerto Rico had been sterilized. The vast majority were in their twenties.”</a:t>
            </a:r>
          </a:p>
          <a:p>
            <a:pPr marL="517525" indent="-517525" eaLnBrk="1">
              <a:buSzPct val="45000"/>
              <a:buFontTx/>
              <a:buBlip>
                <a:blip r:embed="rId3"/>
              </a:buBlip>
            </a:pPr>
            <a:r>
              <a:rPr lang="en-US" altLang="en-US" sz="4800">
                <a:solidFill>
                  <a:schemeClr val="bg1"/>
                </a:solidFill>
                <a:latin typeface="Tahoma" panose="020B0604030504040204" pitchFamily="34" charset="0"/>
                <a:cs typeface="Tahoma" panose="020B0604030504040204" pitchFamily="34" charset="0"/>
              </a:rPr>
              <a:t>Poverty that resulted largely from colonization was used as justification for eugenics</a:t>
            </a:r>
          </a:p>
        </p:txBody>
      </p:sp>
      <p:sp>
        <p:nvSpPr>
          <p:cNvPr id="81924" name="Rectangle 1">
            <a:extLst>
              <a:ext uri="{FF2B5EF4-FFF2-40B4-BE49-F238E27FC236}">
                <a16:creationId xmlns:a16="http://schemas.microsoft.com/office/drawing/2014/main" id="{8C38485A-8996-564D-A911-8CFD613D5853}"/>
              </a:ext>
            </a:extLst>
          </p:cNvPr>
          <p:cNvSpPr>
            <a:spLocks noChangeArrowheads="1"/>
          </p:cNvSpPr>
          <p:nvPr/>
        </p:nvSpPr>
        <p:spPr bwMode="auto">
          <a:xfrm>
            <a:off x="5257800" y="12725400"/>
            <a:ext cx="1706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FFFFFF"/>
              </a:buClr>
              <a:buSzPts val="1200"/>
            </a:pPr>
            <a:r>
              <a:rPr lang="en-US" altLang="en-US">
                <a:solidFill>
                  <a:schemeClr val="bg1"/>
                </a:solidFill>
                <a:latin typeface="Tahoma" panose="020B0604030504040204" pitchFamily="34" charset="0"/>
                <a:cs typeface="Tahoma" panose="020B0604030504040204" pitchFamily="34" charset="0"/>
                <a:sym typeface="Verdana" panose="020B0604030504040204" pitchFamily="34" charset="0"/>
              </a:rPr>
              <a:t>http://Ordover, N. (2014, February 24). Puerto Rico. Retrieved September 18, 2018, from http://eugenicsarchive.ca/discover/tree/530ba18176f0db569b00001b</a:t>
            </a:r>
            <a:endParaRPr lang="en-US" altLang="en-US">
              <a:solidFill>
                <a:schemeClr val="bg1"/>
              </a:solidFill>
              <a:latin typeface="Tahoma" panose="020B0604030504040204" pitchFamily="34" charset="0"/>
              <a:cs typeface="Tahoma" panose="020B0604030504040204" pitchFamily="34" charset="0"/>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B132A"/>
        </a:solidFill>
        <a:effectLst/>
      </p:bgPr>
    </p:bg>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774B3182-E717-794A-88C9-807029262593}"/>
              </a:ext>
            </a:extLst>
          </p:cNvPr>
          <p:cNvSpPr>
            <a:spLocks noGrp="1" noChangeArrowheads="1"/>
          </p:cNvSpPr>
          <p:nvPr>
            <p:ph type="title" idx="4294967295"/>
          </p:nvPr>
        </p:nvSpPr>
        <p:spPr>
          <a:xfrm>
            <a:off x="1600200" y="4368800"/>
            <a:ext cx="6467475" cy="4419600"/>
          </a:xfrm>
        </p:spPr>
        <p:txBody>
          <a:bodyPr/>
          <a:lstStyle/>
          <a:p>
            <a:pPr algn="ctr"/>
            <a:r>
              <a:rPr lang="en-US" altLang="en-US" sz="7200">
                <a:solidFill>
                  <a:schemeClr val="bg1"/>
                </a:solidFill>
                <a:latin typeface="Rockwell" panose="02060603020205020403" pitchFamily="18" charset="77"/>
              </a:rPr>
              <a:t>Carrie Buck:</a:t>
            </a:r>
            <a:br>
              <a:rPr lang="en-US" altLang="en-US" sz="7200">
                <a:solidFill>
                  <a:schemeClr val="bg1"/>
                </a:solidFill>
                <a:latin typeface="Rockwell" panose="02060603020205020403" pitchFamily="18" charset="77"/>
              </a:rPr>
            </a:br>
            <a:r>
              <a:rPr lang="en-US" altLang="en-US" sz="7200">
                <a:solidFill>
                  <a:schemeClr val="bg1"/>
                </a:solidFill>
                <a:latin typeface="Rockwell" panose="02060603020205020403" pitchFamily="18" charset="77"/>
              </a:rPr>
              <a:t>Sterilized without her consent</a:t>
            </a:r>
            <a:endParaRPr lang="en-US" altLang="en-US" sz="5400">
              <a:solidFill>
                <a:schemeClr val="bg1"/>
              </a:solidFill>
              <a:latin typeface="Rockwell" panose="02060603020205020403" pitchFamily="18" charset="77"/>
            </a:endParaRPr>
          </a:p>
        </p:txBody>
      </p:sp>
      <p:sp>
        <p:nvSpPr>
          <p:cNvPr id="83971" name="TextBox 2">
            <a:extLst>
              <a:ext uri="{FF2B5EF4-FFF2-40B4-BE49-F238E27FC236}">
                <a16:creationId xmlns:a16="http://schemas.microsoft.com/office/drawing/2014/main" id="{D183FC8B-D001-DE48-8323-4BAC4973C718}"/>
              </a:ext>
            </a:extLst>
          </p:cNvPr>
          <p:cNvSpPr txBox="1">
            <a:spLocks noChangeArrowheads="1"/>
          </p:cNvSpPr>
          <p:nvPr/>
        </p:nvSpPr>
        <p:spPr bwMode="auto">
          <a:xfrm>
            <a:off x="3157538" y="12058650"/>
            <a:ext cx="5791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a:solidFill>
                  <a:schemeClr val="bg1"/>
                </a:solidFill>
                <a:latin typeface="Tahoma" panose="020B0604030504040204" pitchFamily="34" charset="0"/>
                <a:cs typeface="Tahoma" panose="020B0604030504040204" pitchFamily="34" charset="0"/>
                <a:sym typeface="Verdana" panose="020B0604030504040204" pitchFamily="34" charset="0"/>
              </a:rPr>
              <a:t>Photo by A.H. Estabrook, 1924. Source: Arthur Estabrook Papers, Special Collections &amp; Archives, University at Albany, SUNY.</a:t>
            </a:r>
            <a:endParaRPr lang="en-US" altLang="en-US">
              <a:solidFill>
                <a:schemeClr val="bg1"/>
              </a:solidFill>
              <a:latin typeface="Tahoma" panose="020B0604030504040204" pitchFamily="34" charset="0"/>
              <a:cs typeface="Tahoma" panose="020B0604030504040204" pitchFamily="34" charset="0"/>
            </a:endParaRPr>
          </a:p>
          <a:p>
            <a:pPr algn="r"/>
            <a:endParaRPr lang="en-US" altLang="en-US"/>
          </a:p>
        </p:txBody>
      </p:sp>
      <p:pic>
        <p:nvPicPr>
          <p:cNvPr id="83972" name="Picture 2">
            <a:extLst>
              <a:ext uri="{FF2B5EF4-FFF2-40B4-BE49-F238E27FC236}">
                <a16:creationId xmlns:a16="http://schemas.microsoft.com/office/drawing/2014/main" id="{9FE1DE76-8BFC-9449-BAEC-A1E88BD9A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8738" y="-47625"/>
            <a:ext cx="15435262" cy="133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B132A"/>
        </a:solidFill>
        <a:effectLst/>
      </p:bgPr>
    </p:bg>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7B017096-9AA6-074D-A23B-EBBC282BE125}"/>
              </a:ext>
            </a:extLst>
          </p:cNvPr>
          <p:cNvSpPr>
            <a:spLocks noGrp="1" noChangeArrowheads="1"/>
          </p:cNvSpPr>
          <p:nvPr>
            <p:ph type="title"/>
          </p:nvPr>
        </p:nvSpPr>
        <p:spPr>
          <a:xfrm>
            <a:off x="17145000" y="1492250"/>
            <a:ext cx="6467475" cy="10058400"/>
          </a:xfrm>
        </p:spPr>
        <p:txBody>
          <a:bodyPr/>
          <a:lstStyle/>
          <a:p>
            <a:pPr algn="ctr"/>
            <a:r>
              <a:rPr lang="en-US" altLang="en-US" sz="7200">
                <a:solidFill>
                  <a:schemeClr val="bg1"/>
                </a:solidFill>
                <a:latin typeface="Rockwell" panose="02060603020205020403" pitchFamily="18" charset="77"/>
              </a:rPr>
              <a:t>Supreme Court ruling: </a:t>
            </a:r>
            <a:br>
              <a:rPr lang="en-US" altLang="en-US" sz="7200">
                <a:solidFill>
                  <a:schemeClr val="bg1"/>
                </a:solidFill>
                <a:latin typeface="Rockwell" panose="02060603020205020403" pitchFamily="18" charset="77"/>
              </a:rPr>
            </a:br>
            <a:r>
              <a:rPr lang="en-US" altLang="en-US" sz="7200">
                <a:solidFill>
                  <a:schemeClr val="bg1"/>
                </a:solidFill>
                <a:latin typeface="Rockwell" panose="02060603020205020403" pitchFamily="18" charset="77"/>
              </a:rPr>
              <a:t>Buck v. Bell allows forced sterilization</a:t>
            </a:r>
            <a:br>
              <a:rPr lang="en-US" altLang="en-US" sz="7200">
                <a:solidFill>
                  <a:schemeClr val="bg1"/>
                </a:solidFill>
                <a:latin typeface="Rockwell" panose="02060603020205020403" pitchFamily="18" charset="77"/>
              </a:rPr>
            </a:br>
            <a:br>
              <a:rPr lang="en-US" altLang="en-US" sz="7200">
                <a:solidFill>
                  <a:schemeClr val="bg1"/>
                </a:solidFill>
                <a:latin typeface="Rockwell" panose="02060603020205020403" pitchFamily="18" charset="77"/>
              </a:rPr>
            </a:br>
            <a:br>
              <a:rPr lang="en-US" altLang="en-US" sz="4000">
                <a:solidFill>
                  <a:schemeClr val="bg1"/>
                </a:solidFill>
                <a:latin typeface="Rockwell" panose="02060603020205020403" pitchFamily="18" charset="77"/>
              </a:rPr>
            </a:br>
            <a:r>
              <a:rPr lang="en-US" altLang="en-US" sz="4000">
                <a:solidFill>
                  <a:schemeClr val="bg1"/>
                </a:solidFill>
                <a:latin typeface="Tahoma" panose="020B0604030504040204" pitchFamily="34" charset="0"/>
                <a:cs typeface="Tahoma" panose="020B0604030504040204" pitchFamily="34" charset="0"/>
              </a:rPr>
              <a:t>“…society can prevent those who are manifestly unfit from continuing their kind…</a:t>
            </a:r>
            <a:br>
              <a:rPr lang="en-US" altLang="en-US" sz="4000">
                <a:solidFill>
                  <a:schemeClr val="bg1"/>
                </a:solidFill>
                <a:latin typeface="Tahoma" panose="020B0604030504040204" pitchFamily="34" charset="0"/>
                <a:cs typeface="Tahoma" panose="020B0604030504040204" pitchFamily="34" charset="0"/>
              </a:rPr>
            </a:br>
            <a:r>
              <a:rPr lang="en-US" altLang="en-US" sz="4000">
                <a:solidFill>
                  <a:schemeClr val="bg1"/>
                </a:solidFill>
                <a:latin typeface="Tahoma" panose="020B0604030504040204" pitchFamily="34" charset="0"/>
                <a:cs typeface="Tahoma" panose="020B0604030504040204" pitchFamily="34" charset="0"/>
              </a:rPr>
              <a:t>Three generations of imbeciles are enough.”</a:t>
            </a:r>
            <a:br>
              <a:rPr lang="en-US" altLang="en-US" sz="4000">
                <a:solidFill>
                  <a:schemeClr val="bg1"/>
                </a:solidFill>
                <a:latin typeface="Tahoma" panose="020B0604030504040204" pitchFamily="34" charset="0"/>
                <a:cs typeface="Tahoma" panose="020B0604030504040204" pitchFamily="34" charset="0"/>
              </a:rPr>
            </a:br>
            <a:r>
              <a:rPr lang="en-US" altLang="en-US" sz="4000">
                <a:solidFill>
                  <a:schemeClr val="bg1"/>
                </a:solidFill>
                <a:latin typeface="Tahoma" panose="020B0604030504040204" pitchFamily="34" charset="0"/>
                <a:cs typeface="Tahoma" panose="020B0604030504040204" pitchFamily="34" charset="0"/>
              </a:rPr>
              <a:t>-Justice Oliver Wendell Holmes, Jr.</a:t>
            </a:r>
            <a:br>
              <a:rPr lang="en-US" altLang="en-US" sz="7200">
                <a:solidFill>
                  <a:schemeClr val="bg1"/>
                </a:solidFill>
                <a:latin typeface="Rockwell" panose="02060603020205020403" pitchFamily="18" charset="77"/>
              </a:rPr>
            </a:br>
            <a:endParaRPr lang="en-US" altLang="en-US" sz="5400">
              <a:solidFill>
                <a:schemeClr val="bg1"/>
              </a:solidFill>
              <a:latin typeface="Rockwell" panose="02060603020205020403" pitchFamily="18" charset="77"/>
            </a:endParaRPr>
          </a:p>
        </p:txBody>
      </p:sp>
      <p:sp>
        <p:nvSpPr>
          <p:cNvPr id="86019" name="Rectangle 3">
            <a:extLst>
              <a:ext uri="{FF2B5EF4-FFF2-40B4-BE49-F238E27FC236}">
                <a16:creationId xmlns:a16="http://schemas.microsoft.com/office/drawing/2014/main" id="{151772DD-41FE-0047-9DD6-8140E27DF723}"/>
              </a:ext>
            </a:extLst>
          </p:cNvPr>
          <p:cNvSpPr>
            <a:spLocks noChangeArrowheads="1"/>
          </p:cNvSpPr>
          <p:nvPr/>
        </p:nvSpPr>
        <p:spPr bwMode="auto">
          <a:xfrm>
            <a:off x="13476288" y="12542838"/>
            <a:ext cx="2503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buClr>
                <a:srgbClr val="000000"/>
              </a:buClr>
              <a:buSzPts val="1200"/>
            </a:pPr>
            <a:r>
              <a:rPr lang="en-US" altLang="en-US">
                <a:solidFill>
                  <a:schemeClr val="bg1"/>
                </a:solidFill>
                <a:latin typeface="Tahoma" panose="020B0604030504040204" pitchFamily="34" charset="0"/>
                <a:cs typeface="Tahoma" panose="020B0604030504040204" pitchFamily="34" charset="0"/>
                <a:sym typeface="Verdana" panose="020B0604030504040204" pitchFamily="34" charset="0"/>
              </a:rPr>
              <a:t>US Library of Congress</a:t>
            </a:r>
            <a:endParaRPr lang="en-US" altLang="en-US">
              <a:solidFill>
                <a:schemeClr val="bg1"/>
              </a:solidFill>
              <a:latin typeface="Tahoma" panose="020B0604030504040204" pitchFamily="34" charset="0"/>
              <a:cs typeface="Tahoma" panose="020B0604030504040204" pitchFamily="34" charset="0"/>
            </a:endParaRPr>
          </a:p>
        </p:txBody>
      </p:sp>
      <p:pic>
        <p:nvPicPr>
          <p:cNvPr id="86020" name="Google Shape;236;p28" descr="Supreme Court justice Oliver Wendell Holmes, Jr. sits at his desk">
            <a:extLst>
              <a:ext uri="{FF2B5EF4-FFF2-40B4-BE49-F238E27FC236}">
                <a16:creationId xmlns:a16="http://schemas.microsoft.com/office/drawing/2014/main" id="{34FED012-0311-584A-BD26-4238C83E055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4863"/>
            <a:ext cx="15979775" cy="1155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5">
            <a:extLst>
              <a:ext uri="{FF2B5EF4-FFF2-40B4-BE49-F238E27FC236}">
                <a16:creationId xmlns:a16="http://schemas.microsoft.com/office/drawing/2014/main" id="{C7763AF7-D656-3147-A518-DCCFB539A4FB}"/>
              </a:ext>
            </a:extLst>
          </p:cNvPr>
          <p:cNvSpPr>
            <a:spLocks noChangeArrowheads="1"/>
          </p:cNvSpPr>
          <p:nvPr/>
        </p:nvSpPr>
        <p:spPr bwMode="auto">
          <a:xfrm>
            <a:off x="16678275" y="12520613"/>
            <a:ext cx="693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buClr>
                <a:srgbClr val="000000"/>
              </a:buClr>
              <a:buSzPts val="1200"/>
            </a:pPr>
            <a:r>
              <a:rPr lang="en-US" altLang="en-US">
                <a:solidFill>
                  <a:schemeClr val="bg1"/>
                </a:solidFill>
                <a:latin typeface="Tahoma" panose="020B0604030504040204" pitchFamily="34" charset="0"/>
                <a:cs typeface="Tahoma" panose="020B0604030504040204" pitchFamily="34" charset="0"/>
                <a:sym typeface="Verdana" panose="020B0604030504040204" pitchFamily="34" charset="0"/>
              </a:rPr>
              <a:t>Quote source: Buck v. Bell, 274 US 200 – Supreme Court 1927</a:t>
            </a:r>
            <a:endParaRPr lang="en-US" altLang="en-US">
              <a:solidFill>
                <a:schemeClr val="bg1"/>
              </a:solidFill>
              <a:latin typeface="Tahoma" panose="020B0604030504040204" pitchFamily="34" charset="0"/>
              <a:cs typeface="Tahoma" panose="020B060403050404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B132A"/>
        </a:solidFill>
        <a:effectLst/>
      </p:bgPr>
    </p:bg>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C76F031E-323A-6A4C-97B0-E01342E08F4B}"/>
              </a:ext>
            </a:extLst>
          </p:cNvPr>
          <p:cNvSpPr txBox="1">
            <a:spLocks noChangeArrowheads="1"/>
          </p:cNvSpPr>
          <p:nvPr/>
        </p:nvSpPr>
        <p:spPr bwMode="auto">
          <a:xfrm>
            <a:off x="762000" y="4979988"/>
            <a:ext cx="64674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2600"/>
              </a:spcBef>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1pPr>
            <a:lvl2pPr marL="1162050" indent="-717550">
              <a:lnSpc>
                <a:spcPct val="110000"/>
              </a:lnSpc>
              <a:spcBef>
                <a:spcPts val="2600"/>
              </a:spcBef>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2pPr>
            <a:lvl3pPr marL="1606550" indent="-717550">
              <a:lnSpc>
                <a:spcPct val="110000"/>
              </a:lnSpc>
              <a:spcBef>
                <a:spcPts val="2600"/>
              </a:spcBef>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3pPr>
            <a:lvl4pPr marL="2051050" indent="-717550">
              <a:lnSpc>
                <a:spcPct val="110000"/>
              </a:lnSpc>
              <a:spcBef>
                <a:spcPts val="2600"/>
              </a:spcBef>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4pPr>
            <a:lvl5pPr marL="2495550" indent="-717550">
              <a:lnSpc>
                <a:spcPct val="110000"/>
              </a:lnSpc>
              <a:spcBef>
                <a:spcPts val="2600"/>
              </a:spcBef>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5pPr>
            <a:lvl6pPr marL="2952750" indent="-717550" defTabSz="584200" eaLnBrk="0" fontAlgn="base" hangingPunct="0">
              <a:lnSpc>
                <a:spcPct val="110000"/>
              </a:lnSpc>
              <a:spcBef>
                <a:spcPts val="2600"/>
              </a:spcBef>
              <a:spcAft>
                <a:spcPct val="0"/>
              </a:spcAft>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6pPr>
            <a:lvl7pPr marL="3409950" indent="-717550" defTabSz="584200" eaLnBrk="0" fontAlgn="base" hangingPunct="0">
              <a:lnSpc>
                <a:spcPct val="110000"/>
              </a:lnSpc>
              <a:spcBef>
                <a:spcPts val="2600"/>
              </a:spcBef>
              <a:spcAft>
                <a:spcPct val="0"/>
              </a:spcAft>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7pPr>
            <a:lvl8pPr marL="3867150" indent="-717550" defTabSz="584200" eaLnBrk="0" fontAlgn="base" hangingPunct="0">
              <a:lnSpc>
                <a:spcPct val="110000"/>
              </a:lnSpc>
              <a:spcBef>
                <a:spcPts val="2600"/>
              </a:spcBef>
              <a:spcAft>
                <a:spcPct val="0"/>
              </a:spcAft>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8pPr>
            <a:lvl9pPr marL="4324350" indent="-717550" defTabSz="584200" eaLnBrk="0" fontAlgn="base" hangingPunct="0">
              <a:lnSpc>
                <a:spcPct val="110000"/>
              </a:lnSpc>
              <a:spcBef>
                <a:spcPts val="2600"/>
              </a:spcBef>
              <a:spcAft>
                <a:spcPct val="0"/>
              </a:spcAft>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9pPr>
          </a:lstStyle>
          <a:p>
            <a:pPr algn="ctr">
              <a:lnSpc>
                <a:spcPct val="80000"/>
              </a:lnSpc>
              <a:spcBef>
                <a:spcPct val="0"/>
              </a:spcBef>
              <a:buSzTx/>
              <a:buFontTx/>
              <a:buNone/>
            </a:pPr>
            <a:r>
              <a:rPr lang="en-US" altLang="en-US" sz="7200">
                <a:solidFill>
                  <a:schemeClr val="bg1"/>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Pedigrees used to justify sterilization</a:t>
            </a:r>
            <a:br>
              <a:rPr lang="en-US" altLang="en-US" sz="7200">
                <a:solidFill>
                  <a:schemeClr val="bg1"/>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br>
            <a:endParaRPr lang="en-US" altLang="en-US" sz="5400">
              <a:solidFill>
                <a:schemeClr val="bg1"/>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endParaRPr>
          </a:p>
        </p:txBody>
      </p:sp>
      <p:pic>
        <p:nvPicPr>
          <p:cNvPr id="88067" name="Picture 1">
            <a:extLst>
              <a:ext uri="{FF2B5EF4-FFF2-40B4-BE49-F238E27FC236}">
                <a16:creationId xmlns:a16="http://schemas.microsoft.com/office/drawing/2014/main" id="{297CC581-3465-C64E-A1A1-14FB9CB96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206375"/>
            <a:ext cx="16327438" cy="1236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5">
            <a:extLst>
              <a:ext uri="{FF2B5EF4-FFF2-40B4-BE49-F238E27FC236}">
                <a16:creationId xmlns:a16="http://schemas.microsoft.com/office/drawing/2014/main" id="{F6B86DE6-502D-7949-A534-9DAA3711EEEF}"/>
              </a:ext>
            </a:extLst>
          </p:cNvPr>
          <p:cNvSpPr>
            <a:spLocks noChangeArrowheads="1"/>
          </p:cNvSpPr>
          <p:nvPr/>
        </p:nvSpPr>
        <p:spPr bwMode="auto">
          <a:xfrm>
            <a:off x="9747250" y="12603163"/>
            <a:ext cx="11845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Photo: circa 1935. Source: The Harry H. Laughlin Papers, Truman State University, Lantern Slides, IBM Box,Box 10</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AutoShape 3">
            <a:extLst>
              <a:ext uri="{FF2B5EF4-FFF2-40B4-BE49-F238E27FC236}">
                <a16:creationId xmlns:a16="http://schemas.microsoft.com/office/drawing/2014/main" id="{3477B88D-D8BD-1B49-B704-52F6E513C00B}"/>
              </a:ext>
            </a:extLst>
          </p:cNvPr>
          <p:cNvSpPr>
            <a:spLocks/>
          </p:cNvSpPr>
          <p:nvPr/>
        </p:nvSpPr>
        <p:spPr bwMode="auto">
          <a:xfrm>
            <a:off x="1747838" y="3849688"/>
            <a:ext cx="7418387" cy="800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0A12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53250" name="AutoShape 6">
            <a:extLst>
              <a:ext uri="{FF2B5EF4-FFF2-40B4-BE49-F238E27FC236}">
                <a16:creationId xmlns:a16="http://schemas.microsoft.com/office/drawing/2014/main" id="{91772C15-3249-E843-8D8B-38F36A27D06D}"/>
              </a:ext>
            </a:extLst>
          </p:cNvPr>
          <p:cNvSpPr>
            <a:spLocks/>
          </p:cNvSpPr>
          <p:nvPr/>
        </p:nvSpPr>
        <p:spPr bwMode="auto">
          <a:xfrm>
            <a:off x="8472488" y="3849688"/>
            <a:ext cx="7418387" cy="800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034A9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53251" name="AutoShape 9">
            <a:extLst>
              <a:ext uri="{FF2B5EF4-FFF2-40B4-BE49-F238E27FC236}">
                <a16:creationId xmlns:a16="http://schemas.microsoft.com/office/drawing/2014/main" id="{DA03774D-34F5-544E-8D58-E84F3EDCCAD4}"/>
              </a:ext>
            </a:extLst>
          </p:cNvPr>
          <p:cNvSpPr>
            <a:spLocks/>
          </p:cNvSpPr>
          <p:nvPr/>
        </p:nvSpPr>
        <p:spPr bwMode="auto">
          <a:xfrm>
            <a:off x="15206663" y="3849688"/>
            <a:ext cx="7419975" cy="8001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629C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53252" name="Text Box 4">
            <a:extLst>
              <a:ext uri="{FF2B5EF4-FFF2-40B4-BE49-F238E27FC236}">
                <a16:creationId xmlns:a16="http://schemas.microsoft.com/office/drawing/2014/main" id="{5B67FC5C-2C3D-964C-9406-A88C178351BE}"/>
              </a:ext>
            </a:extLst>
          </p:cNvPr>
          <p:cNvSpPr txBox="1">
            <a:spLocks noChangeArrowheads="1"/>
          </p:cNvSpPr>
          <p:nvPr/>
        </p:nvSpPr>
        <p:spPr bwMode="auto">
          <a:xfrm>
            <a:off x="2895600" y="5594350"/>
            <a:ext cx="5576888"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pPr>
            <a:r>
              <a:rPr lang="en-US" altLang="en-US" sz="6000" b="1">
                <a:latin typeface="Tahoma" panose="020B0604030504040204" pitchFamily="34" charset="0"/>
                <a:cs typeface="Tahoma" panose="020B0604030504040204" pitchFamily="34" charset="0"/>
              </a:rPr>
              <a:t>Past</a:t>
            </a:r>
            <a:endParaRPr lang="en-US" altLang="en-US" sz="6000">
              <a:latin typeface="Tahoma" panose="020B0604030504040204" pitchFamily="34" charset="0"/>
              <a:cs typeface="Tahoma" panose="020B0604030504040204" pitchFamily="34" charset="0"/>
            </a:endParaRPr>
          </a:p>
          <a:p>
            <a:pPr algn="ctr" eaLnBrk="1">
              <a:lnSpc>
                <a:spcPct val="110000"/>
              </a:lnSpc>
              <a:spcBef>
                <a:spcPts val="2500"/>
              </a:spcBef>
            </a:pPr>
            <a:r>
              <a:rPr lang="en-US" altLang="en-US" sz="4800">
                <a:latin typeface="Tahoma" panose="020B0604030504040204" pitchFamily="34" charset="0"/>
                <a:cs typeface="Tahoma" panose="020B0604030504040204" pitchFamily="34" charset="0"/>
              </a:rPr>
              <a:t>What was the US eugenics movement and who was impacted?</a:t>
            </a:r>
          </a:p>
        </p:txBody>
      </p:sp>
      <p:sp>
        <p:nvSpPr>
          <p:cNvPr id="53253" name="Text Box 7">
            <a:extLst>
              <a:ext uri="{FF2B5EF4-FFF2-40B4-BE49-F238E27FC236}">
                <a16:creationId xmlns:a16="http://schemas.microsoft.com/office/drawing/2014/main" id="{D23B65A9-F466-604B-BCCB-42E6CC0182C9}"/>
              </a:ext>
            </a:extLst>
          </p:cNvPr>
          <p:cNvSpPr txBox="1">
            <a:spLocks noChangeArrowheads="1"/>
          </p:cNvSpPr>
          <p:nvPr/>
        </p:nvSpPr>
        <p:spPr bwMode="auto">
          <a:xfrm>
            <a:off x="9601200" y="5448300"/>
            <a:ext cx="5605463"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r>
              <a:rPr lang="en-US" altLang="en-US" sz="6000" b="1">
                <a:latin typeface="Tahoma" panose="020B0604030504040204" pitchFamily="34" charset="0"/>
                <a:cs typeface="Tahoma" panose="020B0604030504040204" pitchFamily="34" charset="0"/>
              </a:rPr>
              <a:t>Present</a:t>
            </a:r>
          </a:p>
          <a:p>
            <a:pPr algn="ctr" eaLnBrk="1"/>
            <a:endParaRPr lang="en-US" altLang="en-US" sz="6000" b="1">
              <a:latin typeface="Tahoma" panose="020B0604030504040204" pitchFamily="34" charset="0"/>
              <a:cs typeface="Tahoma" panose="020B0604030504040204" pitchFamily="34" charset="0"/>
            </a:endParaRPr>
          </a:p>
          <a:p>
            <a:pPr algn="ctr" eaLnBrk="1"/>
            <a:r>
              <a:rPr lang="en-US" altLang="en-US" sz="4800">
                <a:latin typeface="Tahoma" panose="020B0604030504040204" pitchFamily="34" charset="0"/>
                <a:cs typeface="Tahoma" panose="020B0604030504040204" pitchFamily="34" charset="0"/>
              </a:rPr>
              <a:t>What are the new health, medical and ethical advances in genetics?</a:t>
            </a:r>
          </a:p>
        </p:txBody>
      </p:sp>
      <p:sp>
        <p:nvSpPr>
          <p:cNvPr id="53254" name="Text Box 10">
            <a:extLst>
              <a:ext uri="{FF2B5EF4-FFF2-40B4-BE49-F238E27FC236}">
                <a16:creationId xmlns:a16="http://schemas.microsoft.com/office/drawing/2014/main" id="{D06F622F-216D-2248-B987-007F43213B28}"/>
              </a:ext>
            </a:extLst>
          </p:cNvPr>
          <p:cNvSpPr txBox="1">
            <a:spLocks noChangeArrowheads="1"/>
          </p:cNvSpPr>
          <p:nvPr/>
        </p:nvSpPr>
        <p:spPr bwMode="auto">
          <a:xfrm>
            <a:off x="16325850" y="5594350"/>
            <a:ext cx="5491163"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pPr>
            <a:r>
              <a:rPr lang="en-US" altLang="en-US" sz="6000" b="1">
                <a:latin typeface="Tahoma" panose="020B0604030504040204" pitchFamily="34" charset="0"/>
                <a:cs typeface="Tahoma" panose="020B0604030504040204" pitchFamily="34" charset="0"/>
              </a:rPr>
              <a:t>Future</a:t>
            </a:r>
          </a:p>
          <a:p>
            <a:pPr algn="ctr" eaLnBrk="1">
              <a:lnSpc>
                <a:spcPct val="110000"/>
              </a:lnSpc>
              <a:spcBef>
                <a:spcPts val="2500"/>
              </a:spcBef>
            </a:pPr>
            <a:r>
              <a:rPr lang="en-US" altLang="en-US" sz="4800">
                <a:latin typeface="Tahoma" panose="020B0604030504040204" pitchFamily="34" charset="0"/>
                <a:cs typeface="Tahoma" panose="020B0604030504040204" pitchFamily="34" charset="0"/>
              </a:rPr>
              <a:t>How do we access the benefits and reduce the harm in genetics?</a:t>
            </a:r>
          </a:p>
        </p:txBody>
      </p:sp>
      <p:sp>
        <p:nvSpPr>
          <p:cNvPr id="53255" name="Rectangle 1">
            <a:extLst>
              <a:ext uri="{FF2B5EF4-FFF2-40B4-BE49-F238E27FC236}">
                <a16:creationId xmlns:a16="http://schemas.microsoft.com/office/drawing/2014/main" id="{AFFBE784-6E02-A543-A40C-AEAF8EC9A2D8}"/>
              </a:ext>
            </a:extLst>
          </p:cNvPr>
          <p:cNvSpPr>
            <a:spLocks noGrp="1" noChangeArrowheads="1"/>
          </p:cNvSpPr>
          <p:nvPr>
            <p:ph type="title"/>
          </p:nvPr>
        </p:nvSpPr>
        <p:spPr>
          <a:xfrm>
            <a:off x="2400300" y="533400"/>
            <a:ext cx="19583400" cy="1963738"/>
          </a:xfrm>
        </p:spPr>
        <p:txBody>
          <a:bodyPr/>
          <a:lstStyle/>
          <a:p>
            <a:pPr algn="ctr" defTabSz="547688" eaLnBrk="1"/>
            <a:r>
              <a:rPr lang="en-US" altLang="en-US" sz="7200">
                <a:latin typeface="Rockwell" panose="02060603020205020403" pitchFamily="18" charset="77"/>
              </a:rPr>
              <a:t>Why is learning about the American eugenics movement useful when studying genetics?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F2E7D51F-4DF7-AF42-A9E9-45B692C7DF2B}"/>
              </a:ext>
            </a:extLst>
          </p:cNvPr>
          <p:cNvSpPr>
            <a:spLocks noGrp="1" noChangeArrowheads="1"/>
          </p:cNvSpPr>
          <p:nvPr>
            <p:ph type="title"/>
          </p:nvPr>
        </p:nvSpPr>
        <p:spPr/>
        <p:txBody>
          <a:bodyPr/>
          <a:lstStyle/>
          <a:p>
            <a:pPr algn="ctr"/>
            <a:r>
              <a:rPr lang="en-US" altLang="en-US" sz="7200">
                <a:latin typeface="Rockwell" panose="02060603020205020403" pitchFamily="18" charset="77"/>
              </a:rPr>
              <a:t>American eugenics and German Nazism</a:t>
            </a:r>
          </a:p>
        </p:txBody>
      </p:sp>
      <p:sp>
        <p:nvSpPr>
          <p:cNvPr id="4" name="Content Placeholder 3">
            <a:extLst>
              <a:ext uri="{FF2B5EF4-FFF2-40B4-BE49-F238E27FC236}">
                <a16:creationId xmlns:a16="http://schemas.microsoft.com/office/drawing/2014/main" id="{B70BD238-DCFC-9F4E-B156-12D82BFB7E6E}"/>
              </a:ext>
            </a:extLst>
          </p:cNvPr>
          <p:cNvSpPr>
            <a:spLocks noGrp="1"/>
          </p:cNvSpPr>
          <p:nvPr>
            <p:ph sz="half" idx="2"/>
          </p:nvPr>
        </p:nvSpPr>
        <p:spPr>
          <a:xfrm>
            <a:off x="1643063" y="2759075"/>
            <a:ext cx="7881937" cy="9620250"/>
          </a:xfrm>
          <a:solidFill>
            <a:schemeClr val="bg1">
              <a:lumMod val="95000"/>
            </a:schemeClr>
          </a:solidFill>
        </p:spPr>
        <p:txBody>
          <a:bodyPr lIns="365760" tIns="365760" rIns="365760" bIns="365760"/>
          <a:lstStyle/>
          <a:p>
            <a:pPr marL="0" indent="0">
              <a:lnSpc>
                <a:spcPct val="100000"/>
              </a:lnSpc>
              <a:spcBef>
                <a:spcPct val="0"/>
              </a:spcBef>
              <a:buClr>
                <a:srgbClr val="FFFFFF"/>
              </a:buClr>
              <a:buSzPts val="2000"/>
              <a:buFontTx/>
              <a:buNone/>
              <a:defRPr/>
            </a:pPr>
            <a:r>
              <a:rPr lang="en-US" altLang="en-US" sz="3600">
                <a:solidFill>
                  <a:srgbClr val="686F76"/>
                </a:solidFill>
                <a:latin typeface="Tahoma" panose="020B0604030504040204" pitchFamily="34" charset="0"/>
                <a:cs typeface="Tahoma" panose="020B0604030504040204" pitchFamily="34" charset="0"/>
                <a:sym typeface="Verdana" panose="020B0604030504040204" pitchFamily="34" charset="0"/>
              </a:rPr>
              <a:t>“Now that we know the laws </a:t>
            </a:r>
          </a:p>
          <a:p>
            <a:pPr marL="0" indent="0">
              <a:lnSpc>
                <a:spcPct val="100000"/>
              </a:lnSpc>
              <a:spcBef>
                <a:spcPct val="0"/>
              </a:spcBef>
              <a:buClr>
                <a:srgbClr val="FFFFFF"/>
              </a:buClr>
              <a:buSzPts val="2000"/>
              <a:buFontTx/>
              <a:buNone/>
              <a:defRPr/>
            </a:pPr>
            <a:r>
              <a:rPr lang="en-US" altLang="en-US" sz="3600">
                <a:solidFill>
                  <a:srgbClr val="686F76"/>
                </a:solidFill>
                <a:latin typeface="Tahoma" panose="020B0604030504040204" pitchFamily="34" charset="0"/>
                <a:cs typeface="Tahoma" panose="020B0604030504040204" pitchFamily="34" charset="0"/>
                <a:sym typeface="Verdana" panose="020B0604030504040204" pitchFamily="34" charset="0"/>
              </a:rPr>
              <a:t>of heredity, it is possible to a large extent to prevent unhealthy and severely handicapped beings from coming into the world. I have studied with interest the laws of several American states concerning prevention of reproduction by people whose progeny would, in all probability, be of no value or be injurious to the racial stock.”</a:t>
            </a:r>
            <a:endParaRPr lang="en-US" altLang="en-US" sz="3600">
              <a:solidFill>
                <a:srgbClr val="686F76"/>
              </a:solidFill>
            </a:endParaRPr>
          </a:p>
          <a:p>
            <a:pPr marL="0" indent="0">
              <a:lnSpc>
                <a:spcPct val="100000"/>
              </a:lnSpc>
              <a:spcBef>
                <a:spcPct val="0"/>
              </a:spcBef>
              <a:buClr>
                <a:srgbClr val="FFFFFF"/>
              </a:buClr>
              <a:buSzPts val="2000"/>
              <a:buFontTx/>
              <a:buNone/>
              <a:defRPr/>
            </a:pPr>
            <a:r>
              <a:rPr lang="en-US" altLang="en-US" sz="3600">
                <a:solidFill>
                  <a:srgbClr val="686F76"/>
                </a:solidFill>
                <a:latin typeface="Tahoma" panose="020B0604030504040204" pitchFamily="34" charset="0"/>
                <a:cs typeface="Tahoma" panose="020B0604030504040204" pitchFamily="34" charset="0"/>
                <a:sym typeface="Verdana" panose="020B0604030504040204" pitchFamily="34" charset="0"/>
              </a:rPr>
              <a:t>-Adolf Hitler (1931), quoted in Hitler – Memoirs of a Confidant by Otto Wagener</a:t>
            </a:r>
            <a:endParaRPr lang="en-US" altLang="en-US" sz="3600">
              <a:solidFill>
                <a:srgbClr val="686F76"/>
              </a:solidFill>
            </a:endParaRPr>
          </a:p>
        </p:txBody>
      </p:sp>
      <p:sp>
        <p:nvSpPr>
          <p:cNvPr id="6" name="Content Placeholder 5">
            <a:extLst>
              <a:ext uri="{FF2B5EF4-FFF2-40B4-BE49-F238E27FC236}">
                <a16:creationId xmlns:a16="http://schemas.microsoft.com/office/drawing/2014/main" id="{A7A92AA4-27EF-9148-A87E-00A89BEEB166}"/>
              </a:ext>
            </a:extLst>
          </p:cNvPr>
          <p:cNvSpPr>
            <a:spLocks noGrp="1"/>
          </p:cNvSpPr>
          <p:nvPr>
            <p:ph sz="quarter" idx="4"/>
          </p:nvPr>
        </p:nvSpPr>
        <p:spPr>
          <a:xfrm>
            <a:off x="11506200" y="2759075"/>
            <a:ext cx="11655425" cy="9620250"/>
          </a:xfrm>
          <a:solidFill>
            <a:schemeClr val="bg1">
              <a:lumMod val="95000"/>
            </a:schemeClr>
          </a:solidFill>
        </p:spPr>
        <p:txBody>
          <a:bodyPr lIns="365760" tIns="365760" rIns="365760" bIns="365760"/>
          <a:lstStyle/>
          <a:p>
            <a:pPr marL="0" indent="0">
              <a:lnSpc>
                <a:spcPct val="100000"/>
              </a:lnSpc>
              <a:spcBef>
                <a:spcPct val="0"/>
              </a:spcBef>
              <a:buClr>
                <a:srgbClr val="FFFFFF"/>
              </a:buClr>
              <a:buSzPts val="2000"/>
              <a:buFontTx/>
              <a:buNone/>
              <a:defRPr/>
            </a:pPr>
            <a:r>
              <a:rPr lang="en-US" altLang="en-US" sz="3600">
                <a:solidFill>
                  <a:srgbClr val="686F76"/>
                </a:solidFill>
                <a:latin typeface="Tahoma" panose="020B0604030504040204" pitchFamily="34" charset="0"/>
                <a:cs typeface="Tahoma" panose="020B0604030504040204" pitchFamily="34" charset="0"/>
                <a:sym typeface="Verdana" panose="020B0604030504040204" pitchFamily="34" charset="0"/>
              </a:rPr>
              <a:t>“Germany is perhaps the most progressive nation in restricting fecundity among the unfit [...] In America it is probable that the sentiment of the people is not ready for the adoption of the German plan, and will be inclined to restrict compulsory sterilization to a small proportion of those who might properly be regarded as especially fit subjects for this treatment. Until public sentiment can be molded to look at the matter in a scientific spirit, it will be necessary to employ moral persuasion in getting the largest possible number of assents to advice for the application of this treatment.”</a:t>
            </a:r>
            <a:endParaRPr lang="en-US" altLang="en-US" sz="3600">
              <a:solidFill>
                <a:srgbClr val="686F76"/>
              </a:solidFill>
            </a:endParaRPr>
          </a:p>
          <a:p>
            <a:pPr marL="0" indent="0">
              <a:lnSpc>
                <a:spcPct val="100000"/>
              </a:lnSpc>
              <a:spcBef>
                <a:spcPct val="0"/>
              </a:spcBef>
              <a:buClr>
                <a:srgbClr val="FFFFFF"/>
              </a:buClr>
              <a:buSzPts val="2000"/>
              <a:buFontTx/>
              <a:buNone/>
              <a:defRPr/>
            </a:pPr>
            <a:r>
              <a:rPr lang="en-US" altLang="en-US" sz="3600">
                <a:solidFill>
                  <a:srgbClr val="686F76"/>
                </a:solidFill>
                <a:latin typeface="Tahoma" panose="020B0604030504040204" pitchFamily="34" charset="0"/>
                <a:cs typeface="Tahoma" panose="020B0604030504040204" pitchFamily="34" charset="0"/>
                <a:sym typeface="Verdana" panose="020B0604030504040204" pitchFamily="34" charset="0"/>
              </a:rPr>
              <a:t>-Editorial in New England Journal of Medicine (1934)</a:t>
            </a:r>
            <a:endParaRPr lang="en-US" altLang="en-US" sz="3600">
              <a:solidFill>
                <a:srgbClr val="686F76"/>
              </a:solidFill>
            </a:endParaRPr>
          </a:p>
        </p:txBody>
      </p:sp>
      <p:cxnSp>
        <p:nvCxnSpPr>
          <p:cNvPr id="90116" name="Straight Connector 5">
            <a:extLst>
              <a:ext uri="{FF2B5EF4-FFF2-40B4-BE49-F238E27FC236}">
                <a16:creationId xmlns:a16="http://schemas.microsoft.com/office/drawing/2014/main" id="{A48B1EA9-ED66-954D-9F6A-F89D592E3D8F}"/>
              </a:ext>
            </a:extLst>
          </p:cNvPr>
          <p:cNvCxnSpPr>
            <a:cxnSpLocks/>
          </p:cNvCxnSpPr>
          <p:nvPr/>
        </p:nvCxnSpPr>
        <p:spPr bwMode="auto">
          <a:xfrm flipV="1">
            <a:off x="10439400" y="5715000"/>
            <a:ext cx="0" cy="2286000"/>
          </a:xfrm>
          <a:prstGeom prst="line">
            <a:avLst/>
          </a:prstGeom>
          <a:noFill/>
          <a:ln w="25400">
            <a:solidFill>
              <a:srgbClr val="53585F"/>
            </a:solidFill>
            <a:miter lim="400000"/>
            <a:headEnd/>
            <a:tailEnd/>
          </a:ln>
          <a:extLst>
            <a:ext uri="{909E8E84-426E-40DD-AFC4-6F175D3DCCD1}">
              <a14:hiddenFill xmlns:a14="http://schemas.microsoft.com/office/drawing/2010/main">
                <a:noFill/>
              </a14:hiddenFill>
            </a:ext>
          </a:extLst>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3294B-2286-1F4E-AD71-859F5F615DBE}"/>
              </a:ext>
            </a:extLst>
          </p:cNvPr>
          <p:cNvSpPr>
            <a:spLocks noGrp="1"/>
          </p:cNvSpPr>
          <p:nvPr>
            <p:ph type="title"/>
          </p:nvPr>
        </p:nvSpPr>
        <p:spPr/>
        <p:txBody>
          <a:bodyPr/>
          <a:lstStyle/>
          <a:p>
            <a:pPr>
              <a:defRPr/>
            </a:pPr>
            <a:r>
              <a:rPr lang="en-US" dirty="0">
                <a:solidFill>
                  <a:schemeClr val="tx2">
                    <a:lumMod val="50000"/>
                  </a:schemeClr>
                </a:solidFill>
              </a:rPr>
              <a:t>Nuremberg Code - 1947</a:t>
            </a:r>
          </a:p>
        </p:txBody>
      </p:sp>
      <p:sp>
        <p:nvSpPr>
          <p:cNvPr id="92162" name="Content Placeholder 2">
            <a:extLst>
              <a:ext uri="{FF2B5EF4-FFF2-40B4-BE49-F238E27FC236}">
                <a16:creationId xmlns:a16="http://schemas.microsoft.com/office/drawing/2014/main" id="{EE0BD0BA-17B0-2D44-9C2D-FB33126BF853}"/>
              </a:ext>
            </a:extLst>
          </p:cNvPr>
          <p:cNvSpPr>
            <a:spLocks noGrp="1" noChangeArrowheads="1"/>
          </p:cNvSpPr>
          <p:nvPr>
            <p:ph idx="4294967295"/>
          </p:nvPr>
        </p:nvSpPr>
        <p:spPr bwMode="auto">
          <a:xfrm>
            <a:off x="3086100" y="3352800"/>
            <a:ext cx="18211800" cy="917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lnSpc>
                <a:spcPct val="100000"/>
              </a:lnSpc>
              <a:spcBef>
                <a:spcPct val="0"/>
              </a:spcBef>
              <a:buClr>
                <a:srgbClr val="FFFFFF"/>
              </a:buClr>
              <a:buSzPts val="2400"/>
              <a:buFontTx/>
              <a:buNone/>
            </a:pPr>
            <a:r>
              <a:rPr lang="en-US" altLang="en-US" sz="4400" b="1">
                <a:solidFill>
                  <a:srgbClr val="686F76"/>
                </a:solidFill>
                <a:latin typeface="Tahoma" panose="020B0604030504040204" pitchFamily="34" charset="0"/>
                <a:cs typeface="Tahoma" panose="020B0604030504040204" pitchFamily="34" charset="0"/>
                <a:sym typeface="Verdana" panose="020B0604030504040204" pitchFamily="34" charset="0"/>
              </a:rPr>
              <a:t>4 of the 10 directives for Human Subjects Research</a:t>
            </a:r>
          </a:p>
          <a:p>
            <a:pPr marL="0" indent="0">
              <a:lnSpc>
                <a:spcPct val="100000"/>
              </a:lnSpc>
              <a:spcBef>
                <a:spcPct val="0"/>
              </a:spcBef>
              <a:buClr>
                <a:srgbClr val="FFFFFF"/>
              </a:buClr>
              <a:buSzPts val="2400"/>
              <a:buFontTx/>
              <a:buNone/>
            </a:pPr>
            <a:endParaRPr lang="en-US" altLang="en-US" sz="4400" b="1">
              <a:solidFill>
                <a:srgbClr val="686F76"/>
              </a:solidFill>
              <a:latin typeface="Tahoma" panose="020B0604030504040204" pitchFamily="34" charset="0"/>
              <a:cs typeface="Tahoma" panose="020B0604030504040204" pitchFamily="34" charset="0"/>
              <a:sym typeface="Verdana" panose="020B0604030504040204" pitchFamily="34" charset="0"/>
            </a:endParaRPr>
          </a:p>
          <a:p>
            <a:pPr marL="0" indent="0">
              <a:lnSpc>
                <a:spcPct val="100000"/>
              </a:lnSpc>
              <a:spcBef>
                <a:spcPct val="0"/>
              </a:spcBef>
              <a:buClr>
                <a:srgbClr val="FFFFFF"/>
              </a:buClr>
              <a:buSzPts val="2400"/>
              <a:buFontTx/>
              <a:buNone/>
            </a:pPr>
            <a:r>
              <a:rPr lang="en-US" altLang="en-US" sz="4400">
                <a:solidFill>
                  <a:srgbClr val="686F76"/>
                </a:solidFill>
                <a:latin typeface="Tahoma" panose="020B0604030504040204" pitchFamily="34" charset="0"/>
                <a:cs typeface="Tahoma" panose="020B0604030504040204" pitchFamily="34" charset="0"/>
                <a:sym typeface="Verdana" panose="020B0604030504040204" pitchFamily="34" charset="0"/>
              </a:rPr>
              <a:t>1.	The voluntary consent of the human subject is absolutely essential… </a:t>
            </a:r>
            <a:endParaRPr lang="en-US" altLang="en-US">
              <a:solidFill>
                <a:srgbClr val="686F76"/>
              </a:solidFill>
            </a:endParaRPr>
          </a:p>
          <a:p>
            <a:pPr marL="0" indent="0">
              <a:lnSpc>
                <a:spcPct val="100000"/>
              </a:lnSpc>
              <a:spcBef>
                <a:spcPct val="0"/>
              </a:spcBef>
              <a:buClr>
                <a:srgbClr val="FFFFFF"/>
              </a:buClr>
              <a:buSzPts val="2400"/>
              <a:buFontTx/>
              <a:buNone/>
            </a:pPr>
            <a:endParaRPr lang="en-US" altLang="en-US" sz="4400">
              <a:solidFill>
                <a:srgbClr val="686F76"/>
              </a:solidFill>
              <a:latin typeface="Tahoma" panose="020B0604030504040204" pitchFamily="34" charset="0"/>
              <a:cs typeface="Tahoma" panose="020B0604030504040204" pitchFamily="34" charset="0"/>
              <a:sym typeface="Verdana" panose="020B0604030504040204" pitchFamily="34" charset="0"/>
            </a:endParaRPr>
          </a:p>
          <a:p>
            <a:pPr marL="0" indent="0">
              <a:lnSpc>
                <a:spcPct val="100000"/>
              </a:lnSpc>
              <a:spcBef>
                <a:spcPct val="0"/>
              </a:spcBef>
              <a:buClr>
                <a:srgbClr val="FFFFFF"/>
              </a:buClr>
              <a:buSzPts val="2400"/>
              <a:buFontTx/>
              <a:buNone/>
            </a:pPr>
            <a:r>
              <a:rPr lang="en-US" altLang="en-US" sz="4400">
                <a:solidFill>
                  <a:srgbClr val="686F76"/>
                </a:solidFill>
                <a:latin typeface="Tahoma" panose="020B0604030504040204" pitchFamily="34" charset="0"/>
                <a:cs typeface="Tahoma" panose="020B0604030504040204" pitchFamily="34" charset="0"/>
                <a:sym typeface="Verdana" panose="020B0604030504040204" pitchFamily="34" charset="0"/>
              </a:rPr>
              <a:t>2.	The experiment should be such as to yield fruitful results for the good 	of society, … </a:t>
            </a:r>
            <a:endParaRPr lang="en-US" altLang="en-US">
              <a:solidFill>
                <a:srgbClr val="686F76"/>
              </a:solidFill>
            </a:endParaRPr>
          </a:p>
          <a:p>
            <a:pPr marL="0" indent="0">
              <a:lnSpc>
                <a:spcPct val="100000"/>
              </a:lnSpc>
              <a:spcBef>
                <a:spcPct val="0"/>
              </a:spcBef>
              <a:buClr>
                <a:srgbClr val="FFFFFF"/>
              </a:buClr>
              <a:buSzPts val="2400"/>
              <a:buFontTx/>
              <a:buNone/>
            </a:pPr>
            <a:endParaRPr lang="en-US" altLang="en-US" sz="4400">
              <a:solidFill>
                <a:srgbClr val="686F76"/>
              </a:solidFill>
              <a:latin typeface="Tahoma" panose="020B0604030504040204" pitchFamily="34" charset="0"/>
              <a:cs typeface="Tahoma" panose="020B0604030504040204" pitchFamily="34" charset="0"/>
              <a:sym typeface="Verdana" panose="020B0604030504040204" pitchFamily="34" charset="0"/>
            </a:endParaRPr>
          </a:p>
          <a:p>
            <a:pPr marL="0" indent="0">
              <a:lnSpc>
                <a:spcPct val="100000"/>
              </a:lnSpc>
              <a:spcBef>
                <a:spcPct val="0"/>
              </a:spcBef>
              <a:buClr>
                <a:srgbClr val="FFFFFF"/>
              </a:buClr>
              <a:buSzPts val="2400"/>
              <a:buFontTx/>
              <a:buNone/>
            </a:pPr>
            <a:r>
              <a:rPr lang="en-US" altLang="en-US" sz="4400">
                <a:solidFill>
                  <a:srgbClr val="686F76"/>
                </a:solidFill>
                <a:latin typeface="Tahoma" panose="020B0604030504040204" pitchFamily="34" charset="0"/>
                <a:cs typeface="Tahoma" panose="020B0604030504040204" pitchFamily="34" charset="0"/>
                <a:sym typeface="Verdana" panose="020B0604030504040204" pitchFamily="34" charset="0"/>
              </a:rPr>
              <a:t>4.	The experiment should be so conducted as to avoid all unnecessary 	physical and mental suffering and injury.</a:t>
            </a:r>
            <a:endParaRPr lang="en-US" altLang="en-US">
              <a:solidFill>
                <a:srgbClr val="686F76"/>
              </a:solidFill>
            </a:endParaRPr>
          </a:p>
          <a:p>
            <a:pPr marL="0" indent="0">
              <a:lnSpc>
                <a:spcPct val="100000"/>
              </a:lnSpc>
              <a:spcBef>
                <a:spcPct val="0"/>
              </a:spcBef>
              <a:buClr>
                <a:srgbClr val="FFFFFF"/>
              </a:buClr>
              <a:buSzPts val="2400"/>
              <a:buFontTx/>
              <a:buNone/>
            </a:pPr>
            <a:endParaRPr lang="en-US" altLang="en-US" sz="4400">
              <a:solidFill>
                <a:srgbClr val="686F76"/>
              </a:solidFill>
              <a:latin typeface="Tahoma" panose="020B0604030504040204" pitchFamily="34" charset="0"/>
              <a:cs typeface="Tahoma" panose="020B0604030504040204" pitchFamily="34" charset="0"/>
              <a:sym typeface="Verdana" panose="020B0604030504040204" pitchFamily="34" charset="0"/>
            </a:endParaRPr>
          </a:p>
          <a:p>
            <a:pPr marL="0" indent="0">
              <a:lnSpc>
                <a:spcPct val="100000"/>
              </a:lnSpc>
              <a:spcBef>
                <a:spcPct val="0"/>
              </a:spcBef>
              <a:buClr>
                <a:srgbClr val="FFFFFF"/>
              </a:buClr>
              <a:buSzPts val="2400"/>
              <a:buFontTx/>
              <a:buNone/>
            </a:pPr>
            <a:r>
              <a:rPr lang="en-US" altLang="en-US" sz="4400">
                <a:solidFill>
                  <a:srgbClr val="686F76"/>
                </a:solidFill>
                <a:latin typeface="Tahoma" panose="020B0604030504040204" pitchFamily="34" charset="0"/>
                <a:cs typeface="Tahoma" panose="020B0604030504040204" pitchFamily="34" charset="0"/>
                <a:sym typeface="Verdana" panose="020B0604030504040204" pitchFamily="34" charset="0"/>
              </a:rPr>
              <a:t>9.	During the course of the experiment the human subject should 	be at 	liberty to bring the experiment to an end…</a:t>
            </a:r>
            <a:endParaRPr lang="en-US" altLang="en-US">
              <a:solidFill>
                <a:srgbClr val="686F76"/>
              </a:solidFill>
            </a:endParaRPr>
          </a:p>
          <a:p>
            <a:pPr marL="0" indent="0">
              <a:buFontTx/>
              <a:buNone/>
            </a:pPr>
            <a:endParaRPr lang="en-US" altLang="en-US">
              <a:solidFill>
                <a:srgbClr val="686F76"/>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B132A"/>
        </a:solidFill>
        <a:effectLst/>
      </p:bgPr>
    </p:bg>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16FCB605-15A9-1D42-8B7B-41066BCFBFF1}"/>
              </a:ext>
            </a:extLst>
          </p:cNvPr>
          <p:cNvSpPr>
            <a:spLocks noGrp="1" noChangeArrowheads="1"/>
          </p:cNvSpPr>
          <p:nvPr>
            <p:ph type="title"/>
          </p:nvPr>
        </p:nvSpPr>
        <p:spPr>
          <a:xfrm>
            <a:off x="4124325" y="457200"/>
            <a:ext cx="16135350" cy="1963738"/>
          </a:xfrm>
        </p:spPr>
        <p:txBody>
          <a:bodyPr/>
          <a:lstStyle/>
          <a:p>
            <a:r>
              <a:rPr lang="en-US" altLang="en-US">
                <a:solidFill>
                  <a:schemeClr val="bg1"/>
                </a:solidFill>
              </a:rPr>
              <a:t>Pamphlet from the Human Betterment League of North Carolina - 1950</a:t>
            </a:r>
          </a:p>
        </p:txBody>
      </p:sp>
      <p:pic>
        <p:nvPicPr>
          <p:cNvPr id="94211" name="Google Shape;265;p32" descr="Pages from a pamphlet from the Human Betterment League of North Carolina - 1950. Text on the left reads, &quot;Mental defectives who are sterilized may marry and lead satisfactory lives. Often they may become reasonably self-supporting if they are spared the responsibility of parenthod- &quot;&#10;Text on the right reads, &quot;Selective Sterilization also protects children for no child should be born to subnormal parents - denied a fair, health start in life -- or doomed from birth to a mental institution.&quot;">
            <a:extLst>
              <a:ext uri="{FF2B5EF4-FFF2-40B4-BE49-F238E27FC236}">
                <a16:creationId xmlns:a16="http://schemas.microsoft.com/office/drawing/2014/main" id="{9FEC5D06-AAC7-1147-A949-7CD93A73A21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738" y="3200400"/>
            <a:ext cx="10152062" cy="871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Google Shape;264;p32" descr="Pamphlet from the Human Betterment League of North Carolina - 1950&#10;Text on left reads, &quot;You wouldn't want the state to grant driver's licenses to mental defectives.&quot;&#10;Text on the right reads, &quot;Nor expect such defectives to handle money wisely.&quot;">
            <a:extLst>
              <a:ext uri="{FF2B5EF4-FFF2-40B4-BE49-F238E27FC236}">
                <a16:creationId xmlns:a16="http://schemas.microsoft.com/office/drawing/2014/main" id="{68DD0FC1-B436-DD45-8EB9-7CD6B3AE016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5688" y="3200400"/>
            <a:ext cx="10099675" cy="871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Rectangle 4">
            <a:extLst>
              <a:ext uri="{FF2B5EF4-FFF2-40B4-BE49-F238E27FC236}">
                <a16:creationId xmlns:a16="http://schemas.microsoft.com/office/drawing/2014/main" id="{0565F48F-E861-C54A-ABE4-24AFB4F87947}"/>
              </a:ext>
            </a:extLst>
          </p:cNvPr>
          <p:cNvSpPr>
            <a:spLocks noChangeArrowheads="1"/>
          </p:cNvSpPr>
          <p:nvPr/>
        </p:nvSpPr>
        <p:spPr bwMode="auto">
          <a:xfrm>
            <a:off x="13979525" y="12039600"/>
            <a:ext cx="8605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buClr>
                <a:srgbClr val="FFFFFF"/>
              </a:buClr>
              <a:buSzPts val="1200"/>
            </a:pPr>
            <a:r>
              <a:rPr lang="en-US" altLang="en-US">
                <a:solidFill>
                  <a:schemeClr val="bg1"/>
                </a:solidFill>
                <a:latin typeface="Tahoma" panose="020B0604030504040204" pitchFamily="34" charset="0"/>
                <a:cs typeface="Tahoma" panose="020B0604030504040204" pitchFamily="34" charset="0"/>
                <a:sym typeface="Arial" panose="020B0604020202020204" pitchFamily="34" charset="0"/>
              </a:rPr>
              <a:t>Via the North Carolina State Documents Collection. State Library of North Carolina</a:t>
            </a:r>
            <a:endParaRPr lang="en-US" altLang="en-US">
              <a:solidFill>
                <a:schemeClr val="bg1"/>
              </a:solidFill>
              <a:latin typeface="Tahoma" panose="020B0604030504040204" pitchFamily="34" charset="0"/>
              <a:cs typeface="Tahoma" panose="020B060403050404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B132A"/>
        </a:solidFill>
        <a:effectLst/>
      </p:bgPr>
    </p:bg>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C557A4E9-67A5-A446-964B-64E36CA5C46E}"/>
              </a:ext>
            </a:extLst>
          </p:cNvPr>
          <p:cNvSpPr>
            <a:spLocks noGrp="1" noChangeArrowheads="1"/>
          </p:cNvSpPr>
          <p:nvPr>
            <p:ph type="title" idx="4294967295"/>
          </p:nvPr>
        </p:nvSpPr>
        <p:spPr>
          <a:xfrm>
            <a:off x="17449800" y="4006850"/>
            <a:ext cx="6477000" cy="5334000"/>
          </a:xfrm>
        </p:spPr>
        <p:txBody>
          <a:bodyPr/>
          <a:lstStyle/>
          <a:p>
            <a:pPr algn="ctr"/>
            <a:r>
              <a:rPr lang="en-US" altLang="en-US" sz="7200">
                <a:solidFill>
                  <a:schemeClr val="bg1"/>
                </a:solidFill>
                <a:latin typeface="Rockwell" panose="02060603020205020403" pitchFamily="18" charset="77"/>
              </a:rPr>
              <a:t>Indigenous people in the US were targeted for forced sterilization</a:t>
            </a:r>
            <a:endParaRPr lang="en-US" altLang="en-US" sz="3600">
              <a:solidFill>
                <a:schemeClr val="bg1"/>
              </a:solidFill>
              <a:latin typeface="Rockwell" panose="02060603020205020403" pitchFamily="18" charset="77"/>
            </a:endParaRPr>
          </a:p>
        </p:txBody>
      </p:sp>
      <p:pic>
        <p:nvPicPr>
          <p:cNvPr id="96259" name="Google Shape;271;p33" descr="Drawing on the left shows an indigenous family &quot;before&quot;  family planning. The couple has 10 children and only one horse.&#10;The illustration on the right shows a family after sterilization, with one child and ten horses.">
            <a:extLst>
              <a:ext uri="{FF2B5EF4-FFF2-40B4-BE49-F238E27FC236}">
                <a16:creationId xmlns:a16="http://schemas.microsoft.com/office/drawing/2014/main" id="{225BA0BE-9464-9246-B131-FC179C5C79F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1131" t="11581" r="10469" b="19507"/>
          <a:stretch>
            <a:fillRect/>
          </a:stretch>
        </p:blipFill>
        <p:spPr bwMode="auto">
          <a:xfrm>
            <a:off x="31750" y="914400"/>
            <a:ext cx="16881475" cy="1152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Rectangle 3">
            <a:extLst>
              <a:ext uri="{FF2B5EF4-FFF2-40B4-BE49-F238E27FC236}">
                <a16:creationId xmlns:a16="http://schemas.microsoft.com/office/drawing/2014/main" id="{0580FFA7-2BB5-A346-BA8A-A3990283A1EB}"/>
              </a:ext>
            </a:extLst>
          </p:cNvPr>
          <p:cNvSpPr>
            <a:spLocks noChangeArrowheads="1"/>
          </p:cNvSpPr>
          <p:nvPr/>
        </p:nvSpPr>
        <p:spPr bwMode="auto">
          <a:xfrm>
            <a:off x="7435850" y="12617450"/>
            <a:ext cx="947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buClr>
                <a:srgbClr val="FFFFFF"/>
              </a:buClr>
              <a:buSzPts val="1200"/>
            </a:pPr>
            <a:r>
              <a:rPr lang="en-US" altLang="en-US">
                <a:solidFill>
                  <a:schemeClr val="bg1"/>
                </a:solidFill>
                <a:latin typeface="Arial" panose="020B0604020202020204" pitchFamily="34" charset="0"/>
                <a:cs typeface="Arial" panose="020B0604020202020204" pitchFamily="34" charset="0"/>
                <a:sym typeface="Arial" panose="020B0604020202020204" pitchFamily="34" charset="0"/>
              </a:rPr>
              <a:t>U.S. Department of Health, Education and Welfare (via Akwesasne Notes Vol. 6 Number 5)</a:t>
            </a:r>
            <a:endParaRPr lang="en-US" altLang="en-US">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29CB3"/>
        </a:solidFill>
        <a:effectLst/>
      </p:bgPr>
    </p:bg>
    <p:spTree>
      <p:nvGrpSpPr>
        <p:cNvPr id="1" name=""/>
        <p:cNvGrpSpPr/>
        <p:nvPr/>
      </p:nvGrpSpPr>
      <p:grpSpPr>
        <a:xfrm>
          <a:off x="0" y="0"/>
          <a:ext cx="0" cy="0"/>
          <a:chOff x="0" y="0"/>
          <a:chExt cx="0" cy="0"/>
        </a:xfrm>
      </p:grpSpPr>
      <p:sp>
        <p:nvSpPr>
          <p:cNvPr id="98306" name="Rectangle 11">
            <a:extLst>
              <a:ext uri="{FF2B5EF4-FFF2-40B4-BE49-F238E27FC236}">
                <a16:creationId xmlns:a16="http://schemas.microsoft.com/office/drawing/2014/main" id="{0E584F39-56F6-EE48-A016-27E42D0AC226}"/>
              </a:ext>
            </a:extLst>
          </p:cNvPr>
          <p:cNvSpPr>
            <a:spLocks noChangeArrowheads="1"/>
          </p:cNvSpPr>
          <p:nvPr/>
        </p:nvSpPr>
        <p:spPr bwMode="auto">
          <a:xfrm>
            <a:off x="6604000" y="685800"/>
            <a:ext cx="11176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8800">
                <a:solidFill>
                  <a:schemeClr val="bg1"/>
                </a:solidFill>
                <a:latin typeface="Rockwell" panose="02060603020205020403" pitchFamily="18" charset="77"/>
                <a:sym typeface="Helvetica Neue Light" panose="02000403000000020004" pitchFamily="2" charset="0"/>
              </a:rPr>
              <a:t>Section 3:  The Future</a:t>
            </a:r>
            <a:endParaRPr lang="en-US" altLang="en-US" sz="8800"/>
          </a:p>
        </p:txBody>
      </p:sp>
      <p:sp>
        <p:nvSpPr>
          <p:cNvPr id="98307" name="Rectangle 12">
            <a:extLst>
              <a:ext uri="{FF2B5EF4-FFF2-40B4-BE49-F238E27FC236}">
                <a16:creationId xmlns:a16="http://schemas.microsoft.com/office/drawing/2014/main" id="{F6FFE865-9D7E-9549-A3DB-B63FD9614808}"/>
              </a:ext>
            </a:extLst>
          </p:cNvPr>
          <p:cNvSpPr>
            <a:spLocks noChangeArrowheads="1"/>
          </p:cNvSpPr>
          <p:nvPr/>
        </p:nvSpPr>
        <p:spPr bwMode="auto">
          <a:xfrm>
            <a:off x="2628900" y="5029200"/>
            <a:ext cx="1912620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6600">
                <a:solidFill>
                  <a:schemeClr val="bg1"/>
                </a:solidFill>
                <a:latin typeface="Rockwell" panose="02060603020205020403" pitchFamily="18" charset="77"/>
                <a:sym typeface="Helvetica Neue Light" panose="02000403000000020004" pitchFamily="2" charset="0"/>
              </a:rPr>
              <a:t>How do we access the benefits and reduce the harm in genetics?</a:t>
            </a:r>
            <a:br>
              <a:rPr lang="en-US" altLang="en-US" sz="6600">
                <a:solidFill>
                  <a:schemeClr val="bg1"/>
                </a:solidFill>
                <a:latin typeface="Rockwell" panose="02060603020205020403" pitchFamily="18" charset="77"/>
                <a:sym typeface="Helvetica Neue Light" panose="02000403000000020004" pitchFamily="2" charset="0"/>
              </a:rPr>
            </a:br>
            <a:endParaRPr lang="en-US" altLang="en-US" sz="6600">
              <a:solidFill>
                <a:schemeClr val="bg1"/>
              </a:solidFill>
              <a:latin typeface="Rockwell" panose="02060603020205020403" pitchFamily="18" charset="77"/>
              <a:sym typeface="Helvetica Neue Light" panose="02000403000000020004" pitchFamily="2" charset="0"/>
            </a:endParaRPr>
          </a:p>
          <a:p>
            <a:pPr algn="ctr"/>
            <a:br>
              <a:rPr lang="en-US" altLang="en-US" sz="6600">
                <a:solidFill>
                  <a:schemeClr val="bg1"/>
                </a:solidFill>
                <a:latin typeface="Rockwell" panose="02060603020205020403" pitchFamily="18" charset="77"/>
                <a:sym typeface="Helvetica Neue Light" panose="02000403000000020004" pitchFamily="2" charset="0"/>
              </a:rPr>
            </a:br>
            <a:r>
              <a:rPr lang="en-US" altLang="en-US" sz="6600">
                <a:solidFill>
                  <a:schemeClr val="bg1"/>
                </a:solidFill>
                <a:latin typeface="Rockwell" panose="02060603020205020403" pitchFamily="18" charset="77"/>
                <a:sym typeface="Helvetica Neue Light" panose="02000403000000020004" pitchFamily="2" charset="0"/>
              </a:rPr>
              <a:t>Efforts to safeguard against future injustices</a:t>
            </a:r>
            <a:endParaRPr lang="en-US" altLang="en-US" sz="6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4985455F-6AAD-C34C-9550-D506DDDF09BE}"/>
              </a:ext>
            </a:extLst>
          </p:cNvPr>
          <p:cNvSpPr>
            <a:spLocks noGrp="1" noChangeArrowheads="1"/>
          </p:cNvSpPr>
          <p:nvPr>
            <p:ph type="title"/>
          </p:nvPr>
        </p:nvSpPr>
        <p:spPr>
          <a:xfrm>
            <a:off x="4360863" y="762000"/>
            <a:ext cx="15662275" cy="1963738"/>
          </a:xfrm>
        </p:spPr>
        <p:txBody>
          <a:bodyPr/>
          <a:lstStyle/>
          <a:p>
            <a:pPr algn="ctr"/>
            <a:r>
              <a:rPr lang="en-US" altLang="en-US" sz="7200">
                <a:latin typeface="Rockwell" panose="02060603020205020403" pitchFamily="18" charset="77"/>
              </a:rPr>
              <a:t>Protests against forced sterilization began to change minds and policies</a:t>
            </a:r>
          </a:p>
        </p:txBody>
      </p:sp>
      <p:pic>
        <p:nvPicPr>
          <p:cNvPr id="100354" name="Google Shape;280;p34" descr="Protestors hold up signs in opposition to forced sterilization in this picture from North Carolina in the 1970s.">
            <a:extLst>
              <a:ext uri="{FF2B5EF4-FFF2-40B4-BE49-F238E27FC236}">
                <a16:creationId xmlns:a16="http://schemas.microsoft.com/office/drawing/2014/main" id="{21564E04-93F9-7E44-B759-AF91E98F29C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2917825"/>
            <a:ext cx="15146337" cy="1004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a:extLst>
              <a:ext uri="{FF2B5EF4-FFF2-40B4-BE49-F238E27FC236}">
                <a16:creationId xmlns:a16="http://schemas.microsoft.com/office/drawing/2014/main" id="{FFAF225F-4FA8-0C4F-837B-549900778F22}"/>
              </a:ext>
            </a:extLst>
          </p:cNvPr>
          <p:cNvSpPr>
            <a:spLocks noChangeArrowheads="1"/>
          </p:cNvSpPr>
          <p:nvPr/>
        </p:nvSpPr>
        <p:spPr bwMode="auto">
          <a:xfrm>
            <a:off x="14428589" y="12941300"/>
            <a:ext cx="50500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buClr>
                <a:srgbClr val="FFFFFF"/>
              </a:buClr>
              <a:buSzPts val="1200"/>
            </a:pPr>
            <a:r>
              <a:rPr lang="en-US" altLang="en-US" dirty="0">
                <a:solidFill>
                  <a:srgbClr val="686F76"/>
                </a:solidFill>
                <a:latin typeface="Tahoma" panose="020B0604030504040204" pitchFamily="34" charset="0"/>
                <a:cs typeface="Tahoma" panose="020B0604030504040204" pitchFamily="34" charset="0"/>
                <a:sym typeface="Verdana" panose="020B0604030504040204" pitchFamily="34" charset="0"/>
              </a:rPr>
              <a:t>Southern Conference Educational Fund (SCEF)</a:t>
            </a:r>
            <a:endParaRPr lang="en-US" altLang="en-US" dirty="0">
              <a:solidFill>
                <a:srgbClr val="686F76"/>
              </a:solidFill>
              <a:latin typeface="Tahoma" panose="020B0604030504040204" pitchFamily="34" charset="0"/>
              <a:cs typeface="Tahoma" panose="020B060403050404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a:extLst>
              <a:ext uri="{FF2B5EF4-FFF2-40B4-BE49-F238E27FC236}">
                <a16:creationId xmlns:a16="http://schemas.microsoft.com/office/drawing/2014/main" id="{E507DFB7-EB02-4546-8BD7-55E94D1A5ABE}"/>
              </a:ext>
            </a:extLst>
          </p:cNvPr>
          <p:cNvSpPr>
            <a:spLocks noGrp="1" noChangeArrowheads="1"/>
          </p:cNvSpPr>
          <p:nvPr>
            <p:ph type="title"/>
          </p:nvPr>
        </p:nvSpPr>
        <p:spPr/>
        <p:txBody>
          <a:bodyPr/>
          <a:lstStyle/>
          <a:p>
            <a:pPr algn="ctr"/>
            <a:r>
              <a:rPr lang="en-US" altLang="en-US" sz="7200">
                <a:latin typeface="Rockwell" panose="02060603020205020403" pitchFamily="18" charset="77"/>
              </a:rPr>
              <a:t>Madrigal v. Quilligan advances the cause of informed consent</a:t>
            </a:r>
          </a:p>
        </p:txBody>
      </p:sp>
      <p:sp>
        <p:nvSpPr>
          <p:cNvPr id="102402" name="Content Placeholder 2">
            <a:extLst>
              <a:ext uri="{FF2B5EF4-FFF2-40B4-BE49-F238E27FC236}">
                <a16:creationId xmlns:a16="http://schemas.microsoft.com/office/drawing/2014/main" id="{38A6F6AC-0355-CE4D-8A2B-B014515F5192}"/>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latin typeface="Tahoma" panose="020B0604030504040204" pitchFamily="34" charset="0"/>
                <a:cs typeface="Tahoma" panose="020B0604030504040204" pitchFamily="34" charset="0"/>
              </a:rPr>
              <a:t>Latinx women in California were sterilized without consent or under coercive circumstances, such as being in active labor.</a:t>
            </a:r>
          </a:p>
          <a:p>
            <a:r>
              <a:rPr lang="en-US" altLang="en-US">
                <a:latin typeface="Tahoma" panose="020B0604030504040204" pitchFamily="34" charset="0"/>
                <a:cs typeface="Tahoma" panose="020B0604030504040204" pitchFamily="34" charset="0"/>
              </a:rPr>
              <a:t>They sued the doctors and hospital where they were sterilized.</a:t>
            </a:r>
          </a:p>
          <a:p>
            <a:r>
              <a:rPr lang="en-US" altLang="en-US">
                <a:latin typeface="Tahoma" panose="020B0604030504040204" pitchFamily="34" charset="0"/>
                <a:cs typeface="Tahoma" panose="020B0604030504040204" pitchFamily="34" charset="0"/>
              </a:rPr>
              <a:t>Did not win the 1978 case but it was a catalyst for a social/legal change.</a:t>
            </a:r>
          </a:p>
          <a:p>
            <a:r>
              <a:rPr lang="en-US" altLang="en-US">
                <a:latin typeface="Tahoma" panose="020B0604030504040204" pitchFamily="34" charset="0"/>
                <a:cs typeface="Tahoma" panose="020B0604030504040204" pitchFamily="34" charset="0"/>
              </a:rPr>
              <a:t>As a result of the case, hospital changed its practices to include:</a:t>
            </a:r>
          </a:p>
          <a:p>
            <a:pPr lvl="1"/>
            <a:r>
              <a:rPr lang="en-US" altLang="en-US">
                <a:latin typeface="Tahoma" panose="020B0604030504040204" pitchFamily="34" charset="0"/>
                <a:cs typeface="Tahoma" panose="020B0604030504040204" pitchFamily="34" charset="0"/>
              </a:rPr>
              <a:t>No longer threatening to take away welfare benefits if woman refused sterilization.</a:t>
            </a:r>
          </a:p>
          <a:p>
            <a:pPr lvl="1"/>
            <a:r>
              <a:rPr lang="en-US" altLang="en-US">
                <a:latin typeface="Tahoma" panose="020B0604030504040204" pitchFamily="34" charset="0"/>
                <a:cs typeface="Tahoma" panose="020B0604030504040204" pitchFamily="34" charset="0"/>
              </a:rPr>
              <a:t>Consent forms translated into several languages.</a:t>
            </a:r>
          </a:p>
          <a:p>
            <a:pPr lvl="1"/>
            <a:r>
              <a:rPr lang="en-US" altLang="en-US">
                <a:latin typeface="Tahoma" panose="020B0604030504040204" pitchFamily="34" charset="0"/>
                <a:cs typeface="Tahoma" panose="020B0604030504040204" pitchFamily="34" charset="0"/>
              </a:rPr>
              <a:t>Waiting periods for women to weigh their options.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E0E1DC50-FF47-9548-9F29-2BD73E547AE0}"/>
              </a:ext>
            </a:extLst>
          </p:cNvPr>
          <p:cNvSpPr>
            <a:spLocks noGrp="1" noChangeArrowheads="1"/>
          </p:cNvSpPr>
          <p:nvPr>
            <p:ph type="title"/>
          </p:nvPr>
        </p:nvSpPr>
        <p:spPr>
          <a:xfrm>
            <a:off x="1676400" y="428625"/>
            <a:ext cx="20878800" cy="1963738"/>
          </a:xfrm>
        </p:spPr>
        <p:txBody>
          <a:bodyPr/>
          <a:lstStyle/>
          <a:p>
            <a:r>
              <a:rPr lang="en-US" altLang="en-US" sz="6000"/>
              <a:t>Secretly sterilized at age 14, Elaine Riddick successfully fought for recognition and compensation in North Carolina</a:t>
            </a:r>
          </a:p>
        </p:txBody>
      </p:sp>
      <p:pic>
        <p:nvPicPr>
          <p:cNvPr id="104450" name="Picture 2" descr="Elaine Riddick, a victim of forced sterilization, speaks before a state task force that could recommend compensation for the nearly 3,000 living victims sterilized through the N.C. Eugenics Board.">
            <a:extLst>
              <a:ext uri="{FF2B5EF4-FFF2-40B4-BE49-F238E27FC236}">
                <a16:creationId xmlns:a16="http://schemas.microsoft.com/office/drawing/2014/main" id="{3091B259-43D5-4D4D-93DE-DB81F47B0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840038"/>
            <a:ext cx="15386050" cy="923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D99C0AD-B121-434A-9B8B-67004A38C510}"/>
              </a:ext>
            </a:extLst>
          </p:cNvPr>
          <p:cNvSpPr txBox="1"/>
          <p:nvPr/>
        </p:nvSpPr>
        <p:spPr>
          <a:xfrm>
            <a:off x="9537700" y="12134850"/>
            <a:ext cx="7531100" cy="369888"/>
          </a:xfrm>
          <a:prstGeom prst="rect">
            <a:avLst/>
          </a:prstGeom>
          <a:noFill/>
        </p:spPr>
        <p:txBody>
          <a:bodyPr wrap="none">
            <a:spAutoFit/>
          </a:bodyPr>
          <a:lstStyle/>
          <a:p>
            <a:pPr>
              <a:defRPr/>
            </a:pPr>
            <a:r>
              <a:rPr lang="en-US"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Photo permission via Adam David </a:t>
            </a:r>
            <a:r>
              <a:rPr lang="en-US" dirty="0" err="1">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Kissick</a:t>
            </a:r>
            <a:r>
              <a:rPr lang="en-US"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https://</a:t>
            </a:r>
            <a:r>
              <a:rPr lang="en-US" dirty="0" err="1">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www.adamkissick.com</a:t>
            </a:r>
            <a:endParaRPr lang="en-US"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4452" name="TextBox 4">
            <a:extLst>
              <a:ext uri="{FF2B5EF4-FFF2-40B4-BE49-F238E27FC236}">
                <a16:creationId xmlns:a16="http://schemas.microsoft.com/office/drawing/2014/main" id="{B06D93DD-11EE-744C-964A-0669CCC23F65}"/>
              </a:ext>
            </a:extLst>
          </p:cNvPr>
          <p:cNvSpPr txBox="1">
            <a:spLocks noChangeArrowheads="1"/>
          </p:cNvSpPr>
          <p:nvPr/>
        </p:nvSpPr>
        <p:spPr bwMode="auto">
          <a:xfrm>
            <a:off x="17373600" y="6029325"/>
            <a:ext cx="56435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600">
                <a:solidFill>
                  <a:srgbClr val="686F76"/>
                </a:solidFill>
                <a:latin typeface="Tahoma" panose="020B0604030504040204" pitchFamily="34" charset="0"/>
                <a:cs typeface="Tahoma" panose="020B0604030504040204" pitchFamily="34" charset="0"/>
              </a:rPr>
              <a:t>Watch an Associated Press 3-minute long video about Elaine Riddick: </a:t>
            </a:r>
            <a:r>
              <a:rPr lang="en-US" altLang="en-US" sz="3600">
                <a:solidFill>
                  <a:srgbClr val="686F76"/>
                </a:solidFill>
                <a:latin typeface="Tahoma" panose="020B0604030504040204" pitchFamily="34" charset="0"/>
                <a:cs typeface="Tahoma" panose="020B0604030504040204" pitchFamily="34" charset="0"/>
                <a:hlinkClick r:id="rId4"/>
              </a:rPr>
              <a:t>https://www.youtube.com/watch?v=IWanJoxW2s4&amp;t=10s</a:t>
            </a:r>
            <a:endParaRPr lang="en-US" altLang="en-US" sz="3600">
              <a:solidFill>
                <a:srgbClr val="686F76"/>
              </a:solidFill>
              <a:latin typeface="Tahoma" panose="020B0604030504040204" pitchFamily="34" charset="0"/>
              <a:cs typeface="Tahoma" panose="020B060403050404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a:extLst>
              <a:ext uri="{FF2B5EF4-FFF2-40B4-BE49-F238E27FC236}">
                <a16:creationId xmlns:a16="http://schemas.microsoft.com/office/drawing/2014/main" id="{43991583-CBF5-6B45-B0F9-6B0CEA39436E}"/>
              </a:ext>
            </a:extLst>
          </p:cNvPr>
          <p:cNvSpPr>
            <a:spLocks noGrp="1" noChangeArrowheads="1"/>
          </p:cNvSpPr>
          <p:nvPr>
            <p:ph type="title"/>
          </p:nvPr>
        </p:nvSpPr>
        <p:spPr>
          <a:xfrm>
            <a:off x="2400300" y="379413"/>
            <a:ext cx="19583400" cy="1965325"/>
          </a:xfrm>
        </p:spPr>
        <p:txBody>
          <a:bodyPr/>
          <a:lstStyle/>
          <a:p>
            <a:pPr algn="ctr"/>
            <a:r>
              <a:rPr lang="en-US" altLang="en-US" sz="7200">
                <a:latin typeface="Rockwell" panose="02060603020205020403" pitchFamily="18" charset="77"/>
              </a:rPr>
              <a:t>North Carolina is the first state to agree to compensate survivors of forced sterilization</a:t>
            </a:r>
          </a:p>
        </p:txBody>
      </p:sp>
      <p:sp>
        <p:nvSpPr>
          <p:cNvPr id="106498" name="Content Placeholder 2">
            <a:extLst>
              <a:ext uri="{FF2B5EF4-FFF2-40B4-BE49-F238E27FC236}">
                <a16:creationId xmlns:a16="http://schemas.microsoft.com/office/drawing/2014/main" id="{D1049B61-FAA2-5C4A-8867-F32D0030BB47}"/>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latin typeface="Tahoma" panose="020B0604030504040204" pitchFamily="34" charset="0"/>
                <a:cs typeface="Tahoma" panose="020B0604030504040204" pitchFamily="34" charset="0"/>
              </a:rPr>
              <a:t>Eugenic sterilization law enacted February 18, 1929.</a:t>
            </a:r>
          </a:p>
          <a:p>
            <a:r>
              <a:rPr lang="en-US" altLang="en-US">
                <a:latin typeface="Tahoma" panose="020B0604030504040204" pitchFamily="34" charset="0"/>
                <a:cs typeface="Tahoma" panose="020B0604030504040204" pitchFamily="34" charset="0"/>
              </a:rPr>
              <a:t>Sterilization suitable for “mentally defective persons.”</a:t>
            </a:r>
          </a:p>
          <a:p>
            <a:r>
              <a:rPr lang="en-US" altLang="en-US">
                <a:latin typeface="Tahoma" panose="020B0604030504040204" pitchFamily="34" charset="0"/>
                <a:cs typeface="Tahoma" panose="020B0604030504040204" pitchFamily="34" charset="0"/>
              </a:rPr>
              <a:t>“The 7,600 victims of the program, which was dissolved in 1977, were largely women and disproportionately members of minorities.” (</a:t>
            </a:r>
            <a:r>
              <a:rPr lang="en-US" altLang="en-US" i="1">
                <a:latin typeface="Tahoma" panose="020B0604030504040204" pitchFamily="34" charset="0"/>
                <a:cs typeface="Tahoma" panose="020B0604030504040204" pitchFamily="34" charset="0"/>
              </a:rPr>
              <a:t>NYT</a:t>
            </a:r>
            <a:r>
              <a:rPr lang="en-US" altLang="en-US">
                <a:latin typeface="Tahoma" panose="020B0604030504040204" pitchFamily="34" charset="0"/>
                <a:cs typeface="Tahoma" panose="020B0604030504040204" pitchFamily="34" charset="0"/>
              </a:rPr>
              <a:t>).</a:t>
            </a:r>
          </a:p>
          <a:p>
            <a:r>
              <a:rPr lang="en-US" altLang="en-US">
                <a:latin typeface="Tahoma" panose="020B0604030504040204" pitchFamily="34" charset="0"/>
                <a:cs typeface="Tahoma" panose="020B0604030504040204" pitchFamily="34" charset="0"/>
              </a:rPr>
              <a:t>Any person (e.g., a neighbor) could request someone be sterilized, which would be considered by a state sterilization board.</a:t>
            </a:r>
          </a:p>
          <a:p>
            <a:r>
              <a:rPr lang="en-US" altLang="en-US">
                <a:latin typeface="Tahoma" panose="020B0604030504040204" pitchFamily="34" charset="0"/>
                <a:cs typeface="Tahoma" panose="020B0604030504040204" pitchFamily="34" charset="0"/>
              </a:rPr>
              <a:t>After 10 years of debate, the NC legislature passes a budget to provide $10 million to victims. As of 2018, 213 victims have come forward and have received $35,000 each, with one more payment expected.</a:t>
            </a:r>
          </a:p>
        </p:txBody>
      </p:sp>
      <p:sp>
        <p:nvSpPr>
          <p:cNvPr id="106499" name="TextBox 3">
            <a:extLst>
              <a:ext uri="{FF2B5EF4-FFF2-40B4-BE49-F238E27FC236}">
                <a16:creationId xmlns:a16="http://schemas.microsoft.com/office/drawing/2014/main" id="{2D6546BB-2BEB-AD42-93B1-836C8F29562D}"/>
              </a:ext>
            </a:extLst>
          </p:cNvPr>
          <p:cNvSpPr txBox="1">
            <a:spLocks noChangeArrowheads="1"/>
          </p:cNvSpPr>
          <p:nvPr/>
        </p:nvSpPr>
        <p:spPr bwMode="auto">
          <a:xfrm>
            <a:off x="15166975" y="12725400"/>
            <a:ext cx="754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686F76"/>
                </a:solidFill>
                <a:latin typeface="Tahoma" panose="020B0604030504040204" pitchFamily="34" charset="0"/>
                <a:cs typeface="Tahoma" panose="020B0604030504040204" pitchFamily="34" charset="0"/>
                <a:sym typeface="Verdana" panose="020B0604030504040204" pitchFamily="34" charset="0"/>
              </a:rPr>
              <a:t>Slide adapted from DNA Learning Center, Cold Spring Harbor Laboratory</a:t>
            </a:r>
            <a:endParaRPr lang="en-US" altLang="en-US">
              <a:solidFill>
                <a:srgbClr val="686F76"/>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a:extLst>
              <a:ext uri="{FF2B5EF4-FFF2-40B4-BE49-F238E27FC236}">
                <a16:creationId xmlns:a16="http://schemas.microsoft.com/office/drawing/2014/main" id="{88D8CAA6-6760-9B45-93CD-2CD91FD66E46}"/>
              </a:ext>
            </a:extLst>
          </p:cNvPr>
          <p:cNvSpPr>
            <a:spLocks noGrp="1" noChangeArrowheads="1"/>
          </p:cNvSpPr>
          <p:nvPr>
            <p:ph type="title"/>
          </p:nvPr>
        </p:nvSpPr>
        <p:spPr>
          <a:xfrm>
            <a:off x="3794125" y="477838"/>
            <a:ext cx="17259300" cy="1963737"/>
          </a:xfrm>
        </p:spPr>
        <p:txBody>
          <a:bodyPr/>
          <a:lstStyle/>
          <a:p>
            <a:pPr algn="ctr"/>
            <a:r>
              <a:rPr lang="en-US" altLang="en-US" sz="7200">
                <a:latin typeface="Rockwell" panose="02060603020205020403" pitchFamily="18" charset="77"/>
              </a:rPr>
              <a:t>Echoes of the past: </a:t>
            </a:r>
            <a:br>
              <a:rPr lang="en-US" altLang="en-US" sz="7200">
                <a:latin typeface="Rockwell" panose="02060603020205020403" pitchFamily="18" charset="77"/>
              </a:rPr>
            </a:br>
            <a:r>
              <a:rPr lang="en-US" altLang="en-US" sz="7200">
                <a:latin typeface="Rockwell" panose="02060603020205020403" pitchFamily="18" charset="77"/>
              </a:rPr>
              <a:t>Sterilization in the 2000s</a:t>
            </a:r>
          </a:p>
        </p:txBody>
      </p:sp>
      <p:sp>
        <p:nvSpPr>
          <p:cNvPr id="4" name="Rectangle 3">
            <a:extLst>
              <a:ext uri="{FF2B5EF4-FFF2-40B4-BE49-F238E27FC236}">
                <a16:creationId xmlns:a16="http://schemas.microsoft.com/office/drawing/2014/main" id="{1CE9E3D9-3C5C-B946-A3AA-F90A86977BAF}"/>
              </a:ext>
            </a:extLst>
          </p:cNvPr>
          <p:cNvSpPr>
            <a:spLocks noChangeArrowheads="1"/>
          </p:cNvSpPr>
          <p:nvPr/>
        </p:nvSpPr>
        <p:spPr bwMode="auto">
          <a:xfrm>
            <a:off x="1981200" y="4614863"/>
            <a:ext cx="10210800" cy="2722562"/>
          </a:xfrm>
          <a:prstGeom prst="rect">
            <a:avLst/>
          </a:prstGeom>
          <a:solidFill>
            <a:srgbClr val="F2F2F2"/>
          </a:solidFill>
          <a:ln w="28575">
            <a:solidFill>
              <a:srgbClr val="959AA2"/>
            </a:solidFill>
            <a:miter lim="400000"/>
            <a:headEnd/>
            <a:tailEnd/>
          </a:ln>
          <a:effectLst>
            <a:outerShdw blurRad="50800" dist="203200" dir="2700000" algn="tl" rotWithShape="0">
              <a:srgbClr val="808080">
                <a:alpha val="18000"/>
              </a:srgbClr>
            </a:outerShdw>
          </a:effectLst>
        </p:spPr>
        <p:txBody>
          <a:bodyPr lIns="71437" tIns="71437" rIns="71437" bIns="71437" anchor="ctr">
            <a:spAutoFit/>
          </a:bodyPr>
          <a:lstStyle>
            <a:lvl1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eaLnBrk="1">
              <a:spcBef>
                <a:spcPts val="2100"/>
              </a:spcBef>
              <a:defRPr/>
            </a:pPr>
            <a:r>
              <a:rPr lang="en-US" altLang="en-US" sz="4800" b="1" dirty="0">
                <a:solidFill>
                  <a:srgbClr val="34373B"/>
                </a:solidFill>
                <a:latin typeface="Times New Roman" panose="02020603050405020304" pitchFamily="18" charset="0"/>
                <a:ea typeface="Tahoma" panose="020B0604030504040204" pitchFamily="34" charset="0"/>
                <a:cs typeface="Times New Roman" panose="02020603050405020304" pitchFamily="18" charset="0"/>
              </a:rPr>
              <a:t>Judge to inmates: Get sterilized and I’ll shave off jail time</a:t>
            </a:r>
          </a:p>
          <a:p>
            <a:pPr eaLnBrk="1">
              <a:spcBef>
                <a:spcPts val="2100"/>
              </a:spcBef>
              <a:defRPr/>
            </a:pP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Derek Hawkins, </a:t>
            </a:r>
            <a:r>
              <a:rPr lang="en-US" altLang="en-US" sz="3600" i="1"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Washington Post</a:t>
            </a: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 (July 21, 2017)</a:t>
            </a:r>
          </a:p>
          <a:p>
            <a:pPr algn="ctr" eaLnBrk="1">
              <a:defRPr/>
            </a:pPr>
            <a:endParaRPr lang="en-US" altLang="en-US" dirty="0">
              <a:ea typeface="Tahoma" panose="020B060403050404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EB5D0521-560E-F24F-8326-3CB908F5270A}"/>
              </a:ext>
            </a:extLst>
          </p:cNvPr>
          <p:cNvSpPr>
            <a:spLocks noChangeArrowheads="1"/>
          </p:cNvSpPr>
          <p:nvPr/>
        </p:nvSpPr>
        <p:spPr bwMode="auto">
          <a:xfrm>
            <a:off x="10058400" y="8763000"/>
            <a:ext cx="12039600" cy="2722563"/>
          </a:xfrm>
          <a:prstGeom prst="rect">
            <a:avLst/>
          </a:prstGeom>
          <a:solidFill>
            <a:srgbClr val="F2F2F2"/>
          </a:solidFill>
          <a:ln w="28575">
            <a:solidFill>
              <a:srgbClr val="959AA2"/>
            </a:solidFill>
            <a:miter lim="400000"/>
            <a:headEnd/>
            <a:tailEnd/>
          </a:ln>
          <a:effectLst>
            <a:outerShdw blurRad="50800" dist="203200" dir="2700000" algn="tl" rotWithShape="0">
              <a:srgbClr val="808080">
                <a:alpha val="18000"/>
              </a:srgbClr>
            </a:outerShdw>
          </a:effectLst>
        </p:spPr>
        <p:txBody>
          <a:bodyPr lIns="71437" tIns="71437" rIns="71437" bIns="71437" anchor="ctr">
            <a:spAutoFit/>
          </a:bodyPr>
          <a:lstStyle>
            <a:lvl1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eaLnBrk="1">
              <a:spcBef>
                <a:spcPts val="2100"/>
              </a:spcBef>
              <a:defRPr/>
            </a:pPr>
            <a:r>
              <a:rPr lang="en-US" altLang="en-US" sz="4800" b="1">
                <a:solidFill>
                  <a:srgbClr val="34373B"/>
                </a:solidFill>
                <a:latin typeface="Times New Roman" panose="02020603050405020304" pitchFamily="18" charset="0"/>
                <a:ea typeface="Tahoma" panose="020B0604030504040204" pitchFamily="34" charset="0"/>
                <a:cs typeface="Times New Roman" panose="02020603050405020304" pitchFamily="18" charset="0"/>
              </a:rPr>
              <a:t>Following reports of forced sterilization of female prison inmates, California passes ban</a:t>
            </a:r>
          </a:p>
          <a:p>
            <a:pPr eaLnBrk="1">
              <a:spcBef>
                <a:spcPts val="2100"/>
              </a:spcBef>
              <a:defRPr/>
            </a:pPr>
            <a:r>
              <a:rPr lang="en-US" altLang="en-US" sz="360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Hunter Schwarz, </a:t>
            </a:r>
            <a:r>
              <a:rPr lang="en-US" altLang="en-US" sz="3600" i="1">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Washington Post </a:t>
            </a:r>
            <a:r>
              <a:rPr lang="en-US" altLang="en-US" sz="360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(September 26, 2014)</a:t>
            </a:r>
          </a:p>
          <a:p>
            <a:pPr algn="ctr" eaLnBrk="1">
              <a:defRPr/>
            </a:pPr>
            <a:endParaRPr lang="en-US" altLang="en-US">
              <a:ea typeface="Tahoma" panose="020B060403050404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34A91"/>
        </a:solidFill>
        <a:effectLst/>
      </p:bgPr>
    </p:bg>
    <p:spTree>
      <p:nvGrpSpPr>
        <p:cNvPr id="1" name=""/>
        <p:cNvGrpSpPr/>
        <p:nvPr/>
      </p:nvGrpSpPr>
      <p:grpSpPr>
        <a:xfrm>
          <a:off x="0" y="0"/>
          <a:ext cx="0" cy="0"/>
          <a:chOff x="0" y="0"/>
          <a:chExt cx="0" cy="0"/>
        </a:xfrm>
      </p:grpSpPr>
      <p:sp>
        <p:nvSpPr>
          <p:cNvPr id="55298" name="Rectangle 11">
            <a:extLst>
              <a:ext uri="{FF2B5EF4-FFF2-40B4-BE49-F238E27FC236}">
                <a16:creationId xmlns:a16="http://schemas.microsoft.com/office/drawing/2014/main" id="{1CB9B6EE-F60B-3347-8191-0D722F6718D9}"/>
              </a:ext>
            </a:extLst>
          </p:cNvPr>
          <p:cNvSpPr>
            <a:spLocks noChangeArrowheads="1"/>
          </p:cNvSpPr>
          <p:nvPr/>
        </p:nvSpPr>
        <p:spPr bwMode="auto">
          <a:xfrm>
            <a:off x="6321425" y="812800"/>
            <a:ext cx="117411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8800">
                <a:solidFill>
                  <a:schemeClr val="bg1"/>
                </a:solidFill>
                <a:latin typeface="Rockwell" panose="02060603020205020403" pitchFamily="18" charset="77"/>
                <a:sym typeface="Helvetica Neue Light" panose="02000403000000020004" pitchFamily="2" charset="0"/>
              </a:rPr>
              <a:t>Section 1:  The Present</a:t>
            </a:r>
            <a:endParaRPr lang="en-US" altLang="en-US" sz="8800"/>
          </a:p>
        </p:txBody>
      </p:sp>
      <p:sp>
        <p:nvSpPr>
          <p:cNvPr id="55299" name="Rectangle 12">
            <a:extLst>
              <a:ext uri="{FF2B5EF4-FFF2-40B4-BE49-F238E27FC236}">
                <a16:creationId xmlns:a16="http://schemas.microsoft.com/office/drawing/2014/main" id="{ED8F1FCF-E55D-A94B-BB90-766B5BF97035}"/>
              </a:ext>
            </a:extLst>
          </p:cNvPr>
          <p:cNvSpPr>
            <a:spLocks noChangeArrowheads="1"/>
          </p:cNvSpPr>
          <p:nvPr/>
        </p:nvSpPr>
        <p:spPr bwMode="auto">
          <a:xfrm>
            <a:off x="2628900" y="4038600"/>
            <a:ext cx="19126200" cy="720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6600">
                <a:solidFill>
                  <a:schemeClr val="bg1"/>
                </a:solidFill>
                <a:latin typeface="Rockwell" panose="02060603020205020403" pitchFamily="18" charset="77"/>
                <a:sym typeface="Helvetica Neue Light" panose="02000403000000020004" pitchFamily="2" charset="0"/>
              </a:rPr>
              <a:t>What are the new health, medical and ethical advances in human genetics?</a:t>
            </a:r>
            <a:br>
              <a:rPr lang="en-US" altLang="en-US" sz="6600">
                <a:solidFill>
                  <a:schemeClr val="bg1"/>
                </a:solidFill>
                <a:latin typeface="Rockwell" panose="02060603020205020403" pitchFamily="18" charset="77"/>
                <a:sym typeface="Helvetica Neue Light" panose="02000403000000020004" pitchFamily="2" charset="0"/>
              </a:rPr>
            </a:br>
            <a:endParaRPr lang="en-US" altLang="en-US" sz="6600">
              <a:solidFill>
                <a:schemeClr val="bg1"/>
              </a:solidFill>
              <a:latin typeface="Rockwell" panose="02060603020205020403" pitchFamily="18" charset="77"/>
              <a:sym typeface="Helvetica Neue Light" panose="02000403000000020004" pitchFamily="2" charset="0"/>
            </a:endParaRPr>
          </a:p>
          <a:p>
            <a:pPr algn="ctr"/>
            <a:br>
              <a:rPr lang="en-US" altLang="en-US" sz="6600">
                <a:solidFill>
                  <a:schemeClr val="bg1"/>
                </a:solidFill>
                <a:latin typeface="Rockwell" panose="02060603020205020403" pitchFamily="18" charset="77"/>
                <a:sym typeface="Helvetica Neue Light" panose="02000403000000020004" pitchFamily="2" charset="0"/>
              </a:rPr>
            </a:br>
            <a:r>
              <a:rPr lang="en-US" altLang="en-US" sz="6600">
                <a:solidFill>
                  <a:schemeClr val="bg1"/>
                </a:solidFill>
                <a:latin typeface="Rockwell" panose="02060603020205020403" pitchFamily="18" charset="77"/>
                <a:sym typeface="Helvetica Neue Light" panose="02000403000000020004" pitchFamily="2" charset="0"/>
              </a:rPr>
              <a:t>Genetic screening</a:t>
            </a:r>
            <a:br>
              <a:rPr lang="en-US" altLang="en-US" sz="6600">
                <a:solidFill>
                  <a:schemeClr val="bg1"/>
                </a:solidFill>
                <a:latin typeface="Rockwell" panose="02060603020205020403" pitchFamily="18" charset="77"/>
                <a:sym typeface="Helvetica Neue Light" panose="02000403000000020004" pitchFamily="2" charset="0"/>
              </a:rPr>
            </a:br>
            <a:r>
              <a:rPr lang="en-US" altLang="en-US" sz="6600">
                <a:solidFill>
                  <a:schemeClr val="bg1"/>
                </a:solidFill>
                <a:latin typeface="Rockwell" panose="02060603020205020403" pitchFamily="18" charset="77"/>
                <a:sym typeface="Helvetica Neue Light" panose="02000403000000020004" pitchFamily="2" charset="0"/>
              </a:rPr>
              <a:t>Gene therapy</a:t>
            </a:r>
            <a:br>
              <a:rPr lang="en-US" altLang="en-US" sz="6600">
                <a:solidFill>
                  <a:schemeClr val="bg1"/>
                </a:solidFill>
                <a:latin typeface="Rockwell" panose="02060603020205020403" pitchFamily="18" charset="77"/>
                <a:sym typeface="Helvetica Neue Light" panose="02000403000000020004" pitchFamily="2" charset="0"/>
              </a:rPr>
            </a:br>
            <a:r>
              <a:rPr lang="en-US" altLang="en-US" sz="6600">
                <a:solidFill>
                  <a:schemeClr val="bg1"/>
                </a:solidFill>
                <a:latin typeface="Rockwell" panose="02060603020205020403" pitchFamily="18" charset="77"/>
                <a:sym typeface="Helvetica Neue Light" panose="02000403000000020004" pitchFamily="2" charset="0"/>
              </a:rPr>
              <a:t>Genetic engineering</a:t>
            </a:r>
            <a:endParaRPr lang="en-US" altLang="en-US" sz="66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24D072C8-BCCA-3544-BB34-AB19EF4647D5}"/>
              </a:ext>
            </a:extLst>
          </p:cNvPr>
          <p:cNvSpPr>
            <a:spLocks noGrp="1" noChangeArrowheads="1"/>
          </p:cNvSpPr>
          <p:nvPr>
            <p:ph type="title"/>
          </p:nvPr>
        </p:nvSpPr>
        <p:spPr>
          <a:xfrm>
            <a:off x="1790700" y="609600"/>
            <a:ext cx="20802600" cy="1963738"/>
          </a:xfrm>
        </p:spPr>
        <p:txBody>
          <a:bodyPr/>
          <a:lstStyle/>
          <a:p>
            <a:r>
              <a:rPr lang="en-US" altLang="en-US"/>
              <a:t>Oversight on privacy, research and health disparities by the National Institutes of Health</a:t>
            </a:r>
          </a:p>
        </p:txBody>
      </p:sp>
      <p:sp>
        <p:nvSpPr>
          <p:cNvPr id="110594" name="TextBox 3">
            <a:extLst>
              <a:ext uri="{FF2B5EF4-FFF2-40B4-BE49-F238E27FC236}">
                <a16:creationId xmlns:a16="http://schemas.microsoft.com/office/drawing/2014/main" id="{9BB99D0F-D9F0-B648-9FFF-2ED376D87DD2}"/>
              </a:ext>
            </a:extLst>
          </p:cNvPr>
          <p:cNvSpPr txBox="1">
            <a:spLocks noChangeArrowheads="1"/>
          </p:cNvSpPr>
          <p:nvPr/>
        </p:nvSpPr>
        <p:spPr bwMode="auto">
          <a:xfrm>
            <a:off x="13255625" y="12782550"/>
            <a:ext cx="9337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686F76"/>
                </a:solidFill>
                <a:latin typeface="Tahoma" panose="020B0604030504040204" pitchFamily="34" charset="0"/>
                <a:cs typeface="Tahoma" panose="020B0604030504040204" pitchFamily="34" charset="0"/>
                <a:sym typeface="Verdana" panose="020B0604030504040204" pitchFamily="34" charset="0"/>
              </a:rPr>
              <a:t>Courtesy: National Human Genome Research Institute (https://www.genome.gov/issues/)</a:t>
            </a:r>
            <a:endParaRPr lang="en-US" altLang="en-US">
              <a:solidFill>
                <a:srgbClr val="686F76"/>
              </a:solidFill>
              <a:latin typeface="Tahoma" panose="020B0604030504040204" pitchFamily="34" charset="0"/>
              <a:cs typeface="Tahoma" panose="020B0604030504040204" pitchFamily="34" charset="0"/>
            </a:endParaRPr>
          </a:p>
          <a:p>
            <a:endParaRPr lang="en-US" altLang="en-US">
              <a:solidFill>
                <a:srgbClr val="686F76"/>
              </a:solidFill>
              <a:latin typeface="Tahoma" panose="020B0604030504040204" pitchFamily="34" charset="0"/>
              <a:cs typeface="Tahoma" panose="020B0604030504040204" pitchFamily="34" charset="0"/>
            </a:endParaRPr>
          </a:p>
        </p:txBody>
      </p:sp>
      <p:pic>
        <p:nvPicPr>
          <p:cNvPr id="110595" name="Picture 2">
            <a:extLst>
              <a:ext uri="{FF2B5EF4-FFF2-40B4-BE49-F238E27FC236}">
                <a16:creationId xmlns:a16="http://schemas.microsoft.com/office/drawing/2014/main" id="{BE96020F-EC2C-CE49-A712-59C0206E00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684463"/>
            <a:ext cx="14325600" cy="1011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1">
            <a:extLst>
              <a:ext uri="{FF2B5EF4-FFF2-40B4-BE49-F238E27FC236}">
                <a16:creationId xmlns:a16="http://schemas.microsoft.com/office/drawing/2014/main" id="{0F8AA82E-201A-E44C-9317-0374D662059D}"/>
              </a:ext>
            </a:extLst>
          </p:cNvPr>
          <p:cNvSpPr txBox="1">
            <a:spLocks noChangeArrowheads="1"/>
          </p:cNvSpPr>
          <p:nvPr/>
        </p:nvSpPr>
        <p:spPr bwMode="auto">
          <a:xfrm>
            <a:off x="1530350" y="2332038"/>
            <a:ext cx="21321713" cy="1058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marL="739775" indent="-739775">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r>
              <a:rPr lang="en-US" altLang="en-US" sz="2200">
                <a:solidFill>
                  <a:srgbClr val="686F76"/>
                </a:solidFill>
                <a:latin typeface="Tahoma" panose="020B0604030504040204" pitchFamily="34" charset="0"/>
                <a:cs typeface="Tahoma" panose="020B0604030504040204" pitchFamily="34" charset="0"/>
                <a:sym typeface="Gill Sans Light" panose="020B0302020104020203" pitchFamily="34" charset="-79"/>
              </a:rPr>
              <a:t>Slide 4: 	Angelina Jolie, </a:t>
            </a:r>
            <a:r>
              <a:rPr lang="en-US" altLang="en-US" sz="2200">
                <a:solidFill>
                  <a:srgbClr val="686F76"/>
                </a:solidFill>
                <a:latin typeface="Tahoma" panose="020B0604030504040204" pitchFamily="34" charset="0"/>
                <a:cs typeface="Tahoma" panose="020B0604030504040204" pitchFamily="34" charset="0"/>
              </a:rPr>
              <a:t>Angelina Jolie, </a:t>
            </a:r>
            <a:r>
              <a:rPr lang="en-US" altLang="en-US" sz="2200">
                <a:solidFill>
                  <a:srgbClr val="686F76"/>
                </a:solidFill>
                <a:latin typeface="Tahoma" panose="020B0604030504040204" pitchFamily="34" charset="0"/>
                <a:cs typeface="Tahoma" panose="020B0604030504040204" pitchFamily="34" charset="0"/>
                <a:hlinkClick r:id="rId3"/>
              </a:rPr>
              <a:t>https://www.flickr.com/photos/gageskidmore/4860509634/in/photolist-8pvobf-8nFErg-9b3Ve6-8nJMfh</a:t>
            </a:r>
            <a:r>
              <a:rPr lang="en-US" altLang="en-US" sz="2200">
                <a:solidFill>
                  <a:srgbClr val="686F76"/>
                </a:solidFill>
                <a:latin typeface="Tahoma" panose="020B0604030504040204" pitchFamily="34" charset="0"/>
                <a:cs typeface="Tahoma" panose="020B0604030504040204" pitchFamily="34" charset="0"/>
              </a:rPr>
              <a:t>, CC BY SA 2.0.  </a:t>
            </a:r>
          </a:p>
          <a:p>
            <a:endParaRPr lang="en-US" altLang="en-US" sz="2200">
              <a:solidFill>
                <a:srgbClr val="686F76"/>
              </a:solidFill>
              <a:latin typeface="Tahoma" panose="020B0604030504040204" pitchFamily="34" charset="0"/>
              <a:cs typeface="Tahoma" panose="020B0604030504040204" pitchFamily="34" charset="0"/>
            </a:endParaRPr>
          </a:p>
          <a:p>
            <a:r>
              <a:rPr lang="en-US" altLang="en-US" sz="2200">
                <a:solidFill>
                  <a:srgbClr val="686F76"/>
                </a:solidFill>
                <a:latin typeface="Tahoma" panose="020B0604030504040204" pitchFamily="34" charset="0"/>
                <a:cs typeface="Tahoma" panose="020B0604030504040204" pitchFamily="34" charset="0"/>
              </a:rPr>
              <a:t>		Prescription bottle image courtesy of Dana Bateman</a:t>
            </a:r>
          </a:p>
          <a:p>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Gill Sans Light" panose="020B0302020104020203" pitchFamily="34" charset="-79"/>
              </a:rPr>
              <a:t>Slide 5: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Photo by Mark Engebretson, University of Minnesota.</a:t>
            </a: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Gill Sans Light" panose="020B0302020104020203" pitchFamily="34" charset="-79"/>
              </a:rPr>
              <a:t>Slide 6: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Image created with data from: </a:t>
            </a:r>
            <a:r>
              <a:rPr lang="en-US" altLang="en-US" sz="2200">
                <a:solidFill>
                  <a:srgbClr val="686F76"/>
                </a:solidFill>
                <a:latin typeface="Tahoma" panose="020B0604030504040204" pitchFamily="34" charset="0"/>
                <a:cs typeface="Tahoma" panose="020B0604030504040204" pitchFamily="34" charset="0"/>
              </a:rPr>
              <a:t>Winkelman, W.D., Missmer, S.A., Myers, D. et al. J Assist Reprod Genet (2015) 32: 665 </a:t>
            </a: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rPr>
              <a:t>		</a:t>
            </a:r>
            <a:r>
              <a:rPr lang="en-US" altLang="en-US" sz="2200">
                <a:solidFill>
                  <a:srgbClr val="686F76"/>
                </a:solidFill>
                <a:latin typeface="Tahoma" panose="020B0604030504040204" pitchFamily="34" charset="0"/>
                <a:cs typeface="Tahoma" panose="020B0604030504040204" pitchFamily="34" charset="0"/>
                <a:hlinkClick r:id="rId4"/>
              </a:rPr>
              <a:t>https://doi.org/10.1007/s10815-015-0456-8</a:t>
            </a: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endParaRPr>
          </a:p>
          <a:p>
            <a:r>
              <a:rPr lang="en-US" altLang="en-US" sz="2200">
                <a:solidFill>
                  <a:srgbClr val="686F76"/>
                </a:solidFill>
                <a:latin typeface="Tahoma" panose="020B0604030504040204" pitchFamily="34" charset="0"/>
                <a:cs typeface="Tahoma" panose="020B0604030504040204" pitchFamily="34" charset="0"/>
                <a:sym typeface="Gill Sans Light" panose="020B0302020104020203" pitchFamily="34" charset="-79"/>
              </a:rPr>
              <a:t>Slide 7:	</a:t>
            </a:r>
            <a:r>
              <a:rPr lang="en-US" altLang="en-US" sz="2200">
                <a:solidFill>
                  <a:srgbClr val="686F76"/>
                </a:solidFill>
                <a:latin typeface="Tahoma" panose="020B0604030504040204" pitchFamily="34" charset="0"/>
                <a:cs typeface="Tahoma" panose="020B0604030504040204" pitchFamily="34" charset="0"/>
              </a:rPr>
              <a:t>Courtesy of National Human Genome Research Institute, NIH, genome.gov. Open access. Image located at 	(</a:t>
            </a:r>
            <a:r>
              <a:rPr lang="en-US" altLang="en-US" sz="2200">
                <a:solidFill>
                  <a:srgbClr val="686F76"/>
                </a:solidFill>
                <a:latin typeface="Tahoma" panose="020B0604030504040204" pitchFamily="34" charset="0"/>
                <a:cs typeface="Tahoma" panose="020B0604030504040204" pitchFamily="34" charset="0"/>
                <a:hlinkClick r:id="rId5"/>
              </a:rPr>
              <a:t>https://www.genome.gov/news/newsrelease/Systematic-review-study-supports-that-sickle-cell-trait-increases-risk-for-some-health-conditions</a:t>
            </a:r>
            <a:r>
              <a:rPr lang="en-US" altLang="en-US" sz="2200">
                <a:solidFill>
                  <a:srgbClr val="686F76"/>
                </a:solidFill>
                <a:latin typeface="Tahoma" panose="020B0604030504040204" pitchFamily="34" charset="0"/>
                <a:cs typeface="Tahoma" panose="020B0604030504040204" pitchFamily="34" charset="0"/>
              </a:rPr>
              <a:t>), accessed April 	2019. </a:t>
            </a:r>
          </a:p>
          <a:p>
            <a:endParaRPr lang="en-US" altLang="en-US" sz="2200">
              <a:solidFill>
                <a:srgbClr val="686F76"/>
              </a:solidFill>
              <a:latin typeface="Tahoma" panose="020B0604030504040204" pitchFamily="34" charset="0"/>
              <a:cs typeface="Tahoma" panose="020B0604030504040204" pitchFamily="34" charset="0"/>
              <a:sym typeface="Gill Sans Light" panose="020B0302020104020203" pitchFamily="34" charset="-79"/>
            </a:endParaRPr>
          </a:p>
          <a:p>
            <a:r>
              <a:rPr lang="en-US" altLang="en-US" sz="2200">
                <a:solidFill>
                  <a:srgbClr val="686F76"/>
                </a:solidFill>
                <a:latin typeface="Tahoma" panose="020B0604030504040204" pitchFamily="34" charset="0"/>
                <a:cs typeface="Tahoma" panose="020B0604030504040204" pitchFamily="34" charset="0"/>
                <a:sym typeface="Gill Sans Light" panose="020B0302020104020203" pitchFamily="34" charset="-79"/>
              </a:rPr>
              <a:t>Slide 8:	</a:t>
            </a:r>
            <a:r>
              <a:rPr lang="en-US" altLang="en-US" sz="2200">
                <a:solidFill>
                  <a:srgbClr val="686F76"/>
                </a:solidFill>
                <a:latin typeface="Tahoma" panose="020B0604030504040204" pitchFamily="34" charset="0"/>
                <a:cs typeface="Tahoma" panose="020B0604030504040204" pitchFamily="34" charset="0"/>
              </a:rPr>
              <a:t>8-cell human embryo, day 3” by ekem, Courtesy: RWJMS IVF Program (</a:t>
            </a:r>
            <a:r>
              <a:rPr lang="en-US" altLang="en-US" sz="2200">
                <a:solidFill>
                  <a:srgbClr val="686F76"/>
                </a:solidFill>
                <a:latin typeface="Tahoma" panose="020B0604030504040204" pitchFamily="34" charset="0"/>
                <a:cs typeface="Tahoma" panose="020B0604030504040204" pitchFamily="34" charset="0"/>
                <a:hlinkClick r:id="rId6"/>
              </a:rPr>
              <a:t>https://commons.wikimedia.org/wiki/File:Embryo,_8_cells.jpg</a:t>
            </a:r>
            <a:r>
              <a:rPr lang="en-US" altLang="en-US" sz="2200">
                <a:solidFill>
                  <a:srgbClr val="686F76"/>
                </a:solidFill>
                <a:latin typeface="Tahoma" panose="020B0604030504040204" pitchFamily="34" charset="0"/>
                <a:cs typeface="Tahoma" panose="020B0604030504040204" pitchFamily="34" charset="0"/>
              </a:rPr>
              <a:t>, accessed Jan 13, 2017). 	Public domain </a:t>
            </a:r>
          </a:p>
          <a:p>
            <a:endParaRPr lang="en-US" altLang="en-US" sz="2200">
              <a:solidFill>
                <a:srgbClr val="686F76"/>
              </a:solidFill>
              <a:latin typeface="Tahoma" panose="020B0604030504040204" pitchFamily="34" charset="0"/>
              <a:cs typeface="Tahoma" panose="020B0604030504040204" pitchFamily="34" charset="0"/>
            </a:endParaRPr>
          </a:p>
          <a:p>
            <a:r>
              <a:rPr lang="en-US" altLang="en-US" sz="2200">
                <a:solidFill>
                  <a:srgbClr val="686F76"/>
                </a:solidFill>
                <a:latin typeface="Tahoma" panose="020B0604030504040204" pitchFamily="34" charset="0"/>
                <a:cs typeface="Tahoma" panose="020B0604030504040204" pitchFamily="34" charset="0"/>
              </a:rPr>
              <a:t>Slide 11:	Burlington Free Press, October 29, 1926, p. 1. Clipping from Paul Amos Moody Papers, Box 181, Truman Allen file, University of Vermont Archives. Courtesy of 	Vermont Eugenics: A Documentary History (</a:t>
            </a:r>
            <a:r>
              <a:rPr lang="en-US" altLang="en-US" sz="2200">
                <a:solidFill>
                  <a:srgbClr val="686F76"/>
                </a:solidFill>
                <a:latin typeface="Tahoma" panose="020B0604030504040204" pitchFamily="34" charset="0"/>
                <a:cs typeface="Tahoma" panose="020B0604030504040204" pitchFamily="34" charset="0"/>
                <a:hlinkClick r:id="rId7"/>
              </a:rPr>
              <a:t>http://www.uvm.edu/~eugenics/images/hpbfp102926.html</a:t>
            </a:r>
            <a:r>
              <a:rPr lang="en-US" altLang="en-US" sz="2200">
                <a:solidFill>
                  <a:srgbClr val="686F76"/>
                </a:solidFill>
                <a:latin typeface="Tahoma" panose="020B0604030504040204" pitchFamily="34" charset="0"/>
                <a:cs typeface="Tahoma" panose="020B0604030504040204" pitchFamily="34" charset="0"/>
              </a:rPr>
              <a:t>, accessed Oct 10, 2018). </a:t>
            </a:r>
          </a:p>
          <a:p>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12:	(center) “Climbing into the Promised Land Ellis Island” by Lewis Hine, circa 1908. Source: Online Collection of the Brooklyn Museum. Via Wikimedia Commons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8"/>
              </a:rPr>
              <a:t>https://commons.wikimedia.org/wiki/File:Brooklyn_Museum_-_Climbing_into_the_Promised_Land_Ellis_Island_-_Lewis_Wickes_Hine.jpg</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accessed Feb 1, 2016).</a:t>
            </a:r>
            <a:endParaRPr lang="en-US" altLang="en-US" sz="2200">
              <a:solidFill>
                <a:srgbClr val="686F76"/>
              </a:solidFill>
              <a:latin typeface="Tahoma" panose="020B0604030504040204" pitchFamily="34" charset="0"/>
              <a:cs typeface="Tahoma" panose="020B0604030504040204" pitchFamily="34" charset="0"/>
            </a:endParaRPr>
          </a:p>
          <a:p>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(right) “Bandit’s Roost” by Jacob Riis, 1888. Via the Preus Museum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9"/>
              </a:rPr>
              <a:t>https://www.flickr.com/photos/preusmuseum/5389939434/in/photolist-9dhRdf</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accessed Feb 	1, 2016).</a:t>
            </a:r>
            <a:endParaRPr lang="en-US" altLang="en-US" sz="2200">
              <a:solidFill>
                <a:srgbClr val="686F76"/>
              </a:solidFill>
              <a:latin typeface="Tahoma" panose="020B0604030504040204" pitchFamily="34" charset="0"/>
              <a:cs typeface="Tahoma" panose="020B0604030504040204" pitchFamily="34" charset="0"/>
            </a:endParaRPr>
          </a:p>
          <a:p>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13:	Image: "Exhibit of work and educational campaign for juvenile mental defectives”, 1906. Source: American Philosophical Society, ERO, MSC77,Ser1,Box35: Trait 	Files. Accessed via the Eugenics Image Archive, Dolan DNA Learning Center, Cold Spring Harbor Laboratory, ID# 348 	(http://www.eugenicsarchive.org/eugenics/view_image.pl?id=348, accessed March 2, 2020). pgEd has cropped the original image. </a:t>
            </a:r>
          </a:p>
          <a:p>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endParaRPr lang="en-US" altLang="en-US" sz="2200">
              <a:solidFill>
                <a:srgbClr val="686F76"/>
              </a:solidFill>
              <a:latin typeface="Tahoma" panose="020B0604030504040204" pitchFamily="34" charset="0"/>
              <a:cs typeface="Tahoma" panose="020B0604030504040204" pitchFamily="34" charset="0"/>
            </a:endParaRPr>
          </a:p>
          <a:p>
            <a:endParaRPr lang="en-US" altLang="en-US" sz="2200">
              <a:solidFill>
                <a:srgbClr val="686F76"/>
              </a:solidFill>
              <a:latin typeface="Tahoma" panose="020B0604030504040204" pitchFamily="34" charset="0"/>
              <a:cs typeface="Tahoma" panose="020B0604030504040204" pitchFamily="34" charset="0"/>
            </a:endParaRPr>
          </a:p>
        </p:txBody>
      </p:sp>
      <p:sp>
        <p:nvSpPr>
          <p:cNvPr id="5" name="Text Box 2">
            <a:extLst>
              <a:ext uri="{FF2B5EF4-FFF2-40B4-BE49-F238E27FC236}">
                <a16:creationId xmlns:a16="http://schemas.microsoft.com/office/drawing/2014/main" id="{6B276C53-2157-7846-9D18-530377704A83}"/>
              </a:ext>
            </a:extLst>
          </p:cNvPr>
          <p:cNvSpPr txBox="1">
            <a:spLocks/>
          </p:cNvSpPr>
          <p:nvPr/>
        </p:nvSpPr>
        <p:spPr bwMode="auto">
          <a:xfrm>
            <a:off x="8037513" y="533400"/>
            <a:ext cx="8307387" cy="1344613"/>
          </a:xfrm>
          <a:prstGeom prst="rect">
            <a:avLst/>
          </a:prstGeom>
          <a:noFill/>
          <a:ln>
            <a:noFill/>
          </a:ln>
          <a:effectLst/>
        </p:spPr>
        <p:txBody>
          <a:bodyPr lIns="45720" rIns="45720">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lnSpc>
                <a:spcPct val="80000"/>
              </a:lnSpc>
              <a:defRPr/>
            </a:pPr>
            <a:r>
              <a:rPr lang="en-US" altLang="en-US" sz="9800" dirty="0">
                <a:solidFill>
                  <a:schemeClr val="tx2">
                    <a:lumMod val="50000"/>
                  </a:schemeClr>
                </a:solidFill>
                <a:latin typeface="Rockwell" charset="0"/>
                <a:ea typeface="Helvetica Neue Light" charset="0"/>
                <a:cs typeface="Helvetica Neue Light" charset="0"/>
                <a:sym typeface="Helvetica Neue Light" charset="0"/>
              </a:rPr>
              <a:t>Image credits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1">
            <a:extLst>
              <a:ext uri="{FF2B5EF4-FFF2-40B4-BE49-F238E27FC236}">
                <a16:creationId xmlns:a16="http://schemas.microsoft.com/office/drawing/2014/main" id="{C61B468F-69E6-6B42-8FCC-EAB088FC597A}"/>
              </a:ext>
            </a:extLst>
          </p:cNvPr>
          <p:cNvSpPr txBox="1">
            <a:spLocks noChangeArrowheads="1"/>
          </p:cNvSpPr>
          <p:nvPr/>
        </p:nvSpPr>
        <p:spPr bwMode="auto">
          <a:xfrm>
            <a:off x="1530350" y="2743200"/>
            <a:ext cx="21321713"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marL="1270000" indent="-12700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eaLnBrk="1">
              <a:lnSpc>
                <a:spcPct val="110000"/>
              </a:lnSpc>
              <a:spcBef>
                <a:spcPts val="2600"/>
              </a:spcBef>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14:	Image: "Fitter Families contestants at Georgia State Fair, Savannah”, 1924. Source: American Philosophical Society, ERO, MSC77,SerVI,Box 4, FF Studies, KS Free Fair. Accessed via the Eugenics Image Archive, Dolan DNA Learning Center, Cold Spring Harbor Laboratory, ID# 190 (http://www.eugenicsarchive.org/eugenics/view_image.pl?id=190, accessed March 2, 2020). </a:t>
            </a:r>
          </a:p>
          <a:p>
            <a:pPr eaLnBrk="1">
              <a:lnSpc>
                <a:spcPct val="110000"/>
              </a:lnSpc>
              <a:spcBef>
                <a:spcPts val="2600"/>
              </a:spcBef>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15:	Image: "The New Virginia Law to Preserve Racial Integrity”, by W. A. Plecker, Virginia Health Bulletin (vol. 16:2), 1924. Source: American Philosophical Society, Dav, B:D27.,Harriman, Mrs. E.H.. Accessed via the Eugenics Image Archive, Dolan DNA Learning Center, Cold Spring Harbor Laboratory, ID# 436, p. 1 (http://www.eugenicsarchive.org/eugenics/view_image.pl?id=436, accessed March 2, 2020). pgEd has cropped the original image. </a:t>
            </a:r>
          </a:p>
          <a:p>
            <a:pPr eaLnBrk="1">
              <a:lnSpc>
                <a:spcPct val="110000"/>
              </a:lnSpc>
              <a:spcBef>
                <a:spcPts val="2600"/>
              </a:spcBef>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17:	Image: "Carrie and Emma Buck at the Virginia Colony for Epileptics and Feebleminded, taken by A.H. Estabrook the day before the Buck v. Bell trial in Virginia”, by A.H. Estabrook, 1924. Source: Arthur Estabrook Papers, Special Collections &amp; Archives, University at Albany, SUNY. Accessed via the Eugenics Image Archive, Dolan DNA Learning Center, Cold Spring Harbor Laboratory, ID# 1924, p. 1 (http://www.eugenicsarchive.org/eugenics/view_image.pl?id=1287, accessed March 2, 2020). </a:t>
            </a:r>
          </a:p>
          <a:p>
            <a:pPr eaLnBrk="1">
              <a:lnSpc>
                <a:spcPct val="110000"/>
              </a:lnSpc>
              <a:spcBef>
                <a:spcPts val="2600"/>
              </a:spcBef>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18:	“Justice Oliver Wendell Holmes,” circa 1924, United States Library of Congress.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2"/>
              </a:rPr>
              <a:t>http://loc.gov/pictures/resource/npcc.26412/</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accessed Feb 1, 2016).</a:t>
            </a:r>
            <a:endParaRPr lang="en-US" altLang="en-US" sz="2200">
              <a:solidFill>
                <a:srgbClr val="686F76"/>
              </a:solidFill>
              <a:latin typeface="Tahoma" panose="020B0604030504040204" pitchFamily="34" charset="0"/>
              <a:cs typeface="Tahoma" panose="020B0604030504040204" pitchFamily="34" charset="0"/>
            </a:endParaRPr>
          </a:p>
          <a:p>
            <a:pPr eaLnBrk="1">
              <a:lnSpc>
                <a:spcPct val="110000"/>
              </a:lnSpc>
              <a:spcBef>
                <a:spcPts val="2600"/>
              </a:spcBef>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19:	Image: "Family-stock of a woman sterilized by the state of Maine”, circa 1935. Source: The Harry H. Laughlin Papers, Truman State University, Lantern Slides, IBM Box,Box 10. Accessed via the Eugenics Image Archive, Dolan DNA Learning Center, Cold Spring Harbor Laboratory, ID# 958 (http://www.eugenicsarchive.org/eugenics/view_image.pl?id=958, accessed March 2, 2020).</a:t>
            </a:r>
          </a:p>
        </p:txBody>
      </p:sp>
      <p:sp>
        <p:nvSpPr>
          <p:cNvPr id="192514" name="Text Box 2">
            <a:extLst>
              <a:ext uri="{FF2B5EF4-FFF2-40B4-BE49-F238E27FC236}">
                <a16:creationId xmlns:a16="http://schemas.microsoft.com/office/drawing/2014/main" id="{37CB689E-5AB5-B44E-99C3-4F57EF8DD6F3}"/>
              </a:ext>
            </a:extLst>
          </p:cNvPr>
          <p:cNvSpPr txBox="1">
            <a:spLocks/>
          </p:cNvSpPr>
          <p:nvPr/>
        </p:nvSpPr>
        <p:spPr bwMode="auto">
          <a:xfrm>
            <a:off x="8037513" y="533400"/>
            <a:ext cx="8307387" cy="1344613"/>
          </a:xfrm>
          <a:prstGeom prst="rect">
            <a:avLst/>
          </a:prstGeom>
          <a:noFill/>
          <a:ln>
            <a:noFill/>
          </a:ln>
          <a:effectLst/>
        </p:spPr>
        <p:txBody>
          <a:bodyPr lIns="45720" rIns="45720">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lnSpc>
                <a:spcPct val="80000"/>
              </a:lnSpc>
              <a:defRPr/>
            </a:pPr>
            <a:r>
              <a:rPr lang="en-US" altLang="en-US" sz="9800" dirty="0">
                <a:solidFill>
                  <a:schemeClr val="tx2">
                    <a:lumMod val="50000"/>
                  </a:schemeClr>
                </a:solidFill>
                <a:latin typeface="Rockwell" charset="0"/>
                <a:ea typeface="Helvetica Neue Light" charset="0"/>
                <a:cs typeface="Helvetica Neue Light" charset="0"/>
                <a:sym typeface="Helvetica Neue Light" charset="0"/>
              </a:rPr>
              <a:t>Image credits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1">
            <a:extLst>
              <a:ext uri="{FF2B5EF4-FFF2-40B4-BE49-F238E27FC236}">
                <a16:creationId xmlns:a16="http://schemas.microsoft.com/office/drawing/2014/main" id="{901E9C31-4707-1E4B-A339-DC2E9DADB4DD}"/>
              </a:ext>
            </a:extLst>
          </p:cNvPr>
          <p:cNvSpPr txBox="1">
            <a:spLocks noChangeArrowheads="1"/>
          </p:cNvSpPr>
          <p:nvPr/>
        </p:nvSpPr>
        <p:spPr bwMode="auto">
          <a:xfrm>
            <a:off x="1530350" y="2743200"/>
            <a:ext cx="21321713"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marL="736600" indent="-736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22:	Image: “You wouldn’t expect –” Human Betterment League of North Carolina, 1950. Via the North Carolina State Documents Collection. State Library of North 	Carolina (http://digital.ncdcr.gov/cdm/ref/collection/p249901coll37/id/14969, accessed Oct 10, 2018).</a:t>
            </a: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23:	Public domain. From the US department of Health, Education and Welfare, 1974. Via Akwesasne Notes Vol. 6 Number 5, Jan 1975) </a:t>
            </a:r>
            <a:r>
              <a:rPr lang="en-US" altLang="en-US" sz="2200">
                <a:solidFill>
                  <a:srgbClr val="686F76"/>
                </a:solidFill>
                <a:latin typeface="Tahoma" panose="020B0604030504040204" pitchFamily="34" charset="0"/>
                <a:cs typeface="Tahoma" panose="020B0604030504040204" pitchFamily="34" charset="0"/>
              </a:rPr>
              <a:t>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2"/>
              </a:rPr>
              <a:t>https://www.law.berkeley.edu/php-programs/centers/crrj/zotero/loadfile.php?entity_key=QFDB5MW3 </a:t>
            </a: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25:	</a:t>
            </a:r>
            <a:r>
              <a:rPr lang="en-US" altLang="en-US" sz="2200">
                <a:solidFill>
                  <a:srgbClr val="686F76"/>
                </a:solidFill>
                <a:latin typeface="Tahoma" panose="020B0604030504040204" pitchFamily="34" charset="0"/>
                <a:cs typeface="Tahoma" panose="020B0604030504040204" pitchFamily="34" charset="0"/>
              </a:rPr>
              <a:t>The Southern Conference Educational Fund (SCEF), Louisville, Ky. Via U.S. National Library of Medicine 	(</a:t>
            </a:r>
            <a:r>
              <a:rPr lang="en-US" altLang="en-US" sz="2200">
                <a:solidFill>
                  <a:srgbClr val="686F76"/>
                </a:solidFill>
                <a:latin typeface="Tahoma" panose="020B0604030504040204" pitchFamily="34" charset="0"/>
                <a:cs typeface="Tahoma" panose="020B0604030504040204" pitchFamily="34" charset="0"/>
                <a:hlinkClick r:id="rId3"/>
              </a:rPr>
              <a:t>https://www.nlm.nih.gov/exhibition/forallthepeople/carousel64.html</a:t>
            </a:r>
            <a:r>
              <a:rPr lang="en-US" altLang="en-US" sz="2200">
                <a:solidFill>
                  <a:srgbClr val="686F76"/>
                </a:solidFill>
                <a:latin typeface="Tahoma" panose="020B0604030504040204" pitchFamily="34" charset="0"/>
                <a:cs typeface="Tahoma" panose="020B0604030504040204" pitchFamily="34" charset="0"/>
              </a:rPr>
              <a:t>, accessed May 1, 2019). Public domain.</a:t>
            </a: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27:	Personal communication with photographer Adam Kissick.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4"/>
              </a:rPr>
              <a:t>https://www.adamkissick.com</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Permission granted and license fee paid April 2019. Original photograph 	at </a:t>
            </a:r>
            <a:r>
              <a:rPr lang="en-US" altLang="en-US" sz="2200">
                <a:solidFill>
                  <a:srgbClr val="686F76"/>
                </a:solidFill>
                <a:latin typeface="Tahoma" panose="020B0604030504040204" pitchFamily="34" charset="0"/>
                <a:cs typeface="Tahoma" panose="020B0604030504040204" pitchFamily="34" charset="0"/>
                <a:hlinkClick r:id="rId5"/>
              </a:rPr>
              <a:t>https://indyweek.com/news/archives/task-force-meets-tuesday-compensation-n.c.-sterilization-victims/</a:t>
            </a: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30:	Courtesy: National Human Genome Research Institute, National Institutes of Health,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6"/>
              </a:rPr>
              <a:t>https://www.genome.gov/Issues</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accessed April 29, 2019).</a:t>
            </a: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p:txBody>
      </p:sp>
      <p:sp>
        <p:nvSpPr>
          <p:cNvPr id="192514" name="Text Box 2">
            <a:extLst>
              <a:ext uri="{FF2B5EF4-FFF2-40B4-BE49-F238E27FC236}">
                <a16:creationId xmlns:a16="http://schemas.microsoft.com/office/drawing/2014/main" id="{BD2FDDE4-F8E5-894B-83CF-B7DB573719A4}"/>
              </a:ext>
            </a:extLst>
          </p:cNvPr>
          <p:cNvSpPr txBox="1">
            <a:spLocks/>
          </p:cNvSpPr>
          <p:nvPr/>
        </p:nvSpPr>
        <p:spPr bwMode="auto">
          <a:xfrm>
            <a:off x="8037513" y="533400"/>
            <a:ext cx="8307387" cy="1344613"/>
          </a:xfrm>
          <a:prstGeom prst="rect">
            <a:avLst/>
          </a:prstGeom>
          <a:noFill/>
          <a:ln>
            <a:noFill/>
          </a:ln>
          <a:effectLst/>
        </p:spPr>
        <p:txBody>
          <a:bodyPr lIns="45720" rIns="45720">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lnSpc>
                <a:spcPct val="80000"/>
              </a:lnSpc>
              <a:defRPr/>
            </a:pPr>
            <a:r>
              <a:rPr lang="en-US" altLang="en-US" sz="9800" dirty="0">
                <a:solidFill>
                  <a:schemeClr val="tx2">
                    <a:lumMod val="50000"/>
                  </a:schemeClr>
                </a:solidFill>
                <a:latin typeface="Rockwell" charset="0"/>
                <a:ea typeface="Helvetica Neue Light" charset="0"/>
                <a:cs typeface="Helvetica Neue Light" charset="0"/>
                <a:sym typeface="Helvetica Neue Light" charset="0"/>
              </a:rPr>
              <a:t>Image credits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1">
            <a:extLst>
              <a:ext uri="{FF2B5EF4-FFF2-40B4-BE49-F238E27FC236}">
                <a16:creationId xmlns:a16="http://schemas.microsoft.com/office/drawing/2014/main" id="{20615292-DB7D-F74C-A5A3-E98319D070B2}"/>
              </a:ext>
            </a:extLst>
          </p:cNvPr>
          <p:cNvSpPr txBox="1">
            <a:spLocks noChangeArrowheads="1"/>
          </p:cNvSpPr>
          <p:nvPr/>
        </p:nvSpPr>
        <p:spPr bwMode="auto">
          <a:xfrm>
            <a:off x="1530350" y="2743200"/>
            <a:ext cx="21321713"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marL="1143000" indent="-11430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11430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6:	Data from “Preimplantation Genetic Diagnosis: Public Policy and Public Attitudes,” Hudson, K. 2006. Fertility and Sterility 85(6): 1638-1645. (DOI:</a:t>
            </a: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2"/>
              </a:rPr>
              <a:t>https://dx.doi.org/10.1016/j.fertnstert.2006.01.014</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accessed Jan 25, 2016). Data from Winkelman WD, Journal of Assisted Reproduction and Genetics (2015)</a:t>
            </a: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18: Quote, Buck v. Bell. 274 U.S. 200, 1927.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3"/>
              </a:rPr>
              <a:t>https://supreme.justia.com/cases/federal/us/274/200/</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accessed Oct 10, 2018).</a:t>
            </a: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20:	Quote of Adolf Hitler, in </a:t>
            </a:r>
            <a:r>
              <a:rPr lang="en-US" altLang="en-US" sz="2200" i="1">
                <a:solidFill>
                  <a:srgbClr val="686F76"/>
                </a:solidFill>
                <a:latin typeface="Tahoma" panose="020B0604030504040204" pitchFamily="34" charset="0"/>
                <a:cs typeface="Tahoma" panose="020B0604030504040204" pitchFamily="34" charset="0"/>
                <a:sym typeface="Verdana" panose="020B0604030504040204" pitchFamily="34" charset="0"/>
              </a:rPr>
              <a:t>Hitler – Memoirs of a Confidant</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by Otto Wagener (1985), Yale University Press.</a:t>
            </a: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Quote, “Sterilization and Its Possible Accomplishments,” Editorial. 1934. New England Journal of Medicine 211(8): 379-380. </a:t>
            </a: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(DOI: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4"/>
              </a:rPr>
              <a:t>https://dx.doi.org/10.1056/NEJM193408232110813</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accessed Oct 11, 2018).</a:t>
            </a: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21:	Excerpts from the Nuremberg Code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5"/>
              </a:rPr>
              <a:t>https://history.nih.gov/research/downloads/nuremberg.pdf</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accessed Oct 10, 2018).</a:t>
            </a: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lvl="2">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26:	Summary of Madrigal v Quilligan case: </a:t>
            </a:r>
            <a:r>
              <a:rPr lang="en-US" altLang="en-US" sz="2200">
                <a:latin typeface="Tahoma" panose="020B0604030504040204" pitchFamily="34" charset="0"/>
                <a:cs typeface="Tahoma" panose="020B0604030504040204" pitchFamily="34" charset="0"/>
                <a:sym typeface="Verdana" panose="020B0604030504040204" pitchFamily="34" charset="0"/>
                <a:hlinkClick r:id="rId6"/>
              </a:rPr>
              <a:t>https://www.washingtonpost.com/news/arts-and-entertainment/wp/2016/01/10/sterilized-against-their-will-in-a-los-angeles-hospital-latinas-tell-the-story-in-a-new-film/?utm_term=.25e9d3e271c8</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Film: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hlinkClick r:id="rId7"/>
              </a:rPr>
              <a:t>http://www.pbs.org/independentlens/films/no-mas-bebes/</a:t>
            </a: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p:txBody>
      </p:sp>
      <p:sp>
        <p:nvSpPr>
          <p:cNvPr id="192514" name="Text Box 2">
            <a:extLst>
              <a:ext uri="{FF2B5EF4-FFF2-40B4-BE49-F238E27FC236}">
                <a16:creationId xmlns:a16="http://schemas.microsoft.com/office/drawing/2014/main" id="{DF4DE345-07CB-354F-AFBB-7014289D9EAD}"/>
              </a:ext>
            </a:extLst>
          </p:cNvPr>
          <p:cNvSpPr txBox="1">
            <a:spLocks/>
          </p:cNvSpPr>
          <p:nvPr/>
        </p:nvSpPr>
        <p:spPr bwMode="auto">
          <a:xfrm>
            <a:off x="8037513" y="609600"/>
            <a:ext cx="8307387" cy="1344613"/>
          </a:xfrm>
          <a:prstGeom prst="rect">
            <a:avLst/>
          </a:prstGeom>
          <a:noFill/>
          <a:ln>
            <a:noFill/>
          </a:ln>
          <a:effectLst/>
        </p:spPr>
        <p:txBody>
          <a:bodyPr lIns="45720" rIns="45720">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lnSpc>
                <a:spcPct val="80000"/>
              </a:lnSpc>
              <a:defRPr/>
            </a:pPr>
            <a:r>
              <a:rPr lang="en-US" altLang="en-US" sz="9800" dirty="0">
                <a:solidFill>
                  <a:schemeClr val="tx2">
                    <a:lumMod val="50000"/>
                  </a:schemeClr>
                </a:solidFill>
                <a:latin typeface="Rockwell" charset="0"/>
                <a:ea typeface="Helvetica Neue Light" charset="0"/>
                <a:cs typeface="Helvetica Neue Light" charset="0"/>
                <a:sym typeface="Helvetica Neue Light" charset="0"/>
              </a:rPr>
              <a:t>References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Google Shape;113;p15" descr="Actress Angelina Jolie on the Salt panel at the 2010 San Diego Comic Con in San Diego, California.">
            <a:extLst>
              <a:ext uri="{FF2B5EF4-FFF2-40B4-BE49-F238E27FC236}">
                <a16:creationId xmlns:a16="http://schemas.microsoft.com/office/drawing/2014/main" id="{2368EEF0-DC30-0D44-BB1E-D9F301AB723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92475"/>
            <a:ext cx="7772400" cy="994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1">
            <a:extLst>
              <a:ext uri="{FF2B5EF4-FFF2-40B4-BE49-F238E27FC236}">
                <a16:creationId xmlns:a16="http://schemas.microsoft.com/office/drawing/2014/main" id="{7162CADA-8ADD-434C-89DC-C78BAD3CDA33}"/>
              </a:ext>
            </a:extLst>
          </p:cNvPr>
          <p:cNvSpPr txBox="1">
            <a:spLocks noChangeArrowheads="1"/>
          </p:cNvSpPr>
          <p:nvPr/>
        </p:nvSpPr>
        <p:spPr bwMode="auto">
          <a:xfrm>
            <a:off x="3592513" y="365125"/>
            <a:ext cx="1605915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3180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1pPr>
            <a:lvl2pPr marL="1162050" indent="-717550" defTabSz="43180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2pPr>
            <a:lvl3pPr marL="1606550" indent="-717550" defTabSz="43180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3pPr>
            <a:lvl4pPr marL="2051050" indent="-717550" defTabSz="43180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4pPr>
            <a:lvl5pPr marL="2495550" indent="-717550" defTabSz="43180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5pPr>
            <a:lvl6pPr marL="2952750" indent="-717550" defTabSz="4318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6pPr>
            <a:lvl7pPr marL="3409950" indent="-717550" defTabSz="4318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7pPr>
            <a:lvl8pPr marL="3867150" indent="-717550" defTabSz="4318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8pPr>
            <a:lvl9pPr marL="4324350" indent="-717550" defTabSz="4318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9pPr>
          </a:lstStyle>
          <a:p>
            <a:pPr algn="ctr" eaLnBrk="1">
              <a:lnSpc>
                <a:spcPct val="80000"/>
              </a:lnSpc>
              <a:spcBef>
                <a:spcPct val="0"/>
              </a:spcBef>
              <a:buSzTx/>
              <a:buFontTx/>
              <a:buNone/>
            </a:pPr>
            <a:r>
              <a:rPr lang="en-US" altLang="en-US" sz="7200">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Genetic is used to help make</a:t>
            </a:r>
            <a:br>
              <a:rPr lang="en-US" altLang="en-US" sz="7200">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br>
            <a:r>
              <a:rPr lang="en-US" altLang="en-US" sz="7200">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health and medical decisions</a:t>
            </a:r>
          </a:p>
        </p:txBody>
      </p:sp>
      <p:sp>
        <p:nvSpPr>
          <p:cNvPr id="57347" name="Rectangle 2">
            <a:extLst>
              <a:ext uri="{FF2B5EF4-FFF2-40B4-BE49-F238E27FC236}">
                <a16:creationId xmlns:a16="http://schemas.microsoft.com/office/drawing/2014/main" id="{B9EF043B-E2A7-194E-BEDC-E63563356CCE}"/>
              </a:ext>
            </a:extLst>
          </p:cNvPr>
          <p:cNvSpPr txBox="1">
            <a:spLocks noChangeArrowheads="1"/>
          </p:cNvSpPr>
          <p:nvPr/>
        </p:nvSpPr>
        <p:spPr bwMode="auto">
          <a:xfrm>
            <a:off x="8074025" y="3429000"/>
            <a:ext cx="7772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1pPr>
            <a:lvl2pPr marL="1162050" indent="-71755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2pPr>
            <a:lvl3pPr marL="1606550" indent="-71755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3pPr>
            <a:lvl4pPr marL="2051050" indent="-71755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4pPr>
            <a:lvl5pPr marL="2495550" indent="-71755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5pPr>
            <a:lvl6pPr marL="2952750" indent="-717550" defTabSz="5842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6pPr>
            <a:lvl7pPr marL="3409950" indent="-717550" defTabSz="5842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7pPr>
            <a:lvl8pPr marL="3867150" indent="-717550" defTabSz="5842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8pPr>
            <a:lvl9pPr marL="4324350" indent="-717550" defTabSz="5842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9pPr>
          </a:lstStyle>
          <a:p>
            <a:pPr eaLnBrk="1">
              <a:buSzPct val="100000"/>
              <a:buFontTx/>
              <a:buNone/>
            </a:pPr>
            <a:r>
              <a:rPr lang="en-US" altLang="en-US" sz="4000">
                <a:latin typeface="Tahoma" panose="020B0604030504040204" pitchFamily="34" charset="0"/>
                <a:cs typeface="Tahoma" panose="020B0604030504040204" pitchFamily="34" charset="0"/>
                <a:sym typeface="Gill Sans" panose="020B0502020104020203" pitchFamily="34" charset="-79"/>
              </a:rPr>
              <a:t>A genetic test revealed actor Angelina Jolie carried a mutation in the BRCA1 gene. She chose to undergo a double mastectomy as a result.</a:t>
            </a:r>
          </a:p>
        </p:txBody>
      </p:sp>
      <p:sp>
        <p:nvSpPr>
          <p:cNvPr id="57348" name="Rectangle 2">
            <a:extLst>
              <a:ext uri="{FF2B5EF4-FFF2-40B4-BE49-F238E27FC236}">
                <a16:creationId xmlns:a16="http://schemas.microsoft.com/office/drawing/2014/main" id="{C54DE8CB-2424-CC43-A125-E470FE934064}"/>
              </a:ext>
            </a:extLst>
          </p:cNvPr>
          <p:cNvSpPr txBox="1">
            <a:spLocks noChangeArrowheads="1"/>
          </p:cNvSpPr>
          <p:nvPr/>
        </p:nvSpPr>
        <p:spPr bwMode="auto">
          <a:xfrm>
            <a:off x="10337800" y="8991600"/>
            <a:ext cx="77724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1pPr>
            <a:lvl2pPr marL="1162050" indent="-71755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2pPr>
            <a:lvl3pPr marL="1606550" indent="-71755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3pPr>
            <a:lvl4pPr marL="2051050" indent="-71755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4pPr>
            <a:lvl5pPr marL="2495550" indent="-717550">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5pPr>
            <a:lvl6pPr marL="2952750" indent="-717550" defTabSz="5842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6pPr>
            <a:lvl7pPr marL="3409950" indent="-717550" defTabSz="5842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7pPr>
            <a:lvl8pPr marL="3867150" indent="-717550" defTabSz="5842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8pPr>
            <a:lvl9pPr marL="4324350" indent="-717550" defTabSz="584200"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9pPr>
          </a:lstStyle>
          <a:p>
            <a:pPr algn="r" eaLnBrk="1">
              <a:buSzPct val="100000"/>
              <a:buFontTx/>
              <a:buNone/>
            </a:pPr>
            <a:r>
              <a:rPr lang="en-US" altLang="en-US" sz="4000">
                <a:latin typeface="Tahoma" panose="020B0604030504040204" pitchFamily="34" charset="0"/>
                <a:cs typeface="Tahoma" panose="020B0604030504040204" pitchFamily="34" charset="0"/>
                <a:sym typeface="Gill Sans" panose="020B0502020104020203" pitchFamily="34" charset="-79"/>
              </a:rPr>
              <a:t>Genetic testing can sometimes help guide what medicines are the safest and most effective for an individual to take.</a:t>
            </a:r>
          </a:p>
        </p:txBody>
      </p:sp>
      <p:sp>
        <p:nvSpPr>
          <p:cNvPr id="57349" name="Rectangle 1">
            <a:extLst>
              <a:ext uri="{FF2B5EF4-FFF2-40B4-BE49-F238E27FC236}">
                <a16:creationId xmlns:a16="http://schemas.microsoft.com/office/drawing/2014/main" id="{AD2EE94D-637E-4E44-ABA0-F7CD4333D494}"/>
              </a:ext>
            </a:extLst>
          </p:cNvPr>
          <p:cNvSpPr>
            <a:spLocks noChangeArrowheads="1"/>
          </p:cNvSpPr>
          <p:nvPr/>
        </p:nvSpPr>
        <p:spPr bwMode="auto">
          <a:xfrm>
            <a:off x="7796213" y="12769850"/>
            <a:ext cx="3825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r>
              <a:rPr lang="en-US" altLang="en-US">
                <a:solidFill>
                  <a:srgbClr val="53585F"/>
                </a:solidFill>
                <a:latin typeface="Helvetica" pitchFamily="2" charset="0"/>
              </a:rPr>
              <a:t> </a:t>
            </a:r>
            <a:r>
              <a:rPr lang="en-US" altLang="en-US">
                <a:solidFill>
                  <a:srgbClr val="53585F"/>
                </a:solidFill>
                <a:latin typeface="Tahoma" panose="020B0604030504040204" pitchFamily="34" charset="0"/>
                <a:cs typeface="Tahoma" panose="020B0604030504040204" pitchFamily="34" charset="0"/>
              </a:rPr>
              <a:t>Image: Gage Skidmore, CC BY 2.0</a:t>
            </a:r>
          </a:p>
        </p:txBody>
      </p:sp>
      <p:cxnSp>
        <p:nvCxnSpPr>
          <p:cNvPr id="57350" name="Straight Connector 5">
            <a:extLst>
              <a:ext uri="{FF2B5EF4-FFF2-40B4-BE49-F238E27FC236}">
                <a16:creationId xmlns:a16="http://schemas.microsoft.com/office/drawing/2014/main" id="{E0BF5BD6-3EB5-3144-86B1-AB54963A12BD}"/>
              </a:ext>
            </a:extLst>
          </p:cNvPr>
          <p:cNvCxnSpPr>
            <a:cxnSpLocks/>
          </p:cNvCxnSpPr>
          <p:nvPr/>
        </p:nvCxnSpPr>
        <p:spPr bwMode="auto">
          <a:xfrm>
            <a:off x="11622088" y="7772400"/>
            <a:ext cx="2157412" cy="0"/>
          </a:xfrm>
          <a:prstGeom prst="line">
            <a:avLst/>
          </a:prstGeom>
          <a:noFill/>
          <a:ln w="25400">
            <a:solidFill>
              <a:srgbClr val="53585F"/>
            </a:solidFill>
            <a:miter lim="400000"/>
            <a:headEnd/>
            <a:tailEnd/>
          </a:ln>
          <a:extLst>
            <a:ext uri="{909E8E84-426E-40DD-AFC4-6F175D3DCCD1}">
              <a14:hiddenFill xmlns:a14="http://schemas.microsoft.com/office/drawing/2010/main">
                <a:noFill/>
              </a14:hiddenFill>
            </a:ext>
          </a:extLst>
        </p:spPr>
      </p:cxnSp>
      <p:pic>
        <p:nvPicPr>
          <p:cNvPr id="57351" name="Picture 8">
            <a:extLst>
              <a:ext uri="{FF2B5EF4-FFF2-40B4-BE49-F238E27FC236}">
                <a16:creationId xmlns:a16="http://schemas.microsoft.com/office/drawing/2014/main" id="{88CBC723-4EF3-4042-94D1-853C56263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59450" y="3549650"/>
            <a:ext cx="5924550" cy="844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34A91"/>
        </a:solid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CACAD600-9C8E-2B46-B804-413762F0640C}"/>
              </a:ext>
            </a:extLst>
          </p:cNvPr>
          <p:cNvSpPr>
            <a:spLocks noGrp="1" noChangeArrowheads="1"/>
          </p:cNvSpPr>
          <p:nvPr>
            <p:ph type="title" idx="4294967295"/>
          </p:nvPr>
        </p:nvSpPr>
        <p:spPr>
          <a:xfrm>
            <a:off x="1998663" y="2454275"/>
            <a:ext cx="7864475" cy="3200400"/>
          </a:xfrm>
        </p:spPr>
        <p:txBody>
          <a:bodyPr/>
          <a:lstStyle/>
          <a:p>
            <a:r>
              <a:rPr lang="en-US" altLang="en-US" sz="5400">
                <a:solidFill>
                  <a:schemeClr val="bg1"/>
                </a:solidFill>
                <a:latin typeface="Rockwell" panose="02060603020205020403" pitchFamily="18" charset="77"/>
              </a:rPr>
              <a:t>Families using genetics to prevent deadly childhood diseases: Molly &amp; Adam Nash</a:t>
            </a:r>
          </a:p>
        </p:txBody>
      </p:sp>
      <p:sp>
        <p:nvSpPr>
          <p:cNvPr id="59395" name="Text Placeholder 3">
            <a:extLst>
              <a:ext uri="{FF2B5EF4-FFF2-40B4-BE49-F238E27FC236}">
                <a16:creationId xmlns:a16="http://schemas.microsoft.com/office/drawing/2014/main" id="{2AC0462C-0019-0541-8310-76DAD45F0AAA}"/>
              </a:ext>
            </a:extLst>
          </p:cNvPr>
          <p:cNvSpPr>
            <a:spLocks noGrp="1" noChangeArrowheads="1"/>
          </p:cNvSpPr>
          <p:nvPr>
            <p:ph type="body" sz="half" idx="4294967295"/>
          </p:nvPr>
        </p:nvSpPr>
        <p:spPr>
          <a:xfrm>
            <a:off x="1998663" y="7315200"/>
            <a:ext cx="7864475" cy="3962400"/>
          </a:xfrm>
        </p:spPr>
        <p:txBody>
          <a:bodyPr/>
          <a:lstStyle/>
          <a:p>
            <a:r>
              <a:rPr lang="en-US" altLang="en-US" sz="3600">
                <a:solidFill>
                  <a:schemeClr val="bg1"/>
                </a:solidFill>
                <a:latin typeface="Tahoma" panose="020B0604030504040204" pitchFamily="34" charset="0"/>
                <a:cs typeface="Tahoma" panose="020B0604030504040204" pitchFamily="34" charset="0"/>
              </a:rPr>
              <a:t>Illness: Fanconi anemia (disorder of DNA repair)</a:t>
            </a:r>
          </a:p>
          <a:p>
            <a:r>
              <a:rPr lang="en-US" altLang="en-US" sz="3600">
                <a:solidFill>
                  <a:schemeClr val="bg1"/>
                </a:solidFill>
                <a:latin typeface="Tahoma" panose="020B0604030504040204" pitchFamily="34" charset="0"/>
                <a:cs typeface="Tahoma" panose="020B0604030504040204" pitchFamily="34" charset="0"/>
              </a:rPr>
              <a:t>Cure: PGD, umbilical cord blood stem cells</a:t>
            </a:r>
          </a:p>
        </p:txBody>
      </p:sp>
      <p:pic>
        <p:nvPicPr>
          <p:cNvPr id="59396" name="Google Shape;124;p16" descr="Molly and Adam Nash with their father">
            <a:extLst>
              <a:ext uri="{FF2B5EF4-FFF2-40B4-BE49-F238E27FC236}">
                <a16:creationId xmlns:a16="http://schemas.microsoft.com/office/drawing/2014/main" id="{CA80591B-210F-BF4A-ABC2-771C342868AB}"/>
              </a:ext>
            </a:extLst>
          </p:cNvPr>
          <p:cNvPicPr>
            <a:picLocks noGrp="1" noChangeArrowheads="1"/>
          </p:cNvPicPr>
          <p:nvPr>
            <p:ph type="pic" idx="4294967295"/>
          </p:nvPr>
        </p:nvPicPr>
        <p:blipFill>
          <a:blip r:embed="rId3">
            <a:extLst>
              <a:ext uri="{28A0092B-C50C-407E-A947-70E740481C1C}">
                <a14:useLocalDpi xmlns:a14="http://schemas.microsoft.com/office/drawing/2010/main" val="0"/>
              </a:ext>
            </a:extLst>
          </a:blip>
          <a:srcRect l="2509" r="2509"/>
          <a:stretch>
            <a:fillRect/>
          </a:stretch>
        </p:blipFill>
        <p:spPr>
          <a:xfrm>
            <a:off x="12039600" y="1974850"/>
            <a:ext cx="12344400" cy="9747250"/>
          </a:xfrm>
        </p:spPr>
      </p:pic>
      <p:sp>
        <p:nvSpPr>
          <p:cNvPr id="59397" name="Rectangle 5">
            <a:extLst>
              <a:ext uri="{FF2B5EF4-FFF2-40B4-BE49-F238E27FC236}">
                <a16:creationId xmlns:a16="http://schemas.microsoft.com/office/drawing/2014/main" id="{C974E6B4-79F6-9645-9D94-F220BC782DA8}"/>
              </a:ext>
            </a:extLst>
          </p:cNvPr>
          <p:cNvSpPr>
            <a:spLocks noChangeArrowheads="1"/>
          </p:cNvSpPr>
          <p:nvPr/>
        </p:nvSpPr>
        <p:spPr bwMode="auto">
          <a:xfrm>
            <a:off x="18842038" y="11741150"/>
            <a:ext cx="5516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Photo by Mark Engebretson, University of Minnesota</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1442" name="Rectangle 1">
            <a:extLst>
              <a:ext uri="{FF2B5EF4-FFF2-40B4-BE49-F238E27FC236}">
                <a16:creationId xmlns:a16="http://schemas.microsoft.com/office/drawing/2014/main" id="{7A09CD04-F2C8-6A4E-9D24-D68E4899A4CB}"/>
              </a:ext>
            </a:extLst>
          </p:cNvPr>
          <p:cNvSpPr>
            <a:spLocks noGrp="1" noChangeArrowheads="1"/>
          </p:cNvSpPr>
          <p:nvPr>
            <p:ph type="title"/>
          </p:nvPr>
        </p:nvSpPr>
        <p:spPr>
          <a:xfrm>
            <a:off x="3709988" y="457200"/>
            <a:ext cx="16954500" cy="1963738"/>
          </a:xfrm>
        </p:spPr>
        <p:txBody>
          <a:bodyPr/>
          <a:lstStyle/>
          <a:p>
            <a:pPr algn="ctr" defTabSz="431800" eaLnBrk="1"/>
            <a:r>
              <a:rPr lang="en-US" altLang="en-US" sz="7200">
                <a:latin typeface="Rockwell" panose="02060603020205020403" pitchFamily="18" charset="77"/>
              </a:rPr>
              <a:t>Screening in embryos: </a:t>
            </a:r>
            <a:br>
              <a:rPr lang="en-US" altLang="en-US" sz="7200">
                <a:latin typeface="Rockwell" panose="02060603020205020403" pitchFamily="18" charset="77"/>
              </a:rPr>
            </a:br>
            <a:r>
              <a:rPr lang="en-US" altLang="en-US" sz="7200">
                <a:latin typeface="Rockwell" panose="02060603020205020403" pitchFamily="18" charset="77"/>
              </a:rPr>
              <a:t>Survey of acceptable uses</a:t>
            </a:r>
          </a:p>
        </p:txBody>
      </p:sp>
      <p:graphicFrame>
        <p:nvGraphicFramePr>
          <p:cNvPr id="61443" name="Chart 1">
            <a:extLst>
              <a:ext uri="{FF2B5EF4-FFF2-40B4-BE49-F238E27FC236}">
                <a16:creationId xmlns:a16="http://schemas.microsoft.com/office/drawing/2014/main" id="{9AF843E5-A189-7646-8942-A95D930D3916}"/>
              </a:ext>
            </a:extLst>
          </p:cNvPr>
          <p:cNvGraphicFramePr>
            <a:graphicFrameLocks/>
          </p:cNvGraphicFramePr>
          <p:nvPr/>
        </p:nvGraphicFramePr>
        <p:xfrm>
          <a:off x="2752725" y="3378200"/>
          <a:ext cx="18869025" cy="8948738"/>
        </p:xfrm>
        <a:graphic>
          <a:graphicData uri="http://schemas.openxmlformats.org/presentationml/2006/ole">
            <mc:AlternateContent xmlns:mc="http://schemas.openxmlformats.org/markup-compatibility/2006">
              <mc:Choice xmlns:v="urn:schemas-microsoft-com:vml" Requires="v">
                <p:oleObj spid="_x0000_s61461" name="Chart" r:id="rId4" imgW="19665950" imgH="9321800" progId="Excel.Chart.8">
                  <p:embed followColorScheme="full"/>
                </p:oleObj>
              </mc:Choice>
              <mc:Fallback>
                <p:oleObj name="Chart" r:id="rId4" imgW="19665950" imgH="9321800" progId="Excel.Chart.8">
                  <p:embed followColorScheme="full"/>
                  <p:pic>
                    <p:nvPicPr>
                      <p:cNvPr id="0" name="Chart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2725" y="3378200"/>
                        <a:ext cx="18869025" cy="894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1444" name="Straight Connector 5">
            <a:extLst>
              <a:ext uri="{FF2B5EF4-FFF2-40B4-BE49-F238E27FC236}">
                <a16:creationId xmlns:a16="http://schemas.microsoft.com/office/drawing/2014/main" id="{185F047A-77C9-E04B-96F5-085AB5CF92F3}"/>
              </a:ext>
            </a:extLst>
          </p:cNvPr>
          <p:cNvCxnSpPr>
            <a:cxnSpLocks noChangeShapeType="1"/>
          </p:cNvCxnSpPr>
          <p:nvPr/>
        </p:nvCxnSpPr>
        <p:spPr bwMode="auto">
          <a:xfrm>
            <a:off x="13944600" y="3429000"/>
            <a:ext cx="0" cy="7924800"/>
          </a:xfrm>
          <a:prstGeom prst="line">
            <a:avLst/>
          </a:prstGeom>
          <a:noFill/>
          <a:ln w="25400">
            <a:solidFill>
              <a:srgbClr val="53585F"/>
            </a:solidFill>
            <a:miter lim="400000"/>
            <a:headEnd/>
            <a:tailEnd/>
          </a:ln>
          <a:extLst>
            <a:ext uri="{909E8E84-426E-40DD-AFC4-6F175D3DCCD1}">
              <a14:hiddenFill xmlns:a14="http://schemas.microsoft.com/office/drawing/2010/main">
                <a:noFill/>
              </a14:hiddenFill>
            </a:ext>
          </a:extLst>
        </p:spPr>
      </p:cxnSp>
      <p:sp>
        <p:nvSpPr>
          <p:cNvPr id="61445" name="TextBox 6">
            <a:extLst>
              <a:ext uri="{FF2B5EF4-FFF2-40B4-BE49-F238E27FC236}">
                <a16:creationId xmlns:a16="http://schemas.microsoft.com/office/drawing/2014/main" id="{06A57D7B-2318-E84D-B4DE-D15040D2B076}"/>
              </a:ext>
            </a:extLst>
          </p:cNvPr>
          <p:cNvSpPr txBox="1">
            <a:spLocks noChangeArrowheads="1"/>
          </p:cNvSpPr>
          <p:nvPr/>
        </p:nvSpPr>
        <p:spPr bwMode="auto">
          <a:xfrm>
            <a:off x="19950113" y="11658600"/>
            <a:ext cx="1428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800">
                <a:solidFill>
                  <a:srgbClr val="53585F"/>
                </a:solidFill>
                <a:latin typeface="Tahoma" panose="020B0604030504040204" pitchFamily="34" charset="0"/>
                <a:cs typeface="Tahoma" panose="020B0604030504040204" pitchFamily="34" charset="0"/>
              </a:rPr>
              <a:t>n=1006</a:t>
            </a:r>
          </a:p>
        </p:txBody>
      </p:sp>
      <p:sp>
        <p:nvSpPr>
          <p:cNvPr id="61446" name="Google Shape;130;p17">
            <a:extLst>
              <a:ext uri="{FF2B5EF4-FFF2-40B4-BE49-F238E27FC236}">
                <a16:creationId xmlns:a16="http://schemas.microsoft.com/office/drawing/2014/main" id="{CB3F20F9-3186-0748-8EE9-15A773DD4739}"/>
              </a:ext>
            </a:extLst>
          </p:cNvPr>
          <p:cNvSpPr txBox="1">
            <a:spLocks noChangeArrowheads="1"/>
          </p:cNvSpPr>
          <p:nvPr/>
        </p:nvSpPr>
        <p:spPr bwMode="auto">
          <a:xfrm>
            <a:off x="6583363" y="12719050"/>
            <a:ext cx="112172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lgn="r">
              <a:buClr>
                <a:srgbClr val="FFFFFF"/>
              </a:buClr>
              <a:buSzPts val="1200"/>
              <a:buFont typeface="Verdana" panose="020B0604030504040204" pitchFamily="34" charset="0"/>
              <a:buNone/>
            </a:pPr>
            <a:r>
              <a:rPr lang="en-US" altLang="en-US">
                <a:solidFill>
                  <a:srgbClr val="53585F"/>
                </a:solidFill>
                <a:latin typeface="Tahoma" panose="020B0604030504040204" pitchFamily="34" charset="0"/>
                <a:cs typeface="Tahoma" panose="020B0604030504040204" pitchFamily="34" charset="0"/>
                <a:sym typeface="Verdana" panose="020B0604030504040204" pitchFamily="34" charset="0"/>
              </a:rPr>
              <a:t>Survey of the US public. Data from Winkelman WD, Journal of Assisted Reproduction and Genetics (2015)</a:t>
            </a:r>
            <a:endParaRPr lang="en-US" altLang="en-US">
              <a:solidFill>
                <a:srgbClr val="53585F"/>
              </a:solidFill>
              <a:latin typeface="Tahoma" panose="020B0604030504040204" pitchFamily="34" charset="0"/>
              <a:cs typeface="Tahoma" panose="020B0604030504040204" pitchFamily="34" charset="0"/>
              <a:sym typeface="Arial" panose="020B0604020202020204" pitchFamily="34" charset="0"/>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34A91"/>
        </a:solidFill>
        <a:effectLst/>
      </p:bgPr>
    </p:bg>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A92FD46B-364C-1548-976C-7DF83BF77F0C}"/>
              </a:ext>
            </a:extLst>
          </p:cNvPr>
          <p:cNvSpPr>
            <a:spLocks noGrp="1" noChangeArrowheads="1"/>
          </p:cNvSpPr>
          <p:nvPr>
            <p:ph type="title"/>
          </p:nvPr>
        </p:nvSpPr>
        <p:spPr>
          <a:xfrm>
            <a:off x="15316200" y="1600200"/>
            <a:ext cx="7315200" cy="4784725"/>
          </a:xfrm>
        </p:spPr>
        <p:txBody>
          <a:bodyPr/>
          <a:lstStyle/>
          <a:p>
            <a:pPr algn="ctr"/>
            <a:r>
              <a:rPr lang="en-US" altLang="en-US" sz="7200">
                <a:solidFill>
                  <a:schemeClr val="bg1"/>
                </a:solidFill>
                <a:latin typeface="Rockwell" panose="02060603020205020403" pitchFamily="18" charset="77"/>
              </a:rPr>
              <a:t>Gene therapy is a potentially powerful tool in treating serious disease</a:t>
            </a:r>
          </a:p>
        </p:txBody>
      </p:sp>
      <p:sp>
        <p:nvSpPr>
          <p:cNvPr id="63491" name="Google Shape;144;p18">
            <a:extLst>
              <a:ext uri="{FF2B5EF4-FFF2-40B4-BE49-F238E27FC236}">
                <a16:creationId xmlns:a16="http://schemas.microsoft.com/office/drawing/2014/main" id="{7C1C03FE-CBCC-B34C-B881-EE9847D47CEA}"/>
              </a:ext>
            </a:extLst>
          </p:cNvPr>
          <p:cNvSpPr>
            <a:spLocks noGrp="1" noChangeArrowheads="1"/>
          </p:cNvSpPr>
          <p:nvPr>
            <p:ph type="body" sz="half" idx="2"/>
          </p:nvPr>
        </p:nvSpPr>
        <p:spPr>
          <a:xfrm>
            <a:off x="15849600" y="9070975"/>
            <a:ext cx="6248400" cy="2651125"/>
          </a:xfrm>
        </p:spPr>
        <p:txBody>
          <a:bodyPr lIns="91425" tIns="45700" rIns="91425" bIns="45700" anchor="t"/>
          <a:lstStyle/>
          <a:p>
            <a:pPr algn="ctr">
              <a:lnSpc>
                <a:spcPct val="100000"/>
              </a:lnSpc>
              <a:spcBef>
                <a:spcPct val="0"/>
              </a:spcBef>
              <a:buClr>
                <a:srgbClr val="FFFFFF"/>
              </a:buClr>
              <a:buSzPts val="2400"/>
              <a:buFont typeface="Verdana" panose="020B0604030504040204" pitchFamily="34" charset="0"/>
              <a:buNone/>
            </a:pPr>
            <a:r>
              <a:rPr lang="en-US" altLang="en-US" sz="4000">
                <a:solidFill>
                  <a:schemeClr val="bg1"/>
                </a:solidFill>
                <a:latin typeface="Tahoma" panose="020B0604030504040204" pitchFamily="34" charset="0"/>
                <a:cs typeface="Tahoma" panose="020B0604030504040204" pitchFamily="34" charset="0"/>
                <a:sym typeface="Verdana" panose="020B0604030504040204" pitchFamily="34" charset="0"/>
              </a:rPr>
              <a:t>Research is on-going to develop gene therapies for conditions such as sickle cell disease</a:t>
            </a:r>
          </a:p>
        </p:txBody>
      </p:sp>
      <p:sp>
        <p:nvSpPr>
          <p:cNvPr id="63492" name="Google Shape;143;p18">
            <a:extLst>
              <a:ext uri="{FF2B5EF4-FFF2-40B4-BE49-F238E27FC236}">
                <a16:creationId xmlns:a16="http://schemas.microsoft.com/office/drawing/2014/main" id="{C2E77BF4-EA33-6843-8FD1-F354125BDC7C}"/>
              </a:ext>
            </a:extLst>
          </p:cNvPr>
          <p:cNvSpPr txBox="1">
            <a:spLocks noChangeArrowheads="1"/>
          </p:cNvSpPr>
          <p:nvPr/>
        </p:nvSpPr>
        <p:spPr bwMode="auto">
          <a:xfrm>
            <a:off x="1371600" y="11734800"/>
            <a:ext cx="7620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buClr>
                <a:srgbClr val="FFFFFF"/>
              </a:buClr>
              <a:buSzPts val="1000"/>
              <a:buFont typeface="Verdana" panose="020B0604030504040204" pitchFamily="34" charset="0"/>
              <a:buNone/>
            </a:pPr>
            <a:r>
              <a:rPr lang="en-US" altLang="en-US">
                <a:latin typeface="Tahoma" panose="020B0604030504040204" pitchFamily="34" charset="0"/>
                <a:cs typeface="Tahoma" panose="020B0604030504040204" pitchFamily="34" charset="0"/>
                <a:sym typeface="Verdana" panose="020B0604030504040204" pitchFamily="34" charset="0"/>
              </a:rPr>
              <a:t>Courtesy of National Human Genome Research Institute, genome.gov</a:t>
            </a:r>
            <a:endParaRPr lang="en-US" altLang="en-US">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pic>
        <p:nvPicPr>
          <p:cNvPr id="63493" name="Picture Placeholder 5">
            <a:extLst>
              <a:ext uri="{FF2B5EF4-FFF2-40B4-BE49-F238E27FC236}">
                <a16:creationId xmlns:a16="http://schemas.microsoft.com/office/drawing/2014/main" id="{874788B2-8A1E-0947-9286-BB30DE734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785" r="7785"/>
          <a:stretch>
            <a:fillRect/>
          </a:stretch>
        </p:blipFill>
        <p:spPr bwMode="auto">
          <a:xfrm>
            <a:off x="1371600" y="1974850"/>
            <a:ext cx="12344400" cy="974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bwMode="auto">
      <p:bgPr>
        <a:solidFill>
          <a:srgbClr val="034A91"/>
        </a:solidFill>
        <a:effectLst/>
      </p:bgPr>
    </p:bg>
    <p:spTree>
      <p:nvGrpSpPr>
        <p:cNvPr id="1" name=""/>
        <p:cNvGrpSpPr/>
        <p:nvPr/>
      </p:nvGrpSpPr>
      <p:grpSpPr>
        <a:xfrm>
          <a:off x="0" y="0"/>
          <a:ext cx="0" cy="0"/>
          <a:chOff x="0" y="0"/>
          <a:chExt cx="0" cy="0"/>
        </a:xfrm>
      </p:grpSpPr>
      <p:sp>
        <p:nvSpPr>
          <p:cNvPr id="65538" name="Rectangle 1">
            <a:extLst>
              <a:ext uri="{FF2B5EF4-FFF2-40B4-BE49-F238E27FC236}">
                <a16:creationId xmlns:a16="http://schemas.microsoft.com/office/drawing/2014/main" id="{C1005556-A63A-D948-B1BA-0DC3E15C4518}"/>
              </a:ext>
            </a:extLst>
          </p:cNvPr>
          <p:cNvSpPr>
            <a:spLocks noGrp="1" noChangeArrowheads="1"/>
          </p:cNvSpPr>
          <p:nvPr>
            <p:ph type="title" idx="4294967295"/>
          </p:nvPr>
        </p:nvSpPr>
        <p:spPr>
          <a:xfrm>
            <a:off x="990600" y="2171700"/>
            <a:ext cx="7023100" cy="9372600"/>
          </a:xfrm>
        </p:spPr>
        <p:txBody>
          <a:bodyPr/>
          <a:lstStyle/>
          <a:p>
            <a:pPr algn="ctr" defTabSz="431800" eaLnBrk="1"/>
            <a:r>
              <a:rPr lang="en-US" altLang="en-US" sz="6600">
                <a:solidFill>
                  <a:schemeClr val="bg1"/>
                </a:solidFill>
                <a:latin typeface="Rockwell" panose="02060603020205020403" pitchFamily="18" charset="77"/>
              </a:rPr>
              <a:t>Genetic engineering reportedly used to alter human embryos, resulting in the birth of twin girls in 2018</a:t>
            </a:r>
          </a:p>
        </p:txBody>
      </p:sp>
      <p:pic>
        <p:nvPicPr>
          <p:cNvPr id="65539" name="Picture 8" descr="8-cell human embryo, day 3">
            <a:extLst>
              <a:ext uri="{FF2B5EF4-FFF2-40B4-BE49-F238E27FC236}">
                <a16:creationId xmlns:a16="http://schemas.microsoft.com/office/drawing/2014/main" id="{8B354414-5D3C-2941-850C-70CAC8916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7800" y="1219200"/>
            <a:ext cx="14008100" cy="1126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10">
            <a:extLst>
              <a:ext uri="{FF2B5EF4-FFF2-40B4-BE49-F238E27FC236}">
                <a16:creationId xmlns:a16="http://schemas.microsoft.com/office/drawing/2014/main" id="{155A6A09-2F9B-B44F-B332-813E984D22CC}"/>
              </a:ext>
            </a:extLst>
          </p:cNvPr>
          <p:cNvSpPr txBox="1">
            <a:spLocks noChangeArrowheads="1"/>
          </p:cNvSpPr>
          <p:nvPr/>
        </p:nvSpPr>
        <p:spPr bwMode="auto">
          <a:xfrm>
            <a:off x="17602200" y="12503150"/>
            <a:ext cx="57785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bg1"/>
                </a:solidFill>
                <a:latin typeface="Tahoma" panose="020B0604030504040204" pitchFamily="34" charset="0"/>
                <a:cs typeface="Tahoma" panose="020B0604030504040204" pitchFamily="34" charset="0"/>
              </a:rPr>
              <a:t>ekem (c</a:t>
            </a:r>
            <a:r>
              <a:rPr lang="en-US" altLang="ja-JP">
                <a:solidFill>
                  <a:schemeClr val="bg1"/>
                </a:solidFill>
                <a:latin typeface="Tahoma" panose="020B0604030504040204" pitchFamily="34" charset="0"/>
                <a:ea typeface="ＭＳ Ｐゴシック" panose="020B0600070205080204" pitchFamily="34" charset="-128"/>
                <a:cs typeface="Tahoma" panose="020B0604030504040204" pitchFamily="34" charset="0"/>
              </a:rPr>
              <a:t>ourtesy: RWJMS IVF Program), </a:t>
            </a:r>
            <a:r>
              <a:rPr lang="en-US" altLang="en-US">
                <a:solidFill>
                  <a:schemeClr val="bg1"/>
                </a:solidFill>
                <a:latin typeface="Tahoma" panose="020B0604030504040204" pitchFamily="34" charset="0"/>
                <a:cs typeface="Tahoma" panose="020B0604030504040204" pitchFamily="34" charset="0"/>
              </a:rPr>
              <a:t>public domain</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0AF08BBA-8456-1246-93A2-827B6990C33D}"/>
              </a:ext>
            </a:extLst>
          </p:cNvPr>
          <p:cNvSpPr>
            <a:spLocks noGrp="1" noChangeArrowheads="1"/>
          </p:cNvSpPr>
          <p:nvPr>
            <p:ph type="title"/>
          </p:nvPr>
        </p:nvSpPr>
        <p:spPr>
          <a:xfrm>
            <a:off x="3794125" y="477838"/>
            <a:ext cx="17259300" cy="1963737"/>
          </a:xfrm>
        </p:spPr>
        <p:txBody>
          <a:bodyPr/>
          <a:lstStyle/>
          <a:p>
            <a:pPr algn="ctr"/>
            <a:r>
              <a:rPr lang="en-US" altLang="en-US" sz="7200" dirty="0">
                <a:latin typeface="Rockwell" panose="02060603020205020403" pitchFamily="18" charset="77"/>
              </a:rPr>
              <a:t>“New eugenics” and “designer babies”:  </a:t>
            </a:r>
            <a:br>
              <a:rPr lang="en-US" altLang="en-US" sz="7200" dirty="0">
                <a:latin typeface="Rockwell" panose="02060603020205020403" pitchFamily="18" charset="77"/>
              </a:rPr>
            </a:br>
            <a:r>
              <a:rPr lang="en-US" altLang="en-US" sz="7200" dirty="0">
                <a:latin typeface="Rockwell" panose="02060603020205020403" pitchFamily="18" charset="77"/>
              </a:rPr>
              <a:t>What are the underlying concerns?</a:t>
            </a:r>
          </a:p>
        </p:txBody>
      </p:sp>
      <p:sp>
        <p:nvSpPr>
          <p:cNvPr id="4" name="Rectangle 3">
            <a:extLst>
              <a:ext uri="{FF2B5EF4-FFF2-40B4-BE49-F238E27FC236}">
                <a16:creationId xmlns:a16="http://schemas.microsoft.com/office/drawing/2014/main" id="{9B7AC72C-2EB6-3444-9295-4C4714D8A909}"/>
              </a:ext>
            </a:extLst>
          </p:cNvPr>
          <p:cNvSpPr>
            <a:spLocks noChangeArrowheads="1"/>
          </p:cNvSpPr>
          <p:nvPr/>
        </p:nvSpPr>
        <p:spPr bwMode="auto">
          <a:xfrm>
            <a:off x="1200150" y="3876675"/>
            <a:ext cx="11223625" cy="1982788"/>
          </a:xfrm>
          <a:prstGeom prst="rect">
            <a:avLst/>
          </a:prstGeom>
          <a:solidFill>
            <a:srgbClr val="F2F2F2"/>
          </a:solidFill>
          <a:ln w="28575">
            <a:solidFill>
              <a:srgbClr val="959AA2"/>
            </a:solidFill>
            <a:miter lim="400000"/>
            <a:headEnd/>
            <a:tailEnd/>
          </a:ln>
          <a:effectLst>
            <a:outerShdw blurRad="50800" dist="203200" dir="2700000" algn="ctr" rotWithShape="0">
              <a:srgbClr val="000000">
                <a:alpha val="18000"/>
              </a:srgbClr>
            </a:outerShdw>
          </a:effectLst>
        </p:spPr>
        <p:txBody>
          <a:bodyPr lIns="71437" tIns="71437" rIns="71437" bIns="71437" anchor="ctr">
            <a:spAutoFit/>
          </a:bodyPr>
          <a:lstStyle>
            <a:lvl1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eaLnBrk="1">
              <a:spcBef>
                <a:spcPts val="2100"/>
              </a:spcBef>
              <a:defRPr/>
            </a:pPr>
            <a:r>
              <a:rPr lang="en-US" altLang="en-US" sz="4800" b="1" dirty="0">
                <a:solidFill>
                  <a:srgbClr val="34373B"/>
                </a:solidFill>
                <a:latin typeface="Times New Roman" panose="02020603050405020304" pitchFamily="18" charset="0"/>
                <a:ea typeface="Tahoma" panose="020B0604030504040204" pitchFamily="34" charset="0"/>
                <a:cs typeface="Times New Roman" panose="02020603050405020304" pitchFamily="18" charset="0"/>
              </a:rPr>
              <a:t>Eugenics lurk in the shadow of CRISPR</a:t>
            </a:r>
          </a:p>
          <a:p>
            <a:pPr eaLnBrk="1">
              <a:spcBef>
                <a:spcPts val="2100"/>
              </a:spcBef>
              <a:defRPr/>
            </a:pP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Robert Pollack, </a:t>
            </a:r>
            <a:r>
              <a:rPr lang="en-US" altLang="en-US" sz="3600" i="1"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Science</a:t>
            </a: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 (May 22, 2015)</a:t>
            </a:r>
          </a:p>
          <a:p>
            <a:pPr algn="ctr" eaLnBrk="1">
              <a:defRPr/>
            </a:pPr>
            <a:endParaRPr lang="en-US" altLang="en-US" dirty="0">
              <a:ea typeface="Tahoma" panose="020B060403050404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A4077922-F8B3-4B4E-8AFC-59101099F8D2}"/>
              </a:ext>
            </a:extLst>
          </p:cNvPr>
          <p:cNvSpPr>
            <a:spLocks noChangeArrowheads="1"/>
          </p:cNvSpPr>
          <p:nvPr/>
        </p:nvSpPr>
        <p:spPr bwMode="auto">
          <a:xfrm>
            <a:off x="1200150" y="7937500"/>
            <a:ext cx="11677650" cy="3606800"/>
          </a:xfrm>
          <a:prstGeom prst="rect">
            <a:avLst/>
          </a:prstGeom>
          <a:solidFill>
            <a:srgbClr val="F2F2F2"/>
          </a:solidFill>
          <a:ln w="28575">
            <a:solidFill>
              <a:srgbClr val="959AA2"/>
            </a:solidFill>
            <a:miter lim="400000"/>
            <a:headEnd/>
            <a:tailEnd/>
          </a:ln>
          <a:effectLst>
            <a:outerShdw blurRad="50800" dist="203200" dir="2700000" algn="ctr" rotWithShape="0">
              <a:srgbClr val="000000">
                <a:alpha val="18000"/>
              </a:srgbClr>
            </a:outerShdw>
          </a:effectLst>
        </p:spPr>
        <p:txBody>
          <a:bodyPr lIns="71437" tIns="71437" rIns="71437" bIns="71437" anchor="ctr">
            <a:spAutoFit/>
          </a:bodyPr>
          <a:lstStyle>
            <a:lvl1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eaLnBrk="1">
              <a:spcBef>
                <a:spcPts val="2100"/>
              </a:spcBef>
              <a:defRPr/>
            </a:pPr>
            <a:r>
              <a:rPr lang="en-US" altLang="en-US" sz="4800" b="1" dirty="0">
                <a:solidFill>
                  <a:srgbClr val="34373B"/>
                </a:solidFill>
                <a:latin typeface="Times New Roman" panose="02020603050405020304" pitchFamily="18" charset="0"/>
                <a:ea typeface="Tahoma" panose="020B0604030504040204" pitchFamily="34" charset="0"/>
                <a:cs typeface="Times New Roman" panose="02020603050405020304" pitchFamily="18" charset="0"/>
              </a:rPr>
              <a:t>Designer babies aren’t futuristic. They’re already here.</a:t>
            </a:r>
          </a:p>
          <a:p>
            <a:pPr eaLnBrk="1">
              <a:spcBef>
                <a:spcPts val="2100"/>
              </a:spcBef>
              <a:defRPr/>
            </a:pPr>
            <a:r>
              <a:rPr lang="en-US" altLang="en-US" sz="4000" b="1" dirty="0">
                <a:solidFill>
                  <a:srgbClr val="34373B"/>
                </a:solidFill>
                <a:latin typeface="Times New Roman" panose="02020603050405020304" pitchFamily="18" charset="0"/>
                <a:ea typeface="Tahoma" panose="020B0604030504040204" pitchFamily="34" charset="0"/>
                <a:cs typeface="Times New Roman" panose="02020603050405020304" pitchFamily="18" charset="0"/>
              </a:rPr>
              <a:t>Are we designing inequity into our genes?</a:t>
            </a:r>
          </a:p>
          <a:p>
            <a:pPr eaLnBrk="1">
              <a:spcBef>
                <a:spcPts val="2100"/>
              </a:spcBef>
              <a:defRPr/>
            </a:pP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Laura </a:t>
            </a:r>
            <a:r>
              <a:rPr lang="en-US" altLang="en-US" sz="3600" dirty="0" err="1">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Hercher</a:t>
            </a: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 </a:t>
            </a:r>
            <a:r>
              <a:rPr lang="en-US" altLang="en-US" sz="3600" i="1"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MIT Technology Review</a:t>
            </a: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 (October 22, 2018)</a:t>
            </a:r>
          </a:p>
          <a:p>
            <a:pPr algn="ctr" eaLnBrk="1">
              <a:defRPr/>
            </a:pPr>
            <a:endParaRPr lang="en-US" altLang="en-US" dirty="0">
              <a:ea typeface="Tahoma" panose="020B060403050404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729E48C4-34F2-5746-A5A3-A19EDAA87004}"/>
              </a:ext>
            </a:extLst>
          </p:cNvPr>
          <p:cNvSpPr>
            <a:spLocks noChangeArrowheads="1"/>
          </p:cNvSpPr>
          <p:nvPr/>
        </p:nvSpPr>
        <p:spPr bwMode="auto">
          <a:xfrm>
            <a:off x="12455525" y="10806113"/>
            <a:ext cx="10723563" cy="1984375"/>
          </a:xfrm>
          <a:prstGeom prst="rect">
            <a:avLst/>
          </a:prstGeom>
          <a:solidFill>
            <a:srgbClr val="F2F2F2"/>
          </a:solidFill>
          <a:ln w="28575">
            <a:solidFill>
              <a:srgbClr val="959AA2"/>
            </a:solidFill>
            <a:miter lim="400000"/>
            <a:headEnd/>
            <a:tailEnd/>
          </a:ln>
          <a:effectLst>
            <a:outerShdw blurRad="50800" dist="203200" dir="2700000" algn="ctr" rotWithShape="0">
              <a:srgbClr val="000000">
                <a:alpha val="18000"/>
              </a:srgbClr>
            </a:outerShdw>
          </a:effectLst>
        </p:spPr>
        <p:txBody>
          <a:bodyPr lIns="71437" tIns="71437" rIns="71437" bIns="71437" anchor="ctr">
            <a:spAutoFit/>
          </a:bodyPr>
          <a:lstStyle>
            <a:lvl1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eaLnBrk="1">
              <a:spcBef>
                <a:spcPts val="2100"/>
              </a:spcBef>
              <a:defRPr/>
            </a:pPr>
            <a:r>
              <a:rPr lang="en-US" altLang="en-US" sz="4800" b="1" dirty="0">
                <a:solidFill>
                  <a:srgbClr val="34373B"/>
                </a:solidFill>
                <a:latin typeface="Times New Roman" panose="02020603050405020304" pitchFamily="18" charset="0"/>
                <a:ea typeface="Tahoma" panose="020B0604030504040204" pitchFamily="34" charset="0"/>
                <a:cs typeface="Times New Roman" panose="02020603050405020304" pitchFamily="18" charset="0"/>
              </a:rPr>
              <a:t>Scientists confront the ghost of eugenics</a:t>
            </a:r>
          </a:p>
          <a:p>
            <a:pPr eaLnBrk="1">
              <a:spcBef>
                <a:spcPts val="2100"/>
              </a:spcBef>
              <a:defRPr/>
            </a:pP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Amy Marcus, </a:t>
            </a:r>
            <a:r>
              <a:rPr lang="en-US" altLang="en-US" sz="3600" i="1"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Wall Street Journal</a:t>
            </a: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 (August 17, 2018)</a:t>
            </a:r>
          </a:p>
          <a:p>
            <a:pPr algn="ctr" eaLnBrk="1">
              <a:defRPr/>
            </a:pPr>
            <a:endParaRPr lang="en-US" altLang="en-US" dirty="0">
              <a:ea typeface="Tahoma" panose="020B060403050404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78EB6FCB-D85F-0C4E-8484-F39663B5D788}"/>
              </a:ext>
            </a:extLst>
          </p:cNvPr>
          <p:cNvSpPr>
            <a:spLocks noChangeArrowheads="1"/>
          </p:cNvSpPr>
          <p:nvPr/>
        </p:nvSpPr>
        <p:spPr bwMode="auto">
          <a:xfrm>
            <a:off x="12192000" y="5335588"/>
            <a:ext cx="10721975" cy="2722562"/>
          </a:xfrm>
          <a:prstGeom prst="rect">
            <a:avLst/>
          </a:prstGeom>
          <a:solidFill>
            <a:srgbClr val="F2F2F2"/>
          </a:solidFill>
          <a:ln w="28575">
            <a:solidFill>
              <a:srgbClr val="959AA2"/>
            </a:solidFill>
            <a:miter lim="400000"/>
            <a:headEnd/>
            <a:tailEnd/>
          </a:ln>
          <a:effectLst>
            <a:outerShdw blurRad="50800" dist="203200" dir="2700000" algn="ctr" rotWithShape="0">
              <a:srgbClr val="000000">
                <a:alpha val="18000"/>
              </a:srgbClr>
            </a:outerShdw>
          </a:effectLst>
        </p:spPr>
        <p:txBody>
          <a:bodyPr lIns="71437" tIns="71437" rIns="71437" bIns="71437" anchor="ctr">
            <a:spAutoFit/>
          </a:bodyPr>
          <a:lstStyle>
            <a:lvl1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defTabSz="48418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indent="-914400" defTabSz="48418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eaLnBrk="1">
              <a:spcBef>
                <a:spcPts val="2100"/>
              </a:spcBef>
              <a:defRPr/>
            </a:pPr>
            <a:r>
              <a:rPr lang="en-US" altLang="en-US" sz="4800" b="1" dirty="0">
                <a:solidFill>
                  <a:srgbClr val="34373B"/>
                </a:solidFill>
                <a:latin typeface="Times New Roman" panose="02020603050405020304" pitchFamily="18" charset="0"/>
                <a:ea typeface="Tahoma" panose="020B0604030504040204" pitchFamily="34" charset="0"/>
                <a:cs typeface="Times New Roman" panose="02020603050405020304" pitchFamily="18" charset="0"/>
              </a:rPr>
              <a:t>What’s the difference between genetic engineering and eugenics?</a:t>
            </a:r>
          </a:p>
          <a:p>
            <a:pPr eaLnBrk="1">
              <a:spcBef>
                <a:spcPts val="2100"/>
              </a:spcBef>
              <a:defRPr/>
            </a:pP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Robert </a:t>
            </a:r>
            <a:r>
              <a:rPr lang="en-US" altLang="en-US" sz="3600" dirty="0" err="1">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Gebelhoff</a:t>
            </a: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 </a:t>
            </a:r>
            <a:r>
              <a:rPr lang="en-US" altLang="en-US" sz="3600" i="1"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Washington Post </a:t>
            </a:r>
            <a:r>
              <a:rPr lang="en-US" altLang="en-US" sz="3600" dirty="0">
                <a:solidFill>
                  <a:srgbClr val="34373B"/>
                </a:solidFill>
                <a:latin typeface="Times New Roman" panose="02020603050405020304" pitchFamily="18" charset="0"/>
                <a:ea typeface="Tahoma" panose="020B0604030504040204" pitchFamily="34" charset="0"/>
                <a:cs typeface="Times New Roman" panose="02020603050405020304" pitchFamily="18" charset="0"/>
                <a:sym typeface="Gill Sans Light" panose="020B0302020104020203" pitchFamily="34" charset="-79"/>
              </a:rPr>
              <a:t>(February 22, 2016)</a:t>
            </a:r>
          </a:p>
          <a:p>
            <a:pPr algn="ctr" eaLnBrk="1">
              <a:defRPr/>
            </a:pPr>
            <a:endParaRPr lang="en-US" altLang="en-US" dirty="0">
              <a:ea typeface="Tahoma" panose="020B0604030504040204" pitchFamily="34"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Whit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 Title &amp; Subtitle copy">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amp; Subtitle copy">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 Title &amp; Bullets">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amp; Bullets">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 Title - Top">
  <a:themeElements>
    <a:clrScheme name="Custom 3">
      <a:dk1>
        <a:srgbClr val="FFFFFF"/>
      </a:dk1>
      <a:lt1>
        <a:srgbClr val="FFFFFF"/>
      </a:lt1>
      <a:dk2>
        <a:srgbClr val="DCDEE0"/>
      </a:dk2>
      <a:lt2>
        <a:srgbClr val="53585F"/>
      </a:lt2>
      <a:accent1>
        <a:srgbClr val="054A91"/>
      </a:accent1>
      <a:accent2>
        <a:srgbClr val="3F7E93"/>
      </a:accent2>
      <a:accent3>
        <a:srgbClr val="0B132A"/>
      </a:accent3>
      <a:accent4>
        <a:srgbClr val="52B397"/>
      </a:accent4>
      <a:accent5>
        <a:srgbClr val="C83100"/>
      </a:accent5>
      <a:accent6>
        <a:srgbClr val="929292"/>
      </a:accent6>
      <a:hlink>
        <a:srgbClr val="054A91"/>
      </a:hlink>
      <a:folHlink>
        <a:srgbClr val="52B397"/>
      </a:folHlink>
    </a:clrScheme>
    <a:fontScheme name="White - Title - Top">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4702</TotalTime>
  <Words>9683</Words>
  <Application>Microsoft Macintosh PowerPoint</Application>
  <PresentationFormat>Custom</PresentationFormat>
  <Paragraphs>271</Paragraphs>
  <Slides>34</Slides>
  <Notes>31</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34</vt:i4>
      </vt:variant>
    </vt:vector>
  </HeadingPairs>
  <TitlesOfParts>
    <vt:vector size="48" baseType="lpstr">
      <vt:lpstr>Arial</vt:lpstr>
      <vt:lpstr>Gill Sans</vt:lpstr>
      <vt:lpstr>Gill Sans Light</vt:lpstr>
      <vt:lpstr>Helvetica</vt:lpstr>
      <vt:lpstr>Helvetica Neue Light</vt:lpstr>
      <vt:lpstr>Rockwell</vt:lpstr>
      <vt:lpstr>Tahoma</vt:lpstr>
      <vt:lpstr>Times New Roman</vt:lpstr>
      <vt:lpstr>Verdana</vt:lpstr>
      <vt:lpstr>White</vt:lpstr>
      <vt:lpstr>White - Title &amp; Subtitle copy</vt:lpstr>
      <vt:lpstr>White - Title &amp; Bullets</vt:lpstr>
      <vt:lpstr>White - Title - Top</vt:lpstr>
      <vt:lpstr>Chart</vt:lpstr>
      <vt:lpstr>Genetics, History and the American Eugenics Movement</vt:lpstr>
      <vt:lpstr>Why is learning about the American eugenics movement useful when studying genetics?</vt:lpstr>
      <vt:lpstr>PowerPoint Presentation</vt:lpstr>
      <vt:lpstr>PowerPoint Presentation</vt:lpstr>
      <vt:lpstr>Families using genetics to prevent deadly childhood diseases: Molly &amp; Adam Nash</vt:lpstr>
      <vt:lpstr>Screening in embryos:  Survey of acceptable uses</vt:lpstr>
      <vt:lpstr>Gene therapy is a potentially powerful tool in treating serious disease</vt:lpstr>
      <vt:lpstr>Genetic engineering reportedly used to alter human embryos, resulting in the birth of twin girls in 2018</vt:lpstr>
      <vt:lpstr>“New eugenics” and “designer babies”:   What are the underlying concerns?</vt:lpstr>
      <vt:lpstr>PowerPoint Presentation</vt:lpstr>
      <vt:lpstr>American eugenics movement</vt:lpstr>
      <vt:lpstr>A changing American society: Immigration and urbanization</vt:lpstr>
      <vt:lpstr>PowerPoint Presentation</vt:lpstr>
      <vt:lpstr>“Fitter Family” contests: 1920s-1940s    Georgia State Fair 1924</vt:lpstr>
      <vt:lpstr>Laws against interracial marriage</vt:lpstr>
      <vt:lpstr>Forced sterilizations were common in Puerto Rico</vt:lpstr>
      <vt:lpstr>Carrie Buck: Sterilized without her consent</vt:lpstr>
      <vt:lpstr>Supreme Court ruling:  Buck v. Bell allows forced sterilization   “…society can prevent those who are manifestly unfit from continuing their kind… Three generations of imbeciles are enough.” -Justice Oliver Wendell Holmes, Jr. </vt:lpstr>
      <vt:lpstr>PowerPoint Presentation</vt:lpstr>
      <vt:lpstr>American eugenics and German Nazism</vt:lpstr>
      <vt:lpstr>Nuremberg Code - 1947</vt:lpstr>
      <vt:lpstr>Pamphlet from the Human Betterment League of North Carolina - 1950</vt:lpstr>
      <vt:lpstr>Indigenous people in the US were targeted for forced sterilization</vt:lpstr>
      <vt:lpstr>PowerPoint Presentation</vt:lpstr>
      <vt:lpstr>Protests against forced sterilization began to change minds and policies</vt:lpstr>
      <vt:lpstr>Madrigal v. Quilligan advances the cause of informed consent</vt:lpstr>
      <vt:lpstr>Secretly sterilized at age 14, Elaine Riddick successfully fought for recognition and compensation in North Carolina</vt:lpstr>
      <vt:lpstr>North Carolina is the first state to agree to compensate survivors of forced sterilization</vt:lpstr>
      <vt:lpstr>Echoes of the past:  Sterilization in the 2000s</vt:lpstr>
      <vt:lpstr>Oversight on privacy, research and health disparities by the National Institutes of Health</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Personal Genetics</dc:title>
  <cp:lastModifiedBy>Microsoft Office User</cp:lastModifiedBy>
  <cp:revision>169</cp:revision>
  <cp:lastPrinted>2019-04-26T15:44:15Z</cp:lastPrinted>
  <dcterms:modified xsi:type="dcterms:W3CDTF">2020-09-24T15:47:08Z</dcterms:modified>
</cp:coreProperties>
</file>