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notesMasterIdLst>
    <p:notesMasterId r:id="rId22"/>
  </p:notesMasterIdLst>
  <p:handoutMasterIdLst>
    <p:handoutMasterId r:id="rId23"/>
  </p:handoutMasterIdLst>
  <p:sldIdLst>
    <p:sldId id="294" r:id="rId2"/>
    <p:sldId id="262" r:id="rId3"/>
    <p:sldId id="287" r:id="rId4"/>
    <p:sldId id="288" r:id="rId5"/>
    <p:sldId id="295" r:id="rId6"/>
    <p:sldId id="310" r:id="rId7"/>
    <p:sldId id="265" r:id="rId8"/>
    <p:sldId id="270" r:id="rId9"/>
    <p:sldId id="297" r:id="rId10"/>
    <p:sldId id="292" r:id="rId11"/>
    <p:sldId id="306" r:id="rId12"/>
    <p:sldId id="293" r:id="rId13"/>
    <p:sldId id="298" r:id="rId14"/>
    <p:sldId id="299" r:id="rId15"/>
    <p:sldId id="302" r:id="rId16"/>
    <p:sldId id="303" r:id="rId17"/>
    <p:sldId id="300" r:id="rId18"/>
    <p:sldId id="301" r:id="rId19"/>
    <p:sldId id="289" r:id="rId20"/>
    <p:sldId id="309" r:id="rId21"/>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21" d="100"/>
          <a:sy n="121" d="100"/>
        </p:scale>
        <p:origin x="1904"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6AD0CB-8717-B740-832E-007E49D1E43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EC5C856B-2F01-B24E-9D6E-B2EF7092D5D1}"/>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2237BDD8-91DD-E144-8FD6-35C1F945A76E}" type="datetime1">
              <a:rPr lang="en-US" altLang="en-US"/>
              <a:pPr/>
              <a:t>6/10/20</a:t>
            </a:fld>
            <a:endParaRPr lang="en-US" altLang="en-US"/>
          </a:p>
        </p:txBody>
      </p:sp>
      <p:sp>
        <p:nvSpPr>
          <p:cNvPr id="4" name="Footer Placeholder 3">
            <a:extLst>
              <a:ext uri="{FF2B5EF4-FFF2-40B4-BE49-F238E27FC236}">
                <a16:creationId xmlns:a16="http://schemas.microsoft.com/office/drawing/2014/main" id="{8D4659BD-C7D0-054F-914E-377E9C951361}"/>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CCEC6F67-6F43-B94D-9B58-2541FDCBDDC5}"/>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7ED8F220-9565-6949-98CD-4D2EA960930C}"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B6EA69-3135-9B49-9C71-0DF4DFB6D35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7C43F7A1-14EE-3949-9418-36F98CB722CD}"/>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F81A5771-EAB8-444E-9540-7B0E556C7FB8}" type="datetime1">
              <a:rPr lang="en-US" altLang="en-US"/>
              <a:pPr/>
              <a:t>6/10/20</a:t>
            </a:fld>
            <a:endParaRPr lang="en-US" altLang="en-US"/>
          </a:p>
        </p:txBody>
      </p:sp>
      <p:sp>
        <p:nvSpPr>
          <p:cNvPr id="4" name="Slide Image Placeholder 3">
            <a:extLst>
              <a:ext uri="{FF2B5EF4-FFF2-40B4-BE49-F238E27FC236}">
                <a16:creationId xmlns:a16="http://schemas.microsoft.com/office/drawing/2014/main" id="{93B6907A-5D4B-0242-BCCB-F9E22C005C9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7018D3B-76ED-0B4D-B90E-71127F0F6321}"/>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1447D6A-FC36-6042-90EB-BE8AA1A6F29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C2CE1961-8E9C-B048-BEDA-BAD83D3B212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AD4224D0-638A-4947-96CD-D0B2087BF77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B2CB688F-8717-CD40-89B1-D81DBF2DB38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E1B968F-6B9E-FA40-A144-21D7A00CFBE8}" type="slidenum">
              <a:rPr lang="en-US" altLang="en-US" sz="1200"/>
              <a:pPr eaLnBrk="1" hangingPunct="1"/>
              <a:t>1</a:t>
            </a:fld>
            <a:endParaRPr lang="en-US" altLang="en-US" sz="1200"/>
          </a:p>
        </p:txBody>
      </p:sp>
      <p:sp>
        <p:nvSpPr>
          <p:cNvPr id="16386" name="Rectangle 1026">
            <a:extLst>
              <a:ext uri="{FF2B5EF4-FFF2-40B4-BE49-F238E27FC236}">
                <a16:creationId xmlns:a16="http://schemas.microsoft.com/office/drawing/2014/main" id="{7338DE74-E7E2-0C49-BDE3-A151A3AB7004}"/>
              </a:ext>
            </a:extLst>
          </p:cNvPr>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6387" name="Rectangle 1027">
            <a:extLst>
              <a:ext uri="{FF2B5EF4-FFF2-40B4-BE49-F238E27FC236}">
                <a16:creationId xmlns:a16="http://schemas.microsoft.com/office/drawing/2014/main" id="{53F60F2B-22CC-1F49-98AC-5876DF572C87}"/>
              </a:ext>
            </a:extLst>
          </p:cNvPr>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5D741F39-C9CB-B649-9356-6146FEE90BD4}"/>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3BE63EE7-447C-D649-90BD-A109CDE158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eaLnBrk="1" hangingPunct="1">
              <a:spcBef>
                <a:spcPct val="0"/>
              </a:spcBef>
            </a:pPr>
            <a:r>
              <a:rPr lang="en-US" altLang="en-US" b="1">
                <a:ea typeface="ＭＳ Ｐゴシック" panose="020B0600070205080204" pitchFamily="34" charset="-128"/>
              </a:rPr>
              <a:t>Image (left): </a:t>
            </a:r>
            <a:r>
              <a:rPr lang="en-US" altLang="en-US">
                <a:ea typeface="ＭＳ Ｐゴシック" panose="020B0600070205080204" pitchFamily="34" charset="-128"/>
              </a:rPr>
              <a:t>“DNA Double Helix” by Apers0n via Wikimedia Commons (https://commons.wikimedia.org/wiki/File:DNA_Double_Helix.png, accessed Feb 4, 2016).</a:t>
            </a:r>
          </a:p>
          <a:p>
            <a:pPr eaLnBrk="1" hangingPunct="1">
              <a:spcBef>
                <a:spcPct val="0"/>
              </a:spcBef>
            </a:pPr>
            <a:r>
              <a:rPr lang="en-US" altLang="en-US" b="1">
                <a:ea typeface="ＭＳ Ｐゴシック" panose="020B0600070205080204" pitchFamily="34" charset="-128"/>
              </a:rPr>
              <a:t>Image (right): </a:t>
            </a:r>
            <a:r>
              <a:rPr lang="en-US" altLang="en-US">
                <a:ea typeface="ＭＳ Ｐゴシック" panose="020B0600070205080204" pitchFamily="34" charset="-128"/>
              </a:rPr>
              <a:t>“A New Day Brings New Opportunity” by Jason Mrachina (http://www.flickr.com/photos/w4nd3rl0st/67892270, accessed Feb 4, 2016). Available under an Attribution-NonCommercial-NoDerivs 2.0 license (http://creativecommons.org/licenses/by-nc-nd/2.0/).</a:t>
            </a:r>
          </a:p>
          <a:p>
            <a:endParaRPr lang="en-US" altLang="en-US" b="1">
              <a:latin typeface="Verdana" panose="020B0604030504040204" pitchFamily="34" charset="0"/>
              <a:ea typeface="ＭＳ Ｐゴシック" panose="020B0600070205080204" pitchFamily="34" charset="-128"/>
            </a:endParaRPr>
          </a:p>
          <a:p>
            <a:r>
              <a:rPr lang="en-US" altLang="en-US" b="1">
                <a:latin typeface="Verdana" panose="020B0604030504040204" pitchFamily="34" charset="0"/>
                <a:ea typeface="ＭＳ Ｐゴシック" panose="020B0600070205080204" pitchFamily="34" charset="-128"/>
              </a:rPr>
              <a:t>Slide notes: </a:t>
            </a:r>
            <a:r>
              <a:rPr lang="en-US" altLang="en-US">
                <a:ea typeface="ＭＳ Ｐゴシック" panose="020B0600070205080204" pitchFamily="34" charset="-128"/>
              </a:rPr>
              <a:t>A major goal of genetics research is to understand the relationship between people’s genetic information (or genotype) and their traits (or phenotype). </a:t>
            </a:r>
          </a:p>
          <a:p>
            <a:r>
              <a:rPr lang="en-US" altLang="en-US">
                <a:ea typeface="ＭＳ Ｐゴシック" panose="020B0600070205080204" pitchFamily="34" charset="-128"/>
              </a:rPr>
              <a:t>Your genotype is your complete heritable genetic identity; it is your unique genome that would be revealed by personal genome sequencing. However, the word genotype can also refer just to a particular gene or set of genes carried by an individual. For example, if you carry a mutation that is linked to high cholesterol, you may refer to your genotype just with respect to this mutation without consideration of all the other gene variants that you may carry.</a:t>
            </a:r>
          </a:p>
          <a:p>
            <a:r>
              <a:rPr lang="en-US" altLang="en-US">
                <a:ea typeface="ＭＳ Ｐゴシック" panose="020B0600070205080204" pitchFamily="34" charset="-128"/>
              </a:rPr>
              <a:t> 	In contrast, your phenotype is a description of your actual physical characteristics. This includes straightforward visible characteristics like your height and eye color, but also your overall health, your disease history and even your behavior and general disposition.</a:t>
            </a:r>
          </a:p>
          <a:p>
            <a:r>
              <a:rPr lang="en-US" altLang="en-US">
                <a:ea typeface="ＭＳ Ｐゴシック" panose="020B0600070205080204" pitchFamily="34" charset="-128"/>
              </a:rPr>
              <a:t> 	By analyzing the genomic sequences (genotypes) and characteristics (phenotypes) of many people, personal genome sequencing has the potential to link specific traits to specific genes. The most obvious benefit of these analyses will be to better understand the interplay of nature and nurture in known diseases, with the hope that they would lead to better treatments, cures, preventative measures and healthier generations of children. </a:t>
            </a:r>
            <a:endParaRPr lang="en-US" altLang="en-US">
              <a:latin typeface="Verdana" panose="020B0604030504040204" pitchFamily="34" charset="0"/>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34819" name="Slide Number Placeholder 3">
            <a:extLst>
              <a:ext uri="{FF2B5EF4-FFF2-40B4-BE49-F238E27FC236}">
                <a16:creationId xmlns:a16="http://schemas.microsoft.com/office/drawing/2014/main" id="{D2A750AE-1CD5-B542-842F-A1C5DFBA10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57B244B-9895-F74E-A174-91911984F782}" type="slidenum">
              <a:rPr lang="en-US" altLang="en-US" sz="1200">
                <a:latin typeface="Calibri" panose="020F0502020204030204" pitchFamily="34" charset="0"/>
              </a:rPr>
              <a:pPr eaLnBrk="1" hangingPunct="1"/>
              <a:t>10</a:t>
            </a:fld>
            <a:endParaRPr lang="en-US" altLang="en-US" sz="120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9FC2A971-04C4-0140-AF51-B9FB5C2F8710}"/>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B4D92A4E-AF64-6747-82FE-689FB31A55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latin typeface="Verdana" panose="020B0604030504040204" pitchFamily="34" charset="0"/>
                <a:ea typeface="ＭＳ Ｐゴシック" panose="020B0600070205080204" pitchFamily="34" charset="-128"/>
              </a:rPr>
              <a:t>Image: </a:t>
            </a:r>
            <a:r>
              <a:rPr lang="en-US" altLang="en-US">
                <a:latin typeface="Verdana" panose="020B0604030504040204" pitchFamily="34" charset="0"/>
                <a:ea typeface="ＭＳ Ｐゴシック" panose="020B0600070205080204" pitchFamily="34" charset="-128"/>
              </a:rPr>
              <a:t>Personal Genetics Education Project (Dana Waring)</a:t>
            </a:r>
          </a:p>
          <a:p>
            <a:endParaRPr lang="en-US" altLang="en-US" b="1">
              <a:latin typeface="Verdana" panose="020B0604030504040204" pitchFamily="34" charset="0"/>
              <a:ea typeface="ＭＳ Ｐゴシック" panose="020B0600070205080204" pitchFamily="34" charset="-128"/>
            </a:endParaRPr>
          </a:p>
          <a:p>
            <a:r>
              <a:rPr lang="en-US" altLang="en-US" b="1">
                <a:latin typeface="Verdana" panose="020B0604030504040204" pitchFamily="34" charset="0"/>
                <a:ea typeface="ＭＳ Ｐゴシック" panose="020B0600070205080204" pitchFamily="34" charset="-128"/>
              </a:rPr>
              <a:t>Slide notes: </a:t>
            </a:r>
            <a:r>
              <a:rPr lang="en-US" altLang="en-US">
                <a:ea typeface="ＭＳ Ｐゴシック" panose="020B0600070205080204" pitchFamily="34" charset="-128"/>
              </a:rPr>
              <a:t>Notably, the field of pharmacogenomics is one area where there have already been many successes. Our DNA can impact how we respond to certain drugs as well as how we metabolize certain drugs. The goal is to use information about a person’s genetic make-up to identify medications that will be most effective with minimal side effects. </a:t>
            </a:r>
            <a:endParaRPr lang="en-US" altLang="en-US">
              <a:latin typeface="Verdana" panose="020B0604030504040204" pitchFamily="34" charset="0"/>
              <a:ea typeface="ＭＳ Ｐゴシック" panose="020B0600070205080204" pitchFamily="34" charset="-128"/>
            </a:endParaRPr>
          </a:p>
          <a:p>
            <a:endParaRPr lang="en-US" altLang="en-US">
              <a:ea typeface="ＭＳ Ｐゴシック" panose="020B0600070205080204" pitchFamily="34" charset="-128"/>
            </a:endParaRPr>
          </a:p>
        </p:txBody>
      </p:sp>
      <p:sp>
        <p:nvSpPr>
          <p:cNvPr id="36867" name="Slide Number Placeholder 3">
            <a:extLst>
              <a:ext uri="{FF2B5EF4-FFF2-40B4-BE49-F238E27FC236}">
                <a16:creationId xmlns:a16="http://schemas.microsoft.com/office/drawing/2014/main" id="{1A61CDEB-F69C-A140-9C39-814B815461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57466EB-C2A0-3549-AD0F-1ED9EB1B9305}" type="slidenum">
              <a:rPr lang="en-US" altLang="en-US" sz="1200">
                <a:latin typeface="Calibri" panose="020F0502020204030204" pitchFamily="34" charset="0"/>
              </a:rPr>
              <a:pPr eaLnBrk="1" hangingPunct="1"/>
              <a:t>11</a:t>
            </a:fld>
            <a:endParaRPr lang="en-US" altLang="en-US" sz="120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A11A0DB9-9D35-5D47-ADCA-2C49EC11118F}"/>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a:extLst>
              <a:ext uri="{FF2B5EF4-FFF2-40B4-BE49-F238E27FC236}">
                <a16:creationId xmlns:a16="http://schemas.microsoft.com/office/drawing/2014/main" id="{5A35B7AE-2A2D-E64C-8CBB-8515EB8C16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eaLnBrk="1" hangingPunct="1">
              <a:spcBef>
                <a:spcPct val="0"/>
              </a:spcBef>
            </a:pPr>
            <a:r>
              <a:rPr lang="en-US" altLang="en-US" b="1">
                <a:ea typeface="ＭＳ Ｐゴシック" panose="020B0600070205080204" pitchFamily="34" charset="-128"/>
              </a:rPr>
              <a:t>Image (top, left): </a:t>
            </a:r>
            <a:r>
              <a:rPr lang="en-US" altLang="en-US">
                <a:ea typeface="ＭＳ Ｐゴシック" panose="020B0600070205080204" pitchFamily="34" charset="-128"/>
              </a:rPr>
              <a:t>““DNA Double Helix” by Apers0n via Wikimedia Commons (https://commons.wikimedia.org/wiki/File:DNA_Double_Helix.png, accessed Feb 4, 2016).</a:t>
            </a:r>
            <a:endParaRPr lang="en-US" altLang="en-US">
              <a:latin typeface="Verdana" panose="020B0604030504040204" pitchFamily="34" charset="0"/>
              <a:ea typeface="ＭＳ Ｐゴシック" panose="020B0600070205080204" pitchFamily="34" charset="-128"/>
            </a:endParaRPr>
          </a:p>
          <a:p>
            <a:pPr eaLnBrk="1" hangingPunct="1">
              <a:spcBef>
                <a:spcPct val="0"/>
              </a:spcBef>
            </a:pPr>
            <a:r>
              <a:rPr lang="en-US" altLang="en-US" b="1">
                <a:ea typeface="ＭＳ Ｐゴシック" panose="020B0600070205080204" pitchFamily="34" charset="-128"/>
              </a:rPr>
              <a:t>Image (bottom, left): </a:t>
            </a:r>
            <a:r>
              <a:rPr lang="en-US" altLang="en-US">
                <a:latin typeface="Verdana" panose="020B0604030504040204" pitchFamily="34" charset="0"/>
                <a:ea typeface="ＭＳ Ｐゴシック" panose="020B0600070205080204" pitchFamily="34" charset="-128"/>
              </a:rPr>
              <a:t>“Sunday Portrait” by Scott Barlow (http://www.flickr.com/photos/barl0w/3036412907, accessed Feb 4, 2016). Available under an Attribution-NonCommercial-NoDerivs 2.0 Generic license (http://creativecommons.org/licenses/by-nc-nd/2.0/).</a:t>
            </a:r>
            <a:endParaRPr lang="en-US" altLang="en-US" b="1">
              <a:ea typeface="ＭＳ Ｐゴシック" panose="020B0600070205080204" pitchFamily="34" charset="-128"/>
            </a:endParaRPr>
          </a:p>
          <a:p>
            <a:pPr eaLnBrk="1" hangingPunct="1">
              <a:spcBef>
                <a:spcPct val="0"/>
              </a:spcBef>
            </a:pPr>
            <a:r>
              <a:rPr lang="en-US" altLang="en-US" b="1">
                <a:ea typeface="ＭＳ Ｐゴシック" panose="020B0600070205080204" pitchFamily="34" charset="-128"/>
              </a:rPr>
              <a:t>Image (right): </a:t>
            </a:r>
            <a:r>
              <a:rPr lang="en-US" altLang="en-US">
                <a:ea typeface="ＭＳ Ｐゴシック" panose="020B0600070205080204" pitchFamily="34" charset="-128"/>
              </a:rPr>
              <a:t>“A New Day Brings New Opportunity” by Jason Mrachina (http://www.flickr.com/photos/w4nd3rl0st/67892270, accessed Feb 4, 2016). Available under an Attribution-NonCommercial-NoDerivs 2.0 license (http://creativecommons.org/licenses/by-nc-nd/2.0/).</a:t>
            </a:r>
          </a:p>
          <a:p>
            <a:pPr eaLnBrk="1" hangingPunct="1">
              <a:spcBef>
                <a:spcPct val="0"/>
              </a:spcBef>
            </a:pPr>
            <a:endParaRPr lang="en-US" altLang="en-US">
              <a:ea typeface="ＭＳ Ｐゴシック" panose="020B0600070205080204" pitchFamily="34" charset="-128"/>
            </a:endParaRPr>
          </a:p>
          <a:p>
            <a:pPr eaLnBrk="1" hangingPunct="1">
              <a:spcBef>
                <a:spcPct val="0"/>
              </a:spcBef>
            </a:pPr>
            <a:r>
              <a:rPr lang="en-US" altLang="en-US" b="1">
                <a:latin typeface="Verdana" panose="020B0604030504040204" pitchFamily="34" charset="0"/>
                <a:ea typeface="ＭＳ Ｐゴシック" panose="020B0600070205080204" pitchFamily="34" charset="-128"/>
              </a:rPr>
              <a:t>Slide notes: </a:t>
            </a:r>
            <a:r>
              <a:rPr lang="en-US" altLang="en-US">
                <a:latin typeface="Verdana" panose="020B0604030504040204" pitchFamily="34" charset="0"/>
                <a:ea typeface="ＭＳ Ｐゴシック" panose="020B0600070205080204" pitchFamily="34" charset="-128"/>
              </a:rPr>
              <a:t>One of the most important points to make to students is that your physical, mental and behavioral states are influenced both by your genetic make-up and by the unique circumstances in which you have lived your life, including everything that has ever happened to you. We often refer to these two inputs as “nature,” the unique genome you carry, and “nurture,” the environment in which you have lived your life. For example, height is influenced by the action of at least 180 regions in one’s genome in addition to environmental factors, including diet as well as maternal and childhood health. To read more about research exploring the genetic basis of height, see Alla Katsnelson’s June 2010 article “Genetics Tells Tall Tales” in Nature (http://www.nature.com/news/2010/100620/full/465998a.html) and the September 2010 article “Scientists stack up new genes for height” in the University of North Carolina School of Medicine News (http://www.med.unc.edu/www/newsarchive/2010/september/scientists-stack-up-new-genes-for-height).</a:t>
            </a:r>
          </a:p>
          <a:p>
            <a:pPr eaLnBrk="1" hangingPunct="1">
              <a:spcBef>
                <a:spcPct val="0"/>
              </a:spcBef>
            </a:pPr>
            <a:r>
              <a:rPr lang="en-US" altLang="en-US">
                <a:latin typeface="Verdana" panose="020B0604030504040204" pitchFamily="34" charset="0"/>
                <a:ea typeface="ＭＳ Ｐゴシック" panose="020B0600070205080204" pitchFamily="34" charset="-128"/>
              </a:rPr>
              <a:t>	Scientists are still far from having identified all the genes that contribute to our physical, mental and behavioral traits. Many scientists are now focusing also on interactions between genes and environment and how that relationship may impact traits and behaviors.</a:t>
            </a:r>
          </a:p>
          <a:p>
            <a:pPr eaLnBrk="1" hangingPunct="1">
              <a:spcBef>
                <a:spcPct val="0"/>
              </a:spcBef>
            </a:pPr>
            <a:endParaRPr lang="en-US" altLang="en-US">
              <a:latin typeface="Verdana" panose="020B0604030504040204" pitchFamily="34" charset="0"/>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38915" name="Slide Number Placeholder 3">
            <a:extLst>
              <a:ext uri="{FF2B5EF4-FFF2-40B4-BE49-F238E27FC236}">
                <a16:creationId xmlns:a16="http://schemas.microsoft.com/office/drawing/2014/main" id="{12EC256E-4FAB-B34A-A2C8-35F4DCB7A1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39E74B5-02CA-A54C-9F63-844594A28EFA}" type="slidenum">
              <a:rPr lang="en-US" altLang="en-US" sz="1200">
                <a:latin typeface="Calibri" panose="020F0502020204030204" pitchFamily="34" charset="0"/>
              </a:rPr>
              <a:pPr eaLnBrk="1" hangingPunct="1"/>
              <a:t>12</a:t>
            </a:fld>
            <a:endParaRPr lang="en-US" altLang="en-US" sz="120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0BDDC77E-292D-FE44-93F6-E9784D776592}"/>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F93CA17A-CA9C-9148-8AC2-3A2E1B3B37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eaLnBrk="1" hangingPunct="1">
              <a:spcBef>
                <a:spcPct val="0"/>
              </a:spcBef>
            </a:pPr>
            <a:r>
              <a:rPr lang="en-US" altLang="en-US" b="1">
                <a:ea typeface="ＭＳ Ｐゴシック" panose="020B0600070205080204" pitchFamily="34" charset="-128"/>
              </a:rPr>
              <a:t>Image (top): </a:t>
            </a:r>
            <a:r>
              <a:rPr lang="en-US" altLang="en-US">
                <a:ea typeface="ＭＳ Ｐゴシック" panose="020B0600070205080204" pitchFamily="34" charset="-128"/>
              </a:rPr>
              <a:t>“DNA Double Helix” by Apers0n via Wikimedia Commons (https://commons.wikimedia.org/wiki/File:DNA_Double_Helix.png, accessed Feb 4, 2016).</a:t>
            </a:r>
          </a:p>
          <a:p>
            <a:pPr eaLnBrk="1" hangingPunct="1">
              <a:spcBef>
                <a:spcPct val="0"/>
              </a:spcBef>
            </a:pPr>
            <a:r>
              <a:rPr lang="en-US" altLang="en-US" b="1">
                <a:ea typeface="ＭＳ Ｐゴシック" panose="020B0600070205080204" pitchFamily="34" charset="-128"/>
              </a:rPr>
              <a:t>Image (bottom): </a:t>
            </a:r>
            <a:r>
              <a:rPr lang="en-US" altLang="en-US">
                <a:latin typeface="Verdana" panose="020B0604030504040204" pitchFamily="34" charset="0"/>
                <a:ea typeface="ＭＳ Ｐゴシック" panose="020B0600070205080204" pitchFamily="34" charset="-128"/>
              </a:rPr>
              <a:t>“Sunday Portrait” by Scott Barlow (http://www.flickr.com/photos/barl0w/3036412907, accessed Feb 4, 2016). Available under an Attribution-NonCommercial-NoDerivs 2.0 Generic license (http://creativecommons.org/licenses/by-nc-nd/2.0/).</a:t>
            </a:r>
          </a:p>
          <a:p>
            <a:pPr eaLnBrk="1" hangingPunct="1">
              <a:spcBef>
                <a:spcPct val="0"/>
              </a:spcBef>
            </a:pPr>
            <a:endParaRPr lang="en-US" altLang="en-US">
              <a:ea typeface="ＭＳ Ｐゴシック" panose="020B0600070205080204" pitchFamily="34" charset="-128"/>
            </a:endParaRPr>
          </a:p>
          <a:p>
            <a:pPr eaLnBrk="1" hangingPunct="1">
              <a:spcBef>
                <a:spcPct val="0"/>
              </a:spcBef>
            </a:pPr>
            <a:r>
              <a:rPr lang="en-US" altLang="en-US" b="1">
                <a:latin typeface="Verdana" panose="020B0604030504040204" pitchFamily="34" charset="0"/>
                <a:ea typeface="ＭＳ Ｐゴシック" panose="020B0600070205080204" pitchFamily="34" charset="-128"/>
              </a:rPr>
              <a:t>Slide notes: </a:t>
            </a:r>
            <a:r>
              <a:rPr lang="en-US" altLang="en-US">
                <a:latin typeface="Verdana" panose="020B0604030504040204" pitchFamily="34" charset="0"/>
                <a:ea typeface="ＭＳ Ｐゴシック" panose="020B0600070205080204" pitchFamily="34" charset="-128"/>
              </a:rPr>
              <a:t>This slide uses three examples to illustrate how our traits are influenced by a complex interaction between our genes and environment. </a:t>
            </a:r>
          </a:p>
          <a:p>
            <a:pPr eaLnBrk="1" hangingPunct="1">
              <a:spcBef>
                <a:spcPct val="0"/>
              </a:spcBef>
            </a:pPr>
            <a:r>
              <a:rPr lang="en-US" altLang="en-US">
                <a:latin typeface="Verdana" panose="020B0604030504040204" pitchFamily="34" charset="0"/>
                <a:ea typeface="ＭＳ Ｐゴシック" panose="020B0600070205080204" pitchFamily="34" charset="-128"/>
              </a:rPr>
              <a:t>	The first example is a genetic condition known as phenylketonuria (PKU). People with PKU cannot break down the amino acid, phenylalanine, that is especially high in protein-rich foods. As a result, babies with this disease accumulate high levels of phenylalanine in their blood, leading to severe mental retardation at a few months of age. The cause of this disease is entirely genetic, often as a result of a mutation in the enzyme that breaks down phenylalanine. However, if diagnosed early, these symptoms can be prevented by putting patients on a special diet with low levels of phenylalanine for the rest of their lives. Therefore, by an environmental change, the consequences of this genetic disease can be almost entirely avoided. For this reason, most states test for PKU as a part of mandatory newborn screening programs. For more on PKU, see the National Human Genome Research Institute page: http://www.genome.gov/25020037.</a:t>
            </a:r>
          </a:p>
          <a:p>
            <a:pPr eaLnBrk="1" hangingPunct="1">
              <a:spcBef>
                <a:spcPct val="0"/>
              </a:spcBef>
            </a:pPr>
            <a:r>
              <a:rPr lang="en-US" altLang="en-US">
                <a:latin typeface="Verdana" panose="020B0604030504040204" pitchFamily="34" charset="0"/>
                <a:ea typeface="ＭＳ Ｐゴシック" panose="020B0600070205080204" pitchFamily="34" charset="-128"/>
              </a:rPr>
              <a:t>	The second example is hereditary forms of breast cancer. Many women with the same high risk BRCA1 variant develop breast cancer or ovarian cancer. Some women develop both and some never get the disease, even if they live to an advanced age. These differences between women of the same genotype become more pronounced if we consider the differences in age at which they are diagnosed. The reason is that other genetic and environmental factors are involved in the disease. To read more about breast cancer, BRCA1 and other risk factors, see the American Cancer Society page: www.cancer.org/cancer/breastcancer/detailedguide/breast-cancer-risk-factors.</a:t>
            </a:r>
          </a:p>
          <a:p>
            <a:pPr eaLnBrk="1" hangingPunct="1">
              <a:spcBef>
                <a:spcPct val="0"/>
              </a:spcBef>
            </a:pPr>
            <a:r>
              <a:rPr lang="en-US" altLang="en-US">
                <a:latin typeface="Verdana" panose="020B0604030504040204" pitchFamily="34" charset="0"/>
                <a:ea typeface="ＭＳ Ｐゴシック" panose="020B0600070205080204" pitchFamily="34" charset="-128"/>
              </a:rPr>
              <a:t>	The third example is type 2 diabetes. The primary risk factor for this disease is being overweight. This disease often appears to run in families for two reasons. First, there is a genetic contribution. Several genes are known to affect a person’s predisposition for type 2 diabetes, although any one genetic variant has only modest effects on risk, in contrast to the above two examples, in which specific genetic variants are more highly correlated with disease. Second, diet and exercise habits are often learned at home, so individuals in the same family may be more likely to share the same practices. To learn more about research exploring the genetic basis of type 2 diabetes, see the December 2013 article “Genetic link to Type 2 diabetes found” in the University of Southern California News (http://news.usc.edu/58038/usc-scientists-contribute-to-new-type-2-diabetes-discovery/).</a:t>
            </a:r>
          </a:p>
          <a:p>
            <a:pPr eaLnBrk="1" hangingPunct="1">
              <a:spcBef>
                <a:spcPct val="0"/>
              </a:spcBef>
            </a:pPr>
            <a:endParaRPr lang="en-US" altLang="en-US">
              <a:ea typeface="ＭＳ Ｐゴシック" panose="020B0600070205080204" pitchFamily="34" charset="-128"/>
            </a:endParaRPr>
          </a:p>
        </p:txBody>
      </p:sp>
      <p:sp>
        <p:nvSpPr>
          <p:cNvPr id="40963" name="Slide Number Placeholder 3">
            <a:extLst>
              <a:ext uri="{FF2B5EF4-FFF2-40B4-BE49-F238E27FC236}">
                <a16:creationId xmlns:a16="http://schemas.microsoft.com/office/drawing/2014/main" id="{2DAD94B9-A4A7-394D-ADB0-2BA0ADF2BF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8D8FFAD-C29F-C948-ABFC-C8CDC8618E01}" type="slidenum">
              <a:rPr lang="en-US" altLang="en-US" sz="1200">
                <a:latin typeface="Calibri" panose="020F0502020204030204" pitchFamily="34" charset="0"/>
              </a:rPr>
              <a:pPr eaLnBrk="1" hangingPunct="1"/>
              <a:t>13</a:t>
            </a:fld>
            <a:endParaRPr lang="en-US" altLang="en-US" sz="120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242BC3D1-1ED4-1946-92AF-6B310C7E172F}"/>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id="{AA28FABA-6621-D241-A142-FB9FE3DED0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latin typeface="Verdana" panose="020B0604030504040204" pitchFamily="34" charset="0"/>
                <a:ea typeface="ＭＳ Ｐゴシック" panose="020B0600070205080204" pitchFamily="34" charset="-128"/>
              </a:rPr>
              <a:t>Slide notes: </a:t>
            </a:r>
            <a:r>
              <a:rPr lang="en-US" altLang="en-US">
                <a:ea typeface="ＭＳ Ｐゴシック" panose="020B0600070205080204" pitchFamily="34" charset="-128"/>
              </a:rPr>
              <a:t>This series of slides draws an analogy between the health information that you might learn from an analysis of your DNA and a weather forecast. The goal is to illustrate to students that DNA does not determine one’s future (slides 14, 15 and 16), that interpretations of genetic variants may change over time as research advances (slide 17) and that people can make lifestyle choices based on information they learn about their genetic make-up (slide 18). </a:t>
            </a:r>
            <a:endParaRPr lang="en-US" altLang="en-US">
              <a:latin typeface="Verdana" panose="020B0604030504040204" pitchFamily="34" charset="0"/>
              <a:ea typeface="ＭＳ Ｐゴシック" panose="020B0600070205080204" pitchFamily="34" charset="-128"/>
            </a:endParaRPr>
          </a:p>
          <a:p>
            <a:endParaRPr lang="en-US" altLang="en-US">
              <a:ea typeface="ＭＳ Ｐゴシック" panose="020B0600070205080204" pitchFamily="34" charset="-128"/>
            </a:endParaRPr>
          </a:p>
        </p:txBody>
      </p:sp>
      <p:sp>
        <p:nvSpPr>
          <p:cNvPr id="43011" name="Slide Number Placeholder 3">
            <a:extLst>
              <a:ext uri="{FF2B5EF4-FFF2-40B4-BE49-F238E27FC236}">
                <a16:creationId xmlns:a16="http://schemas.microsoft.com/office/drawing/2014/main" id="{30FCFA96-E0F5-C646-8288-255C44FE2B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CF9C677-66C9-064F-A979-3DFB170D4B45}" type="slidenum">
              <a:rPr lang="en-US" altLang="en-US" sz="1200">
                <a:latin typeface="Calibri" panose="020F0502020204030204" pitchFamily="34" charset="0"/>
              </a:rPr>
              <a:pPr eaLnBrk="1" hangingPunct="1"/>
              <a:t>14</a:t>
            </a:fld>
            <a:endParaRPr lang="en-US" altLang="en-US" sz="120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6451F571-F611-B94F-B73F-89F9C820E1CB}"/>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a:extLst>
              <a:ext uri="{FF2B5EF4-FFF2-40B4-BE49-F238E27FC236}">
                <a16:creationId xmlns:a16="http://schemas.microsoft.com/office/drawing/2014/main" id="{7A5DC9EA-1A0C-8744-9286-27F3C59300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latin typeface="Verdana" panose="020B0604030504040204" pitchFamily="34" charset="0"/>
                <a:ea typeface="ＭＳ Ｐゴシック" panose="020B0600070205080204" pitchFamily="34" charset="-128"/>
              </a:rPr>
              <a:t>Slide notes: </a:t>
            </a:r>
            <a:r>
              <a:rPr lang="en-US" altLang="en-US">
                <a:ea typeface="ＭＳ Ｐゴシック" panose="020B0600070205080204" pitchFamily="34" charset="-128"/>
              </a:rPr>
              <a:t>This series of slides draws an analogy between the health information that you might learn from an analysis of your DNA and a weather forecast. The goal is to illustrate to students that DNA does not determine one’s future (slides 14, 15 and 16), that interpretations of genetic variants may change over time as research advances (slide 17) and that people can make lifestyle choices based on information they learn about their genetic make-up (slide 18). </a:t>
            </a:r>
            <a:endParaRPr lang="en-US" altLang="en-US">
              <a:latin typeface="Verdana" panose="020B0604030504040204" pitchFamily="34" charset="0"/>
              <a:ea typeface="ＭＳ Ｐゴシック" panose="020B0600070205080204" pitchFamily="34" charset="-128"/>
            </a:endParaRPr>
          </a:p>
          <a:p>
            <a:endParaRPr lang="en-US" altLang="en-US">
              <a:ea typeface="ＭＳ Ｐゴシック" panose="020B0600070205080204" pitchFamily="34" charset="-128"/>
            </a:endParaRPr>
          </a:p>
        </p:txBody>
      </p:sp>
      <p:sp>
        <p:nvSpPr>
          <p:cNvPr id="45059" name="Slide Number Placeholder 3">
            <a:extLst>
              <a:ext uri="{FF2B5EF4-FFF2-40B4-BE49-F238E27FC236}">
                <a16:creationId xmlns:a16="http://schemas.microsoft.com/office/drawing/2014/main" id="{E3C6F71C-813E-964C-B490-F6994A0BF2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356AEAD-30ED-5444-B898-F1A75E3F8AC7}" type="slidenum">
              <a:rPr lang="en-US" altLang="en-US" sz="1200">
                <a:latin typeface="Calibri" panose="020F0502020204030204" pitchFamily="34" charset="0"/>
              </a:rPr>
              <a:pPr eaLnBrk="1" hangingPunct="1"/>
              <a:t>15</a:t>
            </a:fld>
            <a:endParaRPr lang="en-US" altLang="en-US" sz="120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7102307C-B5CD-7B48-92F1-70E22AFE70A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a:extLst>
              <a:ext uri="{FF2B5EF4-FFF2-40B4-BE49-F238E27FC236}">
                <a16:creationId xmlns:a16="http://schemas.microsoft.com/office/drawing/2014/main" id="{43FA7E67-2F64-C646-BEE3-55DC9628AF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latin typeface="Verdana" panose="020B0604030504040204" pitchFamily="34" charset="0"/>
                <a:ea typeface="ＭＳ Ｐゴシック" panose="020B0600070205080204" pitchFamily="34" charset="-128"/>
              </a:rPr>
              <a:t>Slide notes: </a:t>
            </a:r>
            <a:r>
              <a:rPr lang="en-US" altLang="en-US">
                <a:ea typeface="ＭＳ Ｐゴシック" panose="020B0600070205080204" pitchFamily="34" charset="-128"/>
              </a:rPr>
              <a:t>This series of slides draws an analogy between the health information that you might learn from an analysis of your DNA and a weather forecast. The goal is to illustrate to students that DNA does not determine one’s future (slides 14, 15 and 16), that interpretations of genetic variants may change over time as research advances (slide 17) and that people can make lifestyle choices based on information they learn about their genetic make-up (slide 18). </a:t>
            </a:r>
            <a:endParaRPr lang="en-US" altLang="en-US">
              <a:latin typeface="Verdana" panose="020B0604030504040204" pitchFamily="34" charset="0"/>
              <a:ea typeface="ＭＳ Ｐゴシック" panose="020B0600070205080204" pitchFamily="34" charset="-128"/>
            </a:endParaRPr>
          </a:p>
          <a:p>
            <a:endParaRPr lang="en-US" altLang="en-US">
              <a:ea typeface="ＭＳ Ｐゴシック" panose="020B0600070205080204" pitchFamily="34" charset="-128"/>
            </a:endParaRPr>
          </a:p>
        </p:txBody>
      </p:sp>
      <p:sp>
        <p:nvSpPr>
          <p:cNvPr id="47107" name="Slide Number Placeholder 3">
            <a:extLst>
              <a:ext uri="{FF2B5EF4-FFF2-40B4-BE49-F238E27FC236}">
                <a16:creationId xmlns:a16="http://schemas.microsoft.com/office/drawing/2014/main" id="{1C9FE0B7-1C2A-5541-8195-FEEBEB3C9D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D68797E-4587-BB47-844F-6C97B67029DB}" type="slidenum">
              <a:rPr lang="en-US" altLang="en-US" sz="1200">
                <a:latin typeface="Calibri" panose="020F0502020204030204" pitchFamily="34" charset="0"/>
              </a:rPr>
              <a:pPr eaLnBrk="1" hangingPunct="1"/>
              <a:t>16</a:t>
            </a:fld>
            <a:endParaRPr lang="en-US" altLang="en-US" sz="1200">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F16380F6-A359-524A-B666-B5B883359FD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a:extLst>
              <a:ext uri="{FF2B5EF4-FFF2-40B4-BE49-F238E27FC236}">
                <a16:creationId xmlns:a16="http://schemas.microsoft.com/office/drawing/2014/main" id="{08BC25F1-9C45-E642-8B31-DA8C4F7555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latin typeface="Verdana" panose="020B0604030504040204" pitchFamily="34" charset="0"/>
                <a:ea typeface="ＭＳ Ｐゴシック" panose="020B0600070205080204" pitchFamily="34" charset="-128"/>
              </a:rPr>
              <a:t>Slide notes: </a:t>
            </a:r>
            <a:r>
              <a:rPr lang="en-US" altLang="en-US">
                <a:ea typeface="ＭＳ Ｐゴシック" panose="020B0600070205080204" pitchFamily="34" charset="-128"/>
              </a:rPr>
              <a:t>This series of slides draws an analogy between the health information that you might learn from an analysis of your DNA and a weather forecast. The goal is to illustrate to students that DNA does not determine one’s future (slides 14, 15 and 16), that interpretations of genetic variants may change over time as research advances (slide 17) and that people can make lifestyle choices based on information they learn about their genetic make-up (slide 18). </a:t>
            </a:r>
            <a:endParaRPr lang="en-US" altLang="en-US">
              <a:latin typeface="Verdana" panose="020B0604030504040204" pitchFamily="34" charset="0"/>
              <a:ea typeface="ＭＳ Ｐゴシック" panose="020B0600070205080204" pitchFamily="34" charset="-128"/>
            </a:endParaRPr>
          </a:p>
          <a:p>
            <a:endParaRPr lang="en-US" altLang="en-US">
              <a:ea typeface="ＭＳ Ｐゴシック" panose="020B0600070205080204" pitchFamily="34" charset="-128"/>
            </a:endParaRPr>
          </a:p>
        </p:txBody>
      </p:sp>
      <p:sp>
        <p:nvSpPr>
          <p:cNvPr id="49155" name="Slide Number Placeholder 3">
            <a:extLst>
              <a:ext uri="{FF2B5EF4-FFF2-40B4-BE49-F238E27FC236}">
                <a16:creationId xmlns:a16="http://schemas.microsoft.com/office/drawing/2014/main" id="{F888F246-60EF-D742-9E36-3333770EA9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FA92826-6EB9-9141-9E6F-FC228327F4A2}" type="slidenum">
              <a:rPr lang="en-US" altLang="en-US" sz="1200">
                <a:latin typeface="Calibri" panose="020F0502020204030204" pitchFamily="34" charset="0"/>
              </a:rPr>
              <a:pPr eaLnBrk="1" hangingPunct="1"/>
              <a:t>17</a:t>
            </a:fld>
            <a:endParaRPr lang="en-US" altLang="en-US" sz="120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7AB9C786-D42E-7847-A7D1-5FDB48169A82}"/>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a:extLst>
              <a:ext uri="{FF2B5EF4-FFF2-40B4-BE49-F238E27FC236}">
                <a16:creationId xmlns:a16="http://schemas.microsoft.com/office/drawing/2014/main" id="{2AD6888E-E95A-6046-85D6-07D24450F2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latin typeface="Verdana" panose="020B0604030504040204" pitchFamily="34" charset="0"/>
                <a:ea typeface="ＭＳ Ｐゴシック" panose="020B0600070205080204" pitchFamily="34" charset="-128"/>
              </a:rPr>
              <a:t>Slide notes: </a:t>
            </a:r>
            <a:r>
              <a:rPr lang="en-US" altLang="en-US">
                <a:ea typeface="ＭＳ Ｐゴシック" panose="020B0600070205080204" pitchFamily="34" charset="-128"/>
              </a:rPr>
              <a:t>This series of slides draws an analogy between the health information that you might learn from an analysis of your DNA and a weather forecast. The goal is to illustrate to students that DNA does not determine one’s future (slides 14, 15 and 16), that interpretations of genetic variants may change over time as research advances (slide 17) and that people can make lifestyle choices based on information they learn about their genetic make-up (slide 18). </a:t>
            </a:r>
            <a:endParaRPr lang="en-US" altLang="en-US">
              <a:latin typeface="Verdana" panose="020B0604030504040204" pitchFamily="34" charset="0"/>
              <a:ea typeface="ＭＳ Ｐゴシック" panose="020B0600070205080204" pitchFamily="34" charset="-128"/>
            </a:endParaRPr>
          </a:p>
          <a:p>
            <a:endParaRPr lang="en-US" altLang="en-US">
              <a:ea typeface="ＭＳ Ｐゴシック" panose="020B0600070205080204" pitchFamily="34" charset="-128"/>
            </a:endParaRPr>
          </a:p>
        </p:txBody>
      </p:sp>
      <p:sp>
        <p:nvSpPr>
          <p:cNvPr id="51203" name="Slide Number Placeholder 3">
            <a:extLst>
              <a:ext uri="{FF2B5EF4-FFF2-40B4-BE49-F238E27FC236}">
                <a16:creationId xmlns:a16="http://schemas.microsoft.com/office/drawing/2014/main" id="{0048378B-C91C-CC49-89F1-858075C33F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06865F2-58E6-144D-A275-090C6403BBB4}" type="slidenum">
              <a:rPr lang="en-US" altLang="en-US" sz="1200">
                <a:latin typeface="Calibri" panose="020F0502020204030204" pitchFamily="34" charset="0"/>
              </a:rPr>
              <a:pPr eaLnBrk="1" hangingPunct="1"/>
              <a:t>18</a:t>
            </a:fld>
            <a:endParaRPr lang="en-US" altLang="en-US" sz="1200">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8DBAEF86-97F3-5246-8897-9FF540D82AEB}"/>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a:extLst>
              <a:ext uri="{FF2B5EF4-FFF2-40B4-BE49-F238E27FC236}">
                <a16:creationId xmlns:a16="http://schemas.microsoft.com/office/drawing/2014/main" id="{B0D913C5-566C-3D4F-849C-951B2E16E1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latin typeface="Verdana" panose="020B0604030504040204" pitchFamily="34" charset="0"/>
                <a:ea typeface="ＭＳ Ｐゴシック" panose="020B0600070205080204" pitchFamily="34" charset="-128"/>
              </a:rPr>
              <a:t>Slide notes: </a:t>
            </a:r>
            <a:r>
              <a:rPr lang="en-US" altLang="en-US">
                <a:ea typeface="ＭＳ Ｐゴシック" panose="020B0600070205080204" pitchFamily="34" charset="-128"/>
              </a:rPr>
              <a:t>Risk is communicated in many ways, and this language can affect how we perceive the statistics. This slide illustrates several ways of describing a 10% risk. This is the same as saying “one in 10 individuals.” If there are 30 students in your class, 10% means approximately three students. These are absolute terms.  </a:t>
            </a:r>
          </a:p>
          <a:p>
            <a:r>
              <a:rPr lang="en-US" altLang="en-US">
                <a:ea typeface="ＭＳ Ｐゴシック" panose="020B0600070205080204" pitchFamily="34" charset="-128"/>
              </a:rPr>
              <a:t> 	Risk can also be talked about in a relative sense, often in comparison to a group of people or population. For example, imagine there is a new treatment that is reported to reduce an individual’s risk for disease 3-fold. In order to understand what this means, we need to have a reference. You do some research and find out that the baseline risk for the disease is 30%, meaning 3 in 10 individuals on average will develop the disease. In this case, individuals who use the new treatment will only have a 1 in 10 chance of developing the disease (a 10% risk). </a:t>
            </a:r>
          </a:p>
          <a:p>
            <a:r>
              <a:rPr lang="en-US" altLang="en-US">
                <a:ea typeface="ＭＳ Ｐゴシック" panose="020B0600070205080204" pitchFamily="34" charset="-128"/>
              </a:rPr>
              <a:t> 	How might you react if you find out that you are at 3-fold decreased risk for a disease? If the population risk is 3 in 1,000 (or 0.3%), a 3-fold decrease means that your risk is 1 in 1000 (or 0.1%). If, instead, the population risk is 6 in 10 (60%), then a 3-fold decrease would mean that your risk is 2 in 10 (20%). Would you react differently to this news? Whenever we hear a relative risk, it is important to consider what the baseline risk of the population is in order to make informed decisions based on these statistics. </a:t>
            </a:r>
            <a:endParaRPr lang="en-US" altLang="en-US">
              <a:latin typeface="Verdana" panose="020B0604030504040204" pitchFamily="34" charset="0"/>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53251" name="Slide Number Placeholder 3">
            <a:extLst>
              <a:ext uri="{FF2B5EF4-FFF2-40B4-BE49-F238E27FC236}">
                <a16:creationId xmlns:a16="http://schemas.microsoft.com/office/drawing/2014/main" id="{82F8257A-5422-F148-872D-263C994630C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DEB7384-652D-574F-BC8F-E41920006988}" type="slidenum">
              <a:rPr lang="en-US" altLang="en-US" sz="1200">
                <a:latin typeface="Calibri" panose="020F0502020204030204" pitchFamily="34" charset="0"/>
              </a:rPr>
              <a:pPr eaLnBrk="1" hangingPunct="1"/>
              <a:t>19</a:t>
            </a:fld>
            <a:endParaRPr lang="en-US" altLang="en-US" sz="120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CAAB3538-8867-BB43-A248-31741784788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EC55FB20-BBFD-F642-94F6-B83EA31882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latin typeface="Verdana" panose="020B0604030504040204" pitchFamily="34" charset="0"/>
                <a:ea typeface="ＭＳ Ｐゴシック" panose="020B0600070205080204" pitchFamily="34" charset="-128"/>
              </a:rPr>
              <a:t>Image: </a:t>
            </a:r>
            <a:r>
              <a:rPr lang="en-US" altLang="en-US">
                <a:latin typeface="Verdana" panose="020B0604030504040204" pitchFamily="34" charset="0"/>
                <a:ea typeface="ＭＳ Ｐゴシック" panose="020B0600070205080204" pitchFamily="34" charset="-128"/>
              </a:rPr>
              <a:t>“Sunday Portrait” by Scott Barlow (http://www.flickr.com/photos/barl0w/3036412907, accessed Feb 4, 2016). Available under an Attribution-NonCommercial-NoDerivs 2.0 Generic license (http://creativecommons.org/licenses/by-nc-nd/2.0/).</a:t>
            </a:r>
          </a:p>
          <a:p>
            <a:pPr eaLnBrk="1" hangingPunct="1"/>
            <a:endParaRPr lang="en-US" altLang="en-US">
              <a:latin typeface="Verdana" panose="020B0604030504040204" pitchFamily="34" charset="0"/>
              <a:ea typeface="ＭＳ Ｐゴシック" panose="020B0600070205080204" pitchFamily="34" charset="-128"/>
            </a:endParaRPr>
          </a:p>
          <a:p>
            <a:pPr eaLnBrk="1" hangingPunct="1"/>
            <a:r>
              <a:rPr lang="en-US" altLang="en-US" b="1">
                <a:latin typeface="Verdana" panose="020B0604030504040204" pitchFamily="34" charset="0"/>
                <a:ea typeface="ＭＳ Ｐゴシック" panose="020B0600070205080204" pitchFamily="34" charset="-128"/>
              </a:rPr>
              <a:t>Slide notes: </a:t>
            </a:r>
            <a:r>
              <a:rPr lang="en-US" altLang="en-US">
                <a:latin typeface="Verdana" panose="020B0604030504040204" pitchFamily="34" charset="0"/>
                <a:ea typeface="ＭＳ Ｐゴシック" panose="020B0600070205080204" pitchFamily="34" charset="-128"/>
              </a:rPr>
              <a:t>Slides 2 and 3 give a brief introduction to DNA and the human genome. To explore these concepts more deeply, the Genetic Science Learning Center at the University of Utah offers a number of resources, including a multimedia Tour of The Basics (http://learn.genetics.utah.edu/content/basics/).</a:t>
            </a:r>
          </a:p>
          <a:p>
            <a:pPr eaLnBrk="1" hangingPunct="1">
              <a:spcBef>
                <a:spcPct val="0"/>
              </a:spcBef>
            </a:pPr>
            <a:endParaRPr lang="en-US" altLang="en-US">
              <a:latin typeface="Verdana" panose="020B0604030504040204" pitchFamily="34" charset="0"/>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18435" name="Slide Number Placeholder 3">
            <a:extLst>
              <a:ext uri="{FF2B5EF4-FFF2-40B4-BE49-F238E27FC236}">
                <a16:creationId xmlns:a16="http://schemas.microsoft.com/office/drawing/2014/main" id="{9524E381-CC20-774F-8D36-0835C4894F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89D33BE-6E59-804B-9D92-3DE9C4384728}" type="slidenum">
              <a:rPr lang="en-US" altLang="en-US" sz="1200">
                <a:latin typeface="Calibri" panose="020F0502020204030204" pitchFamily="34" charset="0"/>
              </a:rPr>
              <a:pPr eaLnBrk="1" hangingPunct="1"/>
              <a:t>2</a:t>
            </a:fld>
            <a:endParaRPr lang="en-US" altLang="en-US" sz="120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84EDAC02-C37E-F241-962B-B653CBD4A9D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id="{5BB40C4B-6C3F-8646-9C4E-77AFE3932A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ea typeface="ＭＳ Ｐゴシック" panose="020B0600070205080204" pitchFamily="34" charset="-128"/>
              </a:rPr>
              <a:t>Image: </a:t>
            </a:r>
            <a:r>
              <a:rPr lang="en-US" altLang="en-US">
                <a:ea typeface="ＭＳ Ｐゴシック" panose="020B0600070205080204" pitchFamily="34" charset="-128"/>
              </a:rPr>
              <a:t>“DNA Double Helix” by Apers0n via Wikimedia Commons (https://commons.wikimedia.org/wiki/File:DNA_Double_Helix.png, accessed Feb 4, 2016).</a:t>
            </a:r>
          </a:p>
          <a:p>
            <a:pPr eaLnBrk="1" hangingPunct="1"/>
            <a:endParaRPr lang="en-US" altLang="en-US">
              <a:latin typeface="Verdana" panose="020B0604030504040204" pitchFamily="34" charset="0"/>
              <a:ea typeface="ＭＳ Ｐゴシック" panose="020B0600070205080204" pitchFamily="34" charset="-128"/>
            </a:endParaRPr>
          </a:p>
          <a:p>
            <a:pPr eaLnBrk="1" hangingPunct="1"/>
            <a:r>
              <a:rPr lang="en-US" altLang="en-US" b="1">
                <a:latin typeface="Verdana" panose="020B0604030504040204" pitchFamily="34" charset="0"/>
                <a:ea typeface="ＭＳ Ｐゴシック" panose="020B0600070205080204" pitchFamily="34" charset="-128"/>
              </a:rPr>
              <a:t>Slide notes: </a:t>
            </a:r>
            <a:r>
              <a:rPr lang="en-US" altLang="en-US">
                <a:latin typeface="Verdana" panose="020B0604030504040204" pitchFamily="34" charset="0"/>
                <a:ea typeface="ＭＳ Ｐゴシック" panose="020B0600070205080204" pitchFamily="34" charset="-128"/>
              </a:rPr>
              <a:t>Slides 2 and 3 give a brief introduction to DNA and the human genome. To explore these concepts more deeply, the Genetic Science Learning Center at the University of Utah offers a number of resources, including a multimedia Tour of The Basics (http://learn.genetics.utah.edu/content/basics/).</a:t>
            </a:r>
          </a:p>
          <a:p>
            <a:pPr eaLnBrk="1" hangingPunct="1"/>
            <a:endParaRPr lang="en-US" altLang="en-US">
              <a:latin typeface="Verdana" panose="020B0604030504040204" pitchFamily="34" charset="0"/>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20483" name="Slide Number Placeholder 3">
            <a:extLst>
              <a:ext uri="{FF2B5EF4-FFF2-40B4-BE49-F238E27FC236}">
                <a16:creationId xmlns:a16="http://schemas.microsoft.com/office/drawing/2014/main" id="{F3924D1F-087D-EA47-ADFA-4E1AC72667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D88FE52-0B7A-E640-AA63-A3BBCA2EFB41}" type="slidenum">
              <a:rPr lang="en-US" altLang="en-US" sz="1200">
                <a:latin typeface="Calibri" panose="020F0502020204030204" pitchFamily="34" charset="0"/>
              </a:rPr>
              <a:pPr eaLnBrk="1" hangingPunct="1"/>
              <a:t>3</a:t>
            </a:fld>
            <a:endParaRPr lang="en-US" altLang="en-US" sz="120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4D605911-7C82-2A46-AAE1-C9D64F384960}"/>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81948A1A-646A-794A-93CA-27597E4087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eaLnBrk="1" hangingPunct="1">
              <a:spcBef>
                <a:spcPct val="0"/>
              </a:spcBef>
            </a:pPr>
            <a:r>
              <a:rPr lang="en-US" altLang="en-US" b="1">
                <a:latin typeface="Verdana" panose="020B0604030504040204" pitchFamily="34" charset="0"/>
                <a:ea typeface="ＭＳ Ｐゴシック" panose="020B0600070205080204" pitchFamily="34" charset="-128"/>
              </a:rPr>
              <a:t>Image: </a:t>
            </a:r>
            <a:r>
              <a:rPr lang="en-US" altLang="en-US">
                <a:latin typeface="Verdana" panose="020B0604030504040204" pitchFamily="34" charset="0"/>
                <a:ea typeface="ＭＳ Ｐゴシック" panose="020B0600070205080204" pitchFamily="34" charset="-128"/>
              </a:rPr>
              <a:t>“genes on parade” by Esther Dyson (http://www.flickr.com/photos/edyson/38312588, accessed Feb 4, 2016). Available under an Attribution-NonCommercial 2.0 Generic license (http://creativecommons.org/licenses/by-nc/2.0/). pgEd cropped out the border of the image.</a:t>
            </a:r>
          </a:p>
          <a:p>
            <a:pPr eaLnBrk="1" hangingPunct="1"/>
            <a:endParaRPr lang="en-US" altLang="en-US">
              <a:latin typeface="Verdana" panose="020B0604030504040204" pitchFamily="34" charset="0"/>
              <a:ea typeface="ＭＳ Ｐゴシック" panose="020B0600070205080204" pitchFamily="34" charset="-128"/>
            </a:endParaRPr>
          </a:p>
          <a:p>
            <a:r>
              <a:rPr lang="en-US" altLang="en-US" b="1">
                <a:latin typeface="Verdana" panose="020B0604030504040204" pitchFamily="34" charset="0"/>
                <a:ea typeface="ＭＳ Ｐゴシック" panose="020B0600070205080204" pitchFamily="34" charset="-128"/>
              </a:rPr>
              <a:t>Slide notes: </a:t>
            </a:r>
            <a:r>
              <a:rPr lang="en-US" altLang="en-US">
                <a:ea typeface="ＭＳ Ｐゴシック" panose="020B0600070205080204" pitchFamily="34" charset="-128"/>
              </a:rPr>
              <a:t>This image shows a karyotype, the chromosomes from a single cell of an individual. Commonly, we each have 23 pairs of chromosomes, each pair differing from the other pairs in terms of length and overall order of bases. </a:t>
            </a:r>
          </a:p>
          <a:p>
            <a:r>
              <a:rPr lang="en-US" altLang="en-US">
                <a:ea typeface="ＭＳ Ｐゴシック" panose="020B0600070205080204" pitchFamily="34" charset="-128"/>
              </a:rPr>
              <a:t>	One of the pairs of chromosomes has a strong influence on our biological sex, and so the chromosomes of this pair, named X and Y, are called the sex chromosomes. Most females carry two copies of the X chromosome (XX), and most males carry one X and one Y chromosome (XY). Intersex individuals may be XX or XY, or they may carry one sex chromosome or three or more sex chromosomes. As more genomes are sequenced, some expect to find more variation related to sex chromosomes than originally understood. One of the hopes is that this information will allow us as a society to think more broadly about sex, biology and gender. A person’s sex chromosomes do not necessarily determine a person’s gender identity. People who identify as transgender may feel their gender identity conflicts with their biological sex.</a:t>
            </a:r>
          </a:p>
          <a:p>
            <a:r>
              <a:rPr lang="en-US" altLang="en-US">
                <a:ea typeface="ＭＳ Ｐゴシック" panose="020B0600070205080204" pitchFamily="34" charset="-128"/>
              </a:rPr>
              <a:t> 	The chromosomes of the rest of the genome are simply numbered 1 through 22, with two copies of each in most individuals. These 22 chromosomes are sometimes called autosomes. </a:t>
            </a:r>
          </a:p>
          <a:p>
            <a:r>
              <a:rPr lang="en-US" altLang="en-US">
                <a:ea typeface="ＭＳ Ｐゴシック" panose="020B0600070205080204" pitchFamily="34" charset="-128"/>
              </a:rPr>
              <a:t> 	One chromosome of each pair comes from our mother and one from our father. Therefore, in general, we also have two copies of each gene, one from our mother and one from our father. It is estimated that our genomes contain approximately 20,000 genes.</a:t>
            </a:r>
          </a:p>
          <a:p>
            <a:r>
              <a:rPr lang="en-US" altLang="en-US">
                <a:ea typeface="ＭＳ Ｐゴシック" panose="020B0600070205080204" pitchFamily="34" charset="-128"/>
              </a:rPr>
              <a:t> 	Due to remarkable advances in technology, scientists can now determine the order of the 6 billion bases of our genome along the X, Y and chromosomes 1 through 22. This is referred to as genome sequencing. As the cost of sequencing decreases, it is becoming possible for large numbers of people to have their genomes sequenced. Sometimes, the sequence of bases in specific regions of the human genome can be correlated to specific traits, leading to great interest in personal genome sequencing among scientists, physicians and the general public. </a:t>
            </a:r>
          </a:p>
          <a:p>
            <a:pPr eaLnBrk="1" hangingPunct="1"/>
            <a:endParaRPr lang="en-US" altLang="en-US">
              <a:latin typeface="Verdana" panose="020B0604030504040204" pitchFamily="34" charset="0"/>
              <a:ea typeface="ＭＳ Ｐゴシック" panose="020B0600070205080204" pitchFamily="34" charset="-128"/>
            </a:endParaRPr>
          </a:p>
          <a:p>
            <a:pPr eaLnBrk="1" hangingPunct="1">
              <a:lnSpc>
                <a:spcPct val="90000"/>
              </a:lnSpc>
              <a:spcBef>
                <a:spcPct val="0"/>
              </a:spcBef>
            </a:pPr>
            <a:endParaRPr lang="en-US" altLang="en-US">
              <a:ea typeface="ＭＳ Ｐゴシック" panose="020B0600070205080204" pitchFamily="34" charset="-128"/>
            </a:endParaRPr>
          </a:p>
        </p:txBody>
      </p:sp>
      <p:sp>
        <p:nvSpPr>
          <p:cNvPr id="22531" name="Slide Number Placeholder 3">
            <a:extLst>
              <a:ext uri="{FF2B5EF4-FFF2-40B4-BE49-F238E27FC236}">
                <a16:creationId xmlns:a16="http://schemas.microsoft.com/office/drawing/2014/main" id="{ED86AE2E-312A-2C4F-AE49-449A02B094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7F37977-A558-2E4E-8B3D-5EF016891EAF}" type="slidenum">
              <a:rPr lang="en-US" altLang="en-US" sz="1200">
                <a:latin typeface="Calibri" panose="020F0502020204030204" pitchFamily="34" charset="0"/>
              </a:rPr>
              <a:pPr eaLnBrk="1" hangingPunct="1"/>
              <a:t>4</a:t>
            </a:fld>
            <a:endParaRPr lang="en-US" altLang="en-US" sz="120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79E0CEA8-1E96-2344-8717-74F55A624A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AFA521B-5EBC-894B-B351-A3769CDE08E4}" type="slidenum">
              <a:rPr lang="en-US" altLang="en-US" sz="1200">
                <a:latin typeface="Calibri" panose="020F0502020204030204" pitchFamily="34" charset="0"/>
              </a:rPr>
              <a:pPr eaLnBrk="1" hangingPunct="1"/>
              <a:t>5</a:t>
            </a:fld>
            <a:endParaRPr lang="en-US" altLang="en-US" sz="1200">
              <a:latin typeface="Calibri" panose="020F0502020204030204" pitchFamily="34" charset="0"/>
            </a:endParaRPr>
          </a:p>
        </p:txBody>
      </p:sp>
      <p:sp>
        <p:nvSpPr>
          <p:cNvPr id="24578" name="Rectangle 1">
            <a:extLst>
              <a:ext uri="{FF2B5EF4-FFF2-40B4-BE49-F238E27FC236}">
                <a16:creationId xmlns:a16="http://schemas.microsoft.com/office/drawing/2014/main" id="{B5F5FCC7-FCF5-9A48-A71F-FDB10303C835}"/>
              </a:ext>
            </a:extLst>
          </p:cNvPr>
          <p:cNvSpPr>
            <a:spLocks noGrp="1" noRot="1" noChangeAspect="1" noChangeArrowheads="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2">
            <a:extLst>
              <a:ext uri="{FF2B5EF4-FFF2-40B4-BE49-F238E27FC236}">
                <a16:creationId xmlns:a16="http://schemas.microsoft.com/office/drawing/2014/main" id="{CF28F8BB-8CCB-4846-88E4-270EF8C35A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p>
            <a:r>
              <a:rPr lang="en-US" altLang="en-US" sz="1100" b="1">
                <a:latin typeface="Verdana" panose="020B0604030504040204" pitchFamily="34" charset="0"/>
                <a:ea typeface="ＭＳ Ｐゴシック" panose="020B0600070205080204" pitchFamily="34" charset="-128"/>
              </a:rPr>
              <a:t>Slide notes: </a:t>
            </a:r>
            <a:r>
              <a:rPr lang="en-US" altLang="en-US">
                <a:ea typeface="ＭＳ Ｐゴシック" panose="020B0600070205080204" pitchFamily="34" charset="-128"/>
              </a:rPr>
              <a:t>It turns out humans have a lot in common, sharing over 99% of our DNA. The less than 1% that differs between any two individuals is referred to as genetic variation. It is these small differences between individuals that contribute to the wonderful diversity in the human population.  </a:t>
            </a:r>
          </a:p>
          <a:p>
            <a:r>
              <a:rPr lang="en-US" altLang="en-US">
                <a:ea typeface="ＭＳ Ｐゴシック" panose="020B0600070205080204" pitchFamily="34" charset="-128"/>
              </a:rPr>
              <a:t> 	It may be helpful for students to discuss the terminology that is used to talk about genetic differences between individuals. A mutation is simply a change in one’s DNA sequence and is not necessarily bad nor good. Mutations contribute to the genetic diversity among us, allowing some individuals to better tolerate certain kinds of foods, endure changes in altitude and fight off infection. While some mutations are associated with negative outcomes such as disease, other mutations have no observable impact on our health or, in some cases, may even be beneficial. The term “variant” refers to all of these outcomes and is increasingly helpful to describe our genetic differences as personal genome sequencing becomes more commonplace.</a:t>
            </a:r>
            <a:r>
              <a:rPr lang="en-US" altLang="en-US" sz="1100">
                <a:ea typeface="ＭＳ Ｐゴシック" panose="020B0600070205080204" pitchFamily="34" charset="-128"/>
              </a:rPr>
              <a:t> </a:t>
            </a:r>
            <a:endParaRPr lang="en-US" altLang="en-US" sz="1100">
              <a:latin typeface="Verdana" panose="020B0604030504040204" pitchFamily="34" charset="0"/>
              <a:ea typeface="ＭＳ Ｐゴシック" panose="020B0600070205080204" pitchFamily="34" charset="-128"/>
            </a:endParaRPr>
          </a:p>
          <a:p>
            <a:pPr eaLnBrk="1" hangingPunct="1">
              <a:spcBef>
                <a:spcPct val="0"/>
              </a:spcBef>
            </a:pPr>
            <a:endParaRPr lang="en-US" altLang="en-US" sz="1100">
              <a:solidFill>
                <a:srgbClr val="000000"/>
              </a:solidFill>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40CB0981-B793-1F4C-8154-0979636128C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2402556-E508-A849-8928-5D512C792E76}" type="slidenum">
              <a:rPr lang="en-US" altLang="en-US" sz="1200">
                <a:latin typeface="Verdana" panose="020B0604030504040204" pitchFamily="34" charset="0"/>
              </a:rPr>
              <a:pPr eaLnBrk="1" hangingPunct="1"/>
              <a:t>6</a:t>
            </a:fld>
            <a:endParaRPr lang="en-US" altLang="en-US" sz="1200">
              <a:latin typeface="Verdana" panose="020B0604030504040204" pitchFamily="34" charset="0"/>
            </a:endParaRPr>
          </a:p>
        </p:txBody>
      </p:sp>
      <p:sp>
        <p:nvSpPr>
          <p:cNvPr id="26626" name="Rectangle 2">
            <a:extLst>
              <a:ext uri="{FF2B5EF4-FFF2-40B4-BE49-F238E27FC236}">
                <a16:creationId xmlns:a16="http://schemas.microsoft.com/office/drawing/2014/main" id="{15DF02E1-B579-F549-A6D4-4B31215484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a:extLst>
              <a:ext uri="{FF2B5EF4-FFF2-40B4-BE49-F238E27FC236}">
                <a16:creationId xmlns:a16="http://schemas.microsoft.com/office/drawing/2014/main" id="{EBFF55D2-DB95-E941-B397-5476AD08210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a:latin typeface="Verdana" panose="020B0604030504040204" pitchFamily="34" charset="0"/>
                <a:ea typeface="ＭＳ Ｐゴシック" panose="020B0600070205080204" pitchFamily="34" charset="-128"/>
              </a:rPr>
              <a:t>Image:</a:t>
            </a:r>
            <a:r>
              <a:rPr lang="en-US" altLang="en-US">
                <a:latin typeface="Verdana" panose="020B0604030504040204" pitchFamily="34" charset="0"/>
                <a:ea typeface="ＭＳ Ｐゴシック" panose="020B0600070205080204" pitchFamily="34" charset="-128"/>
              </a:rPr>
              <a:t> Retty Beery, The Beerys Dystonia Support Site Web Site (http://dystonia.thebeerys.com/, a</a:t>
            </a:r>
            <a:r>
              <a:rPr lang="en-US" altLang="ja-JP">
                <a:latin typeface="Verdana" panose="020B0604030504040204" pitchFamily="34" charset="0"/>
                <a:ea typeface="ＭＳ Ｐゴシック" panose="020B0600070205080204" pitchFamily="34" charset="-128"/>
              </a:rPr>
              <a:t>ccessed Jan 25, 2016)</a:t>
            </a:r>
            <a:endParaRPr lang="en-US" altLang="en-US">
              <a:latin typeface="Verdana" panose="020B0604030504040204" pitchFamily="34" charset="0"/>
              <a:ea typeface="ＭＳ Ｐゴシック" panose="020B0600070205080204" pitchFamily="34" charset="-128"/>
            </a:endParaRPr>
          </a:p>
          <a:p>
            <a:pPr eaLnBrk="1" hangingPunct="1"/>
            <a:endParaRPr lang="en-US" altLang="en-US" b="1">
              <a:latin typeface="Verdana" panose="020B0604030504040204" pitchFamily="34" charset="0"/>
              <a:ea typeface="ＭＳ Ｐゴシック" panose="020B0600070205080204" pitchFamily="34" charset="-128"/>
            </a:endParaRPr>
          </a:p>
          <a:p>
            <a:pPr eaLnBrk="1" hangingPunct="1"/>
            <a:r>
              <a:rPr lang="en-US" altLang="en-US" b="1">
                <a:latin typeface="Verdana" panose="020B0604030504040204" pitchFamily="34" charset="0"/>
                <a:ea typeface="ＭＳ Ｐゴシック" panose="020B0600070205080204" pitchFamily="34" charset="-128"/>
              </a:rPr>
              <a:t>Slide notes: </a:t>
            </a:r>
            <a:r>
              <a:rPr lang="en-US" altLang="en-US">
                <a:ea typeface="ＭＳ Ｐゴシック" panose="020B0600070205080204" pitchFamily="34" charset="-128"/>
              </a:rPr>
              <a:t>Genome sequencing has already had real-world impacts on patients, including twins Alexis and Noah Beery. The twins exhibited a number of developmental delays and were diagnosed with cerebral palsy at the age of two. Their mother, Retta, never felt that this diagnosis explained all of their symptoms, particularly since their symptoms worsened over the course of the day. Through their mother’s research and advocacy, the twins were diagnosed at age 5 with a genetic disorder called dopa-responsive dystonia and began taking a medication that seemed to successfully treat the condition. However, some symptoms persisted and escalated, particularly for Alexis, including serious breathing problems. The Beery family had the twins' genomes sequenced, leading to the identification of a mutation in the SPR gene which, when disrupted, causes deficiencies in two neurotransmitters, dopamine and serotonin. Upon treatment to restore both dopamine and seratonin, the twins’ symptoms quickly improved, permitting them to resume full, active lives. </a:t>
            </a:r>
            <a:endParaRPr lang="en-US" altLang="en-US">
              <a:latin typeface="Verdana" panose="020B060403050404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930AE176-8FBB-8E46-B2E7-5B1766C0F072}"/>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a:extLst>
              <a:ext uri="{FF2B5EF4-FFF2-40B4-BE49-F238E27FC236}">
                <a16:creationId xmlns:a16="http://schemas.microsoft.com/office/drawing/2014/main" id="{4019FC16-3AAF-D74E-BADA-04B13A149F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10000"/>
          </a:bodyPr>
          <a:lstStyle/>
          <a:p>
            <a:pPr eaLnBrk="1" hangingPunct="1">
              <a:spcBef>
                <a:spcPct val="0"/>
              </a:spcBef>
            </a:pPr>
            <a:r>
              <a:rPr lang="en-US" altLang="en-US" b="1">
                <a:latin typeface="Verdana" panose="020B0604030504040204" pitchFamily="34" charset="0"/>
                <a:ea typeface="ＭＳ Ｐゴシック" panose="020B0600070205080204" pitchFamily="34" charset="-128"/>
              </a:rPr>
              <a:t>Slide notes: </a:t>
            </a:r>
            <a:r>
              <a:rPr lang="en-US" altLang="en-US">
                <a:latin typeface="Verdana" panose="020B0604030504040204" pitchFamily="34" charset="0"/>
                <a:ea typeface="ＭＳ Ｐゴシック" panose="020B0600070205080204" pitchFamily="34" charset="-128"/>
              </a:rPr>
              <a:t>A pedigree is a way to draw a family tree to look at traits that appear to run in a family. A great deal of information can be captured in one drawing. Here is a simple pedigree looking at a single trait. More extensive pedigrees can also be drawn to include more traits, such as family health histories. (To learn more about drawing family health histories, visit www.genome.gov/Pages/Education/Modules/YourFamilyHealthHistory.pdf.)  Briefly, men are drawn as squares and women as circles. Individuals with the trait being examined are shaded, whereas individuals without the trait are open. In slides 7-9, pedigrees are used to illustrate important principles in personal genetics.</a:t>
            </a:r>
          </a:p>
          <a:p>
            <a:r>
              <a:rPr lang="en-US" altLang="en-US">
                <a:ea typeface="ＭＳ Ｐゴシック" panose="020B0600070205080204" pitchFamily="34" charset="-128"/>
              </a:rPr>
              <a:t>	The pedigree in this slide represents the story of the Beery family. The following are important scientific points to make:</a:t>
            </a:r>
          </a:p>
          <a:p>
            <a:r>
              <a:rPr lang="en-US" altLang="en-US">
                <a:ea typeface="ＭＳ Ｐゴシック" panose="020B0600070205080204" pitchFamily="34" charset="-128"/>
              </a:rPr>
              <a:t>1) Rare genetic variants (or mutations) in the SPR gene are responsible for Alexis and Noah’s condition. These variants were identified by sequencing the twins’ genomes. </a:t>
            </a:r>
          </a:p>
          <a:p>
            <a:r>
              <a:rPr lang="en-US" altLang="en-US">
                <a:ea typeface="ＭＳ Ｐゴシック" panose="020B0600070205080204" pitchFamily="34" charset="-128"/>
              </a:rPr>
              <a:t>2) In general, people have 2 copies of SPR gene. Retta and Joe are carriers of the SPR mutation. Retta carries an SPR mutation in one of her two SPR genes; Joe carries a different SPR mutation in one of his two SPR genes (To learn more, see: www.genome.gov/27544763). Alexis and Noah inherited mutations in both copies of their SPR genes, one from each of their parents, and, as a result, developed this rare condition. This is an example of recessive inheritance.</a:t>
            </a:r>
          </a:p>
          <a:p>
            <a:r>
              <a:rPr lang="en-US" altLang="en-US">
                <a:ea typeface="ＭＳ Ｐゴシック" panose="020B0600070205080204" pitchFamily="34" charset="-128"/>
              </a:rPr>
              <a:t>3) There was a 1 in 4 chance that each child would inherit SPR mutations from both parents. However, families are small from a statistical perspective. Out of the 3 Beery children, 2 inherited SPR mutations from both parents.</a:t>
            </a:r>
          </a:p>
          <a:p>
            <a:r>
              <a:rPr lang="en-US" altLang="en-US">
                <a:ea typeface="ＭＳ Ｐゴシック" panose="020B0600070205080204" pitchFamily="34" charset="-128"/>
              </a:rPr>
              <a:t>4) Since Noah and Alexis are not identical twins, they had the same chance as any brother and sister to inherit SPR mutations from both of their parents. </a:t>
            </a:r>
          </a:p>
          <a:p>
            <a:r>
              <a:rPr lang="en-US" altLang="en-US">
                <a:ea typeface="ＭＳ Ｐゴシック" panose="020B0600070205080204" pitchFamily="34" charset="-128"/>
              </a:rPr>
              <a:t>5) Noah and Alexis did not show identical symptoms. This might be explained by other differences in their genetic make-up and/or environmental factors. </a:t>
            </a:r>
            <a:endParaRPr lang="en-US" altLang="en-US">
              <a:latin typeface="Verdana" panose="020B0604030504040204" pitchFamily="34" charset="0"/>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28675" name="Slide Number Placeholder 3">
            <a:extLst>
              <a:ext uri="{FF2B5EF4-FFF2-40B4-BE49-F238E27FC236}">
                <a16:creationId xmlns:a16="http://schemas.microsoft.com/office/drawing/2014/main" id="{75584066-69FD-8649-A345-7BD1AE8388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30EAD1F-73D5-624E-80B2-E099ED1E89AF}" type="slidenum">
              <a:rPr lang="en-US" altLang="en-US" sz="1200">
                <a:latin typeface="Calibri" panose="020F0502020204030204" pitchFamily="34" charset="0"/>
              </a:rPr>
              <a:pPr eaLnBrk="1" hangingPunct="1"/>
              <a:t>7</a:t>
            </a:fld>
            <a:endParaRPr lang="en-US" altLang="en-US" sz="120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3C8255AC-F0C3-9D41-833F-CC685EB91BC4}"/>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541B8A9F-EA5B-5643-856C-D43E5F0D69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pPr eaLnBrk="1" hangingPunct="1">
              <a:lnSpc>
                <a:spcPct val="95000"/>
              </a:lnSpc>
              <a:spcBef>
                <a:spcPct val="0"/>
              </a:spcBef>
            </a:pPr>
            <a:r>
              <a:rPr lang="en-US" altLang="en-US" sz="1600" b="1">
                <a:latin typeface="Verdana" panose="020B0604030504040204" pitchFamily="34" charset="0"/>
                <a:ea typeface="ＭＳ Ｐゴシック" panose="020B0600070205080204" pitchFamily="34" charset="-128"/>
              </a:rPr>
              <a:t>Slide notes: </a:t>
            </a:r>
            <a:r>
              <a:rPr lang="en-US" altLang="en-US" sz="1600">
                <a:latin typeface="Verdana" panose="020B0604030504040204" pitchFamily="34" charset="0"/>
                <a:ea typeface="ＭＳ Ｐゴシック" panose="020B0600070205080204" pitchFamily="34" charset="-128"/>
              </a:rPr>
              <a:t>There are many families where multiple individuals suffer from cancer. Sometimes, this is due to inheritance of a genetic variant which confers increased cancer risk. For example, certain mutations in the BRCA1 gene confer an increased risk for developing breast and ovarian cancer. According to the National Cancer Institute, women who inherit a single copy of one of these BRCA1 variants have a 55-65% chance of developing breast cancer by age 70. Note, this is an example of dominant inheritance (http://www.cancer.gov/about-cancer/causes-prevention/genetics/brca-fact-sheet).</a:t>
            </a:r>
          </a:p>
          <a:p>
            <a:pPr eaLnBrk="1" hangingPunct="1">
              <a:lnSpc>
                <a:spcPct val="95000"/>
              </a:lnSpc>
              <a:spcBef>
                <a:spcPct val="0"/>
              </a:spcBef>
            </a:pPr>
            <a:r>
              <a:rPr lang="en-US" altLang="en-US" sz="1600">
                <a:latin typeface="Verdana" panose="020B0604030504040204" pitchFamily="34" charset="0"/>
                <a:ea typeface="ＭＳ Ｐゴシック" panose="020B0600070205080204" pitchFamily="34" charset="-128"/>
              </a:rPr>
              <a:t>	In the fictional family in this pedigree, the mother Maria was diagnosed with breast cancer at age 60. When she was diagnosed, she learned that she carried a mutation in the BRCA1 gene that put her at increased risk for cancer. What are the implications for Maria’s children?  </a:t>
            </a:r>
          </a:p>
          <a:p>
            <a:pPr eaLnBrk="1" hangingPunct="1">
              <a:lnSpc>
                <a:spcPct val="95000"/>
              </a:lnSpc>
              <a:spcBef>
                <a:spcPct val="0"/>
              </a:spcBef>
            </a:pPr>
            <a:endParaRPr lang="en-US" altLang="en-US" sz="1600">
              <a:latin typeface="Verdana" panose="020B0604030504040204" pitchFamily="34" charset="0"/>
              <a:ea typeface="ＭＳ Ｐゴシック" panose="020B0600070205080204" pitchFamily="34" charset="-128"/>
            </a:endParaRPr>
          </a:p>
          <a:p>
            <a:pPr eaLnBrk="1" hangingPunct="1">
              <a:lnSpc>
                <a:spcPct val="95000"/>
              </a:lnSpc>
              <a:spcBef>
                <a:spcPct val="0"/>
              </a:spcBef>
            </a:pPr>
            <a:r>
              <a:rPr lang="en-US" altLang="en-US" sz="1600">
                <a:latin typeface="Verdana" panose="020B0604030504040204" pitchFamily="34" charset="0"/>
                <a:ea typeface="ＭＳ Ｐゴシック" panose="020B0600070205080204" pitchFamily="34" charset="-128"/>
              </a:rPr>
              <a:t>1. Vanessa is adopted, indicated by the dashed lines and bracket. Since Vanessa is not related genetically to Maria, she cannot inherit the BRCA1 mutation from her. Since she does not know about her biological parents’ genes, Vanessa has the same risk for breast cancer as other women in the population. Approximately 12% of women in the United States are estimated to develop breast cancer in their lifetime (roughly 1 in 8 women). Many of these breast cancer cases are thought to be “spontaneous,” i.e. not due to an inherited predisposition.  </a:t>
            </a:r>
          </a:p>
          <a:p>
            <a:pPr eaLnBrk="1" hangingPunct="1">
              <a:lnSpc>
                <a:spcPct val="95000"/>
              </a:lnSpc>
              <a:spcBef>
                <a:spcPct val="0"/>
              </a:spcBef>
            </a:pPr>
            <a:endParaRPr lang="en-US" altLang="en-US" sz="1600">
              <a:latin typeface="Verdana" panose="020B0604030504040204" pitchFamily="34" charset="0"/>
              <a:ea typeface="ＭＳ Ｐゴシック" panose="020B0600070205080204" pitchFamily="34" charset="-128"/>
            </a:endParaRPr>
          </a:p>
          <a:p>
            <a:pPr eaLnBrk="1" hangingPunct="1">
              <a:lnSpc>
                <a:spcPct val="95000"/>
              </a:lnSpc>
              <a:spcBef>
                <a:spcPct val="0"/>
              </a:spcBef>
            </a:pPr>
            <a:r>
              <a:rPr lang="en-US" altLang="en-US" sz="1600">
                <a:latin typeface="Verdana" panose="020B0604030504040204" pitchFamily="34" charset="0"/>
                <a:ea typeface="ＭＳ Ｐゴシック" panose="020B0600070205080204" pitchFamily="34" charset="-128"/>
              </a:rPr>
              <a:t>2. Emily, Ashley and Angela have a 50% chance of inheriting the BRCA1 mutation from Maria. If they have inherited this variant, then they would be at increased risk for breast and ovarian cancer, and they could pass this variant on to their children. If not, they would have same risk for breast cancer as their sister Vanessa and other women in the population.</a:t>
            </a:r>
          </a:p>
          <a:p>
            <a:pPr eaLnBrk="1" hangingPunct="1">
              <a:lnSpc>
                <a:spcPct val="95000"/>
              </a:lnSpc>
              <a:spcBef>
                <a:spcPct val="0"/>
              </a:spcBef>
            </a:pPr>
            <a:endParaRPr lang="en-US" altLang="en-US" sz="1600">
              <a:latin typeface="Verdana" panose="020B0604030504040204" pitchFamily="34" charset="0"/>
              <a:ea typeface="ＭＳ Ｐゴシック" panose="020B0600070205080204" pitchFamily="34" charset="-128"/>
            </a:endParaRPr>
          </a:p>
          <a:p>
            <a:pPr eaLnBrk="1" hangingPunct="1">
              <a:lnSpc>
                <a:spcPct val="95000"/>
              </a:lnSpc>
              <a:spcBef>
                <a:spcPct val="0"/>
              </a:spcBef>
            </a:pPr>
            <a:r>
              <a:rPr lang="en-US" altLang="en-US" sz="1600">
                <a:latin typeface="Verdana" panose="020B0604030504040204" pitchFamily="34" charset="0"/>
                <a:ea typeface="ＭＳ Ｐゴシック" panose="020B0600070205080204" pitchFamily="34" charset="-128"/>
              </a:rPr>
              <a:t>3. If Malcolm inherited the BRCA1 mutation, as a male, he would have a modestly increased cancer risk. Like his siblings, he would be able to pass this mutation onto his children and therefore his future daughters could be in this high risk group.</a:t>
            </a:r>
          </a:p>
          <a:p>
            <a:pPr eaLnBrk="1" hangingPunct="1">
              <a:lnSpc>
                <a:spcPct val="95000"/>
              </a:lnSpc>
              <a:spcBef>
                <a:spcPct val="0"/>
              </a:spcBef>
            </a:pPr>
            <a:endParaRPr lang="en-US" altLang="en-US" sz="1600">
              <a:latin typeface="Verdana" panose="020B0604030504040204" pitchFamily="34" charset="0"/>
              <a:ea typeface="ＭＳ Ｐゴシック" panose="020B0600070205080204" pitchFamily="34" charset="-128"/>
            </a:endParaRPr>
          </a:p>
          <a:p>
            <a:pPr eaLnBrk="1" hangingPunct="1">
              <a:lnSpc>
                <a:spcPct val="95000"/>
              </a:lnSpc>
              <a:spcBef>
                <a:spcPct val="0"/>
              </a:spcBef>
            </a:pPr>
            <a:r>
              <a:rPr lang="en-US" altLang="en-US" sz="1600">
                <a:latin typeface="Verdana" panose="020B0604030504040204" pitchFamily="34" charset="0"/>
                <a:ea typeface="ＭＳ Ｐゴシック" panose="020B0600070205080204" pitchFamily="34" charset="-128"/>
              </a:rPr>
              <a:t>4. Chris is an individual who considers himself transgender, represented in the pedigree by the diamond symbol. Chromosomally, Chris carries two X chromosomes, which makes him genetically female. This means that, like his sisters, Chris would be at high risk for breast and ovarian cancer if he inherited the BRCA1 mutation from Maria.</a:t>
            </a:r>
          </a:p>
          <a:p>
            <a:pPr eaLnBrk="1" hangingPunct="1">
              <a:lnSpc>
                <a:spcPct val="95000"/>
              </a:lnSpc>
              <a:spcBef>
                <a:spcPct val="0"/>
              </a:spcBef>
            </a:pPr>
            <a:endParaRPr lang="en-US" altLang="en-US" sz="1600">
              <a:latin typeface="Verdana" panose="020B0604030504040204" pitchFamily="34" charset="0"/>
              <a:ea typeface="ＭＳ Ｐゴシック" panose="020B0600070205080204" pitchFamily="34" charset="-128"/>
            </a:endParaRPr>
          </a:p>
          <a:p>
            <a:pPr eaLnBrk="1" hangingPunct="1">
              <a:lnSpc>
                <a:spcPct val="95000"/>
              </a:lnSpc>
              <a:spcBef>
                <a:spcPct val="0"/>
              </a:spcBef>
            </a:pPr>
            <a:endParaRPr lang="en-US" altLang="en-US" sz="1600">
              <a:solidFill>
                <a:srgbClr val="000000"/>
              </a:solidFill>
              <a:latin typeface="Arial" panose="020B0604020202020204" pitchFamily="34" charset="0"/>
              <a:ea typeface="ＭＳ Ｐゴシック" panose="020B0600070205080204" pitchFamily="34" charset="-128"/>
            </a:endParaRPr>
          </a:p>
        </p:txBody>
      </p:sp>
      <p:sp>
        <p:nvSpPr>
          <p:cNvPr id="30723" name="Slide Number Placeholder 3">
            <a:extLst>
              <a:ext uri="{FF2B5EF4-FFF2-40B4-BE49-F238E27FC236}">
                <a16:creationId xmlns:a16="http://schemas.microsoft.com/office/drawing/2014/main" id="{5FF80E21-0B7B-D048-ACBA-B412F08471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D5DD3E2-4CA0-B443-81D5-D57318722288}" type="slidenum">
              <a:rPr lang="en-US" altLang="en-US" sz="1200">
                <a:latin typeface="Calibri" panose="020F0502020204030204" pitchFamily="34" charset="0"/>
              </a:rPr>
              <a:pPr eaLnBrk="1" hangingPunct="1"/>
              <a:t>8</a:t>
            </a:fld>
            <a:endParaRPr lang="en-US" altLang="en-US" sz="120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39002263-01EC-F840-9BE2-AF88EDC28D07}"/>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id="{05E32240-1F16-6742-8A5E-1B16309061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US" altLang="en-US" sz="1600" b="1">
                <a:latin typeface="Verdana" panose="020B0604030504040204" pitchFamily="34" charset="0"/>
                <a:ea typeface="ＭＳ Ｐゴシック" panose="020B0600070205080204" pitchFamily="34" charset="-128"/>
              </a:rPr>
              <a:t>Slide notes: </a:t>
            </a:r>
            <a:r>
              <a:rPr lang="en-US" altLang="en-US">
                <a:ea typeface="ＭＳ Ｐゴシック" panose="020B0600070205080204" pitchFamily="34" charset="-128"/>
              </a:rPr>
              <a:t>This slide shows a pedigree from the same family 20 years later. </a:t>
            </a:r>
          </a:p>
          <a:p>
            <a:r>
              <a:rPr lang="en-US" altLang="en-US">
                <a:ea typeface="ＭＳ Ｐゴシック" panose="020B0600070205080204" pitchFamily="34" charset="-128"/>
              </a:rPr>
              <a:t> </a:t>
            </a:r>
          </a:p>
          <a:p>
            <a:r>
              <a:rPr lang="en-US" altLang="en-US">
                <a:ea typeface="ＭＳ Ｐゴシック" panose="020B0600070205080204" pitchFamily="34" charset="-128"/>
              </a:rPr>
              <a:t>1. Vanessa was diagnosed with breast cancer at age 55. Since Vanessa is not genetically related to Maria, her cancer is unrelated to the cancer being passed down in this pedigree. Instead, any genetic risks factors that she might have were inherited from her biological parents who are not depicted here.</a:t>
            </a:r>
          </a:p>
          <a:p>
            <a:r>
              <a:rPr lang="en-US" altLang="en-US">
                <a:ea typeface="ＭＳ Ｐゴシック" panose="020B0600070205080204" pitchFamily="34" charset="-128"/>
              </a:rPr>
              <a:t> </a:t>
            </a:r>
          </a:p>
          <a:p>
            <a:r>
              <a:rPr lang="en-US" altLang="en-US">
                <a:ea typeface="ＭＳ Ｐゴシック" panose="020B0600070205080204" pitchFamily="34" charset="-128"/>
              </a:rPr>
              <a:t>2. Angela has not developed breast cancer but, at age 45, was diagnosed with ovarian cancer. She learned that she inherited the BRCA1 mutation from Maria. This makes the point that two women with the same BRCA1 variant can have different outcomes, e.g. different age of diagnosis, different type of cancer and some women with this mutation will not develop cancer.</a:t>
            </a:r>
          </a:p>
          <a:p>
            <a:r>
              <a:rPr lang="en-US" altLang="en-US">
                <a:ea typeface="ＭＳ Ｐゴシック" panose="020B0600070205080204" pitchFamily="34" charset="-128"/>
              </a:rPr>
              <a:t> </a:t>
            </a:r>
          </a:p>
          <a:p>
            <a:r>
              <a:rPr lang="en-US" altLang="en-US">
                <a:ea typeface="ＭＳ Ｐゴシック" panose="020B0600070205080204" pitchFamily="34" charset="-128"/>
              </a:rPr>
              <a:t>3. Ashley underwent genetic testing and found out that she carries the BRCA1 mutation. After her daughter Chloe was born, Ashley underwent preventative surgeries to remove her breasts and ovaries. As a result, her risk for cancer is substantially reduced. She knows that Chloe, now 3 years old, has a 50% chance of inheriting the BRCA1 mutation, but doesn’t know if and when Chloe should get tested.</a:t>
            </a:r>
            <a:r>
              <a:rPr lang="en-US" altLang="en-US" sz="1600">
                <a:ea typeface="ＭＳ Ｐゴシック" panose="020B0600070205080204" pitchFamily="34" charset="-128"/>
              </a:rPr>
              <a:t> </a:t>
            </a:r>
            <a:endParaRPr lang="en-US" altLang="en-US" sz="1600">
              <a:latin typeface="Verdana" panose="020B0604030504040204" pitchFamily="34" charset="0"/>
              <a:ea typeface="ＭＳ Ｐゴシック" panose="020B0600070205080204" pitchFamily="34" charset="-128"/>
            </a:endParaRPr>
          </a:p>
          <a:p>
            <a:pPr eaLnBrk="1" hangingPunct="1">
              <a:lnSpc>
                <a:spcPct val="95000"/>
              </a:lnSpc>
              <a:spcBef>
                <a:spcPct val="0"/>
              </a:spcBef>
            </a:pPr>
            <a:endParaRPr lang="en-US" altLang="en-US" sz="1600">
              <a:solidFill>
                <a:srgbClr val="000000"/>
              </a:solidFill>
              <a:latin typeface="Arial" panose="020B0604020202020204" pitchFamily="34" charset="0"/>
              <a:ea typeface="ＭＳ Ｐゴシック" panose="020B0600070205080204" pitchFamily="34" charset="-128"/>
            </a:endParaRPr>
          </a:p>
        </p:txBody>
      </p:sp>
      <p:sp>
        <p:nvSpPr>
          <p:cNvPr id="32771" name="Slide Number Placeholder 3">
            <a:extLst>
              <a:ext uri="{FF2B5EF4-FFF2-40B4-BE49-F238E27FC236}">
                <a16:creationId xmlns:a16="http://schemas.microsoft.com/office/drawing/2014/main" id="{013FC965-106A-E344-81C6-9DCFA8DEC5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61F802B-279D-3C40-9CE3-5F3CBEEEB04B}" type="slidenum">
              <a:rPr lang="en-US" altLang="en-US" sz="1200">
                <a:latin typeface="Calibri" panose="020F0502020204030204" pitchFamily="34" charset="0"/>
              </a:rPr>
              <a:pPr eaLnBrk="1" hangingPunct="1"/>
              <a:t>9</a:t>
            </a:fld>
            <a:endParaRPr lang="en-US" altLang="en-US" sz="120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09DB2B9F-6711-754E-8365-CCB9FCD24165}"/>
              </a:ext>
            </a:extLst>
          </p:cNvPr>
          <p:cNvSpPr>
            <a:spLocks noGrp="1"/>
          </p:cNvSpPr>
          <p:nvPr>
            <p:ph type="dt" sz="half" idx="10"/>
          </p:nvPr>
        </p:nvSpPr>
        <p:spPr/>
        <p:txBody>
          <a:bodyPr/>
          <a:lstStyle>
            <a:lvl1pPr>
              <a:defRPr/>
            </a:lvl1pPr>
          </a:lstStyle>
          <a:p>
            <a:fld id="{28D92A62-872D-F849-96B1-62D3542675E1}" type="datetime1">
              <a:rPr lang="en-US" altLang="en-US"/>
              <a:pPr/>
              <a:t>6/10/20</a:t>
            </a:fld>
            <a:endParaRPr lang="en-US" altLang="en-US"/>
          </a:p>
        </p:txBody>
      </p:sp>
      <p:sp>
        <p:nvSpPr>
          <p:cNvPr id="5" name="Footer Placeholder 4">
            <a:extLst>
              <a:ext uri="{FF2B5EF4-FFF2-40B4-BE49-F238E27FC236}">
                <a16:creationId xmlns:a16="http://schemas.microsoft.com/office/drawing/2014/main" id="{724D7B69-5AC2-FF47-8F3A-2E6C65CD83C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C8138F3-5986-3349-AC76-4C0E185DCE47}"/>
              </a:ext>
            </a:extLst>
          </p:cNvPr>
          <p:cNvSpPr>
            <a:spLocks noGrp="1"/>
          </p:cNvSpPr>
          <p:nvPr>
            <p:ph type="sldNum" sz="quarter" idx="12"/>
          </p:nvPr>
        </p:nvSpPr>
        <p:spPr/>
        <p:txBody>
          <a:bodyPr/>
          <a:lstStyle>
            <a:lvl1pPr>
              <a:defRPr/>
            </a:lvl1pPr>
          </a:lstStyle>
          <a:p>
            <a:fld id="{AAF36DE5-8BED-E742-B43E-9BE133BED5EC}" type="slidenum">
              <a:rPr lang="en-US" altLang="en-US"/>
              <a:pPr/>
              <a:t>‹#›</a:t>
            </a:fld>
            <a:endParaRPr lang="en-US" altLang="en-US"/>
          </a:p>
        </p:txBody>
      </p:sp>
    </p:spTree>
    <p:extLst>
      <p:ext uri="{BB962C8B-B14F-4D97-AF65-F5344CB8AC3E}">
        <p14:creationId xmlns:p14="http://schemas.microsoft.com/office/powerpoint/2010/main" val="1801197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F434A8-856F-E545-992F-1E0E499D0D96}"/>
              </a:ext>
            </a:extLst>
          </p:cNvPr>
          <p:cNvSpPr>
            <a:spLocks noGrp="1"/>
          </p:cNvSpPr>
          <p:nvPr>
            <p:ph type="dt" sz="half" idx="10"/>
          </p:nvPr>
        </p:nvSpPr>
        <p:spPr/>
        <p:txBody>
          <a:bodyPr/>
          <a:lstStyle>
            <a:lvl1pPr>
              <a:defRPr/>
            </a:lvl1pPr>
          </a:lstStyle>
          <a:p>
            <a:fld id="{484032C0-7CF7-AB46-8C9A-E658924834CF}" type="datetime1">
              <a:rPr lang="en-US" altLang="en-US"/>
              <a:pPr/>
              <a:t>6/10/20</a:t>
            </a:fld>
            <a:endParaRPr lang="en-US" altLang="en-US"/>
          </a:p>
        </p:txBody>
      </p:sp>
      <p:sp>
        <p:nvSpPr>
          <p:cNvPr id="5" name="Footer Placeholder 4">
            <a:extLst>
              <a:ext uri="{FF2B5EF4-FFF2-40B4-BE49-F238E27FC236}">
                <a16:creationId xmlns:a16="http://schemas.microsoft.com/office/drawing/2014/main" id="{8687F0A1-57B1-0049-9600-4C0C0C3E090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1C7F827-50A2-C14A-9615-D114A1B91007}"/>
              </a:ext>
            </a:extLst>
          </p:cNvPr>
          <p:cNvSpPr>
            <a:spLocks noGrp="1"/>
          </p:cNvSpPr>
          <p:nvPr>
            <p:ph type="sldNum" sz="quarter" idx="12"/>
          </p:nvPr>
        </p:nvSpPr>
        <p:spPr/>
        <p:txBody>
          <a:bodyPr/>
          <a:lstStyle>
            <a:lvl1pPr>
              <a:defRPr/>
            </a:lvl1pPr>
          </a:lstStyle>
          <a:p>
            <a:fld id="{09CD682D-D234-B149-8A8B-B914A2D499FA}" type="slidenum">
              <a:rPr lang="en-US" altLang="en-US"/>
              <a:pPr/>
              <a:t>‹#›</a:t>
            </a:fld>
            <a:endParaRPr lang="en-US" altLang="en-US"/>
          </a:p>
        </p:txBody>
      </p:sp>
    </p:spTree>
    <p:extLst>
      <p:ext uri="{BB962C8B-B14F-4D97-AF65-F5344CB8AC3E}">
        <p14:creationId xmlns:p14="http://schemas.microsoft.com/office/powerpoint/2010/main" val="3359888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42F5D1-1E79-CF4A-9989-9CA87A5BB981}"/>
              </a:ext>
            </a:extLst>
          </p:cNvPr>
          <p:cNvSpPr>
            <a:spLocks noGrp="1"/>
          </p:cNvSpPr>
          <p:nvPr>
            <p:ph type="dt" sz="half" idx="10"/>
          </p:nvPr>
        </p:nvSpPr>
        <p:spPr/>
        <p:txBody>
          <a:bodyPr/>
          <a:lstStyle>
            <a:lvl1pPr>
              <a:defRPr/>
            </a:lvl1pPr>
          </a:lstStyle>
          <a:p>
            <a:fld id="{85998E82-6DD0-0F41-ADBB-006713C87920}" type="datetime1">
              <a:rPr lang="en-US" altLang="en-US"/>
              <a:pPr/>
              <a:t>6/10/20</a:t>
            </a:fld>
            <a:endParaRPr lang="en-US" altLang="en-US"/>
          </a:p>
        </p:txBody>
      </p:sp>
      <p:sp>
        <p:nvSpPr>
          <p:cNvPr id="5" name="Footer Placeholder 4">
            <a:extLst>
              <a:ext uri="{FF2B5EF4-FFF2-40B4-BE49-F238E27FC236}">
                <a16:creationId xmlns:a16="http://schemas.microsoft.com/office/drawing/2014/main" id="{78CFEBD7-B9CF-A84A-B3C8-FD6E07D01C6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B3F9721-4D4A-0643-9641-7C5FE688FFF0}"/>
              </a:ext>
            </a:extLst>
          </p:cNvPr>
          <p:cNvSpPr>
            <a:spLocks noGrp="1"/>
          </p:cNvSpPr>
          <p:nvPr>
            <p:ph type="sldNum" sz="quarter" idx="12"/>
          </p:nvPr>
        </p:nvSpPr>
        <p:spPr/>
        <p:txBody>
          <a:bodyPr/>
          <a:lstStyle>
            <a:lvl1pPr>
              <a:defRPr/>
            </a:lvl1pPr>
          </a:lstStyle>
          <a:p>
            <a:fld id="{F2D0CB1B-E2F4-714D-8903-821611430351}" type="slidenum">
              <a:rPr lang="en-US" altLang="en-US"/>
              <a:pPr/>
              <a:t>‹#›</a:t>
            </a:fld>
            <a:endParaRPr lang="en-US" altLang="en-US"/>
          </a:p>
        </p:txBody>
      </p:sp>
    </p:spTree>
    <p:extLst>
      <p:ext uri="{BB962C8B-B14F-4D97-AF65-F5344CB8AC3E}">
        <p14:creationId xmlns:p14="http://schemas.microsoft.com/office/powerpoint/2010/main" val="1984057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ACDFA3-91C9-544E-89F0-B52395724819}"/>
              </a:ext>
            </a:extLst>
          </p:cNvPr>
          <p:cNvSpPr>
            <a:spLocks noGrp="1"/>
          </p:cNvSpPr>
          <p:nvPr>
            <p:ph type="dt" sz="half" idx="10"/>
          </p:nvPr>
        </p:nvSpPr>
        <p:spPr/>
        <p:txBody>
          <a:bodyPr/>
          <a:lstStyle>
            <a:lvl1pPr>
              <a:defRPr/>
            </a:lvl1pPr>
          </a:lstStyle>
          <a:p>
            <a:fld id="{D073A8E9-C6C4-CF42-9BCB-9CE74C5FCBFB}" type="datetime1">
              <a:rPr lang="en-US" altLang="en-US"/>
              <a:pPr/>
              <a:t>6/10/20</a:t>
            </a:fld>
            <a:endParaRPr lang="en-US" altLang="en-US"/>
          </a:p>
        </p:txBody>
      </p:sp>
      <p:sp>
        <p:nvSpPr>
          <p:cNvPr id="5" name="Footer Placeholder 4">
            <a:extLst>
              <a:ext uri="{FF2B5EF4-FFF2-40B4-BE49-F238E27FC236}">
                <a16:creationId xmlns:a16="http://schemas.microsoft.com/office/drawing/2014/main" id="{558556E9-4696-754E-8219-C9701E5228B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C295EAE-0902-CE40-BB04-470B91FFA0CE}"/>
              </a:ext>
            </a:extLst>
          </p:cNvPr>
          <p:cNvSpPr>
            <a:spLocks noGrp="1"/>
          </p:cNvSpPr>
          <p:nvPr>
            <p:ph type="sldNum" sz="quarter" idx="12"/>
          </p:nvPr>
        </p:nvSpPr>
        <p:spPr/>
        <p:txBody>
          <a:bodyPr/>
          <a:lstStyle>
            <a:lvl1pPr>
              <a:defRPr/>
            </a:lvl1pPr>
          </a:lstStyle>
          <a:p>
            <a:fld id="{3F2880E9-5226-3A44-9CB9-A0B7C284B1B6}" type="slidenum">
              <a:rPr lang="en-US" altLang="en-US"/>
              <a:pPr/>
              <a:t>‹#›</a:t>
            </a:fld>
            <a:endParaRPr lang="en-US" altLang="en-US"/>
          </a:p>
        </p:txBody>
      </p:sp>
    </p:spTree>
    <p:extLst>
      <p:ext uri="{BB962C8B-B14F-4D97-AF65-F5344CB8AC3E}">
        <p14:creationId xmlns:p14="http://schemas.microsoft.com/office/powerpoint/2010/main" val="3444770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A5868F-E296-0E44-A19C-116F7E035174}"/>
              </a:ext>
            </a:extLst>
          </p:cNvPr>
          <p:cNvSpPr>
            <a:spLocks noGrp="1"/>
          </p:cNvSpPr>
          <p:nvPr>
            <p:ph type="dt" sz="half" idx="10"/>
          </p:nvPr>
        </p:nvSpPr>
        <p:spPr/>
        <p:txBody>
          <a:bodyPr/>
          <a:lstStyle>
            <a:lvl1pPr>
              <a:defRPr/>
            </a:lvl1pPr>
          </a:lstStyle>
          <a:p>
            <a:fld id="{145A017A-1100-8947-8E29-CDEC8963FC34}" type="datetime1">
              <a:rPr lang="en-US" altLang="en-US"/>
              <a:pPr/>
              <a:t>6/10/20</a:t>
            </a:fld>
            <a:endParaRPr lang="en-US" altLang="en-US"/>
          </a:p>
        </p:txBody>
      </p:sp>
      <p:sp>
        <p:nvSpPr>
          <p:cNvPr id="5" name="Footer Placeholder 4">
            <a:extLst>
              <a:ext uri="{FF2B5EF4-FFF2-40B4-BE49-F238E27FC236}">
                <a16:creationId xmlns:a16="http://schemas.microsoft.com/office/drawing/2014/main" id="{D2D677A7-1775-4642-95DA-2602738BAD4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9676C77-4E9A-6C48-A1C0-AF1FDC9FBAC6}"/>
              </a:ext>
            </a:extLst>
          </p:cNvPr>
          <p:cNvSpPr>
            <a:spLocks noGrp="1"/>
          </p:cNvSpPr>
          <p:nvPr>
            <p:ph type="sldNum" sz="quarter" idx="12"/>
          </p:nvPr>
        </p:nvSpPr>
        <p:spPr/>
        <p:txBody>
          <a:bodyPr/>
          <a:lstStyle>
            <a:lvl1pPr>
              <a:defRPr/>
            </a:lvl1pPr>
          </a:lstStyle>
          <a:p>
            <a:fld id="{2B0B1461-F05F-C649-B108-1054E295A377}" type="slidenum">
              <a:rPr lang="en-US" altLang="en-US"/>
              <a:pPr/>
              <a:t>‹#›</a:t>
            </a:fld>
            <a:endParaRPr lang="en-US" altLang="en-US"/>
          </a:p>
        </p:txBody>
      </p:sp>
    </p:spTree>
    <p:extLst>
      <p:ext uri="{BB962C8B-B14F-4D97-AF65-F5344CB8AC3E}">
        <p14:creationId xmlns:p14="http://schemas.microsoft.com/office/powerpoint/2010/main" val="378921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288D379-1F2E-884A-BE9D-F401D39B6C3C}"/>
              </a:ext>
            </a:extLst>
          </p:cNvPr>
          <p:cNvSpPr>
            <a:spLocks noGrp="1"/>
          </p:cNvSpPr>
          <p:nvPr>
            <p:ph type="dt" sz="half" idx="10"/>
          </p:nvPr>
        </p:nvSpPr>
        <p:spPr/>
        <p:txBody>
          <a:bodyPr/>
          <a:lstStyle>
            <a:lvl1pPr>
              <a:defRPr/>
            </a:lvl1pPr>
          </a:lstStyle>
          <a:p>
            <a:fld id="{3A34A7A2-1769-9A46-BFA6-7E2CE8D5E856}" type="datetime1">
              <a:rPr lang="en-US" altLang="en-US"/>
              <a:pPr/>
              <a:t>6/10/20</a:t>
            </a:fld>
            <a:endParaRPr lang="en-US" altLang="en-US"/>
          </a:p>
        </p:txBody>
      </p:sp>
      <p:sp>
        <p:nvSpPr>
          <p:cNvPr id="6" name="Footer Placeholder 4">
            <a:extLst>
              <a:ext uri="{FF2B5EF4-FFF2-40B4-BE49-F238E27FC236}">
                <a16:creationId xmlns:a16="http://schemas.microsoft.com/office/drawing/2014/main" id="{ECF8DDFD-8686-6F48-84F8-40B690D6331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BDB4036-A9E0-4A43-91D0-B554DB17AF70}"/>
              </a:ext>
            </a:extLst>
          </p:cNvPr>
          <p:cNvSpPr>
            <a:spLocks noGrp="1"/>
          </p:cNvSpPr>
          <p:nvPr>
            <p:ph type="sldNum" sz="quarter" idx="12"/>
          </p:nvPr>
        </p:nvSpPr>
        <p:spPr/>
        <p:txBody>
          <a:bodyPr/>
          <a:lstStyle>
            <a:lvl1pPr>
              <a:defRPr/>
            </a:lvl1pPr>
          </a:lstStyle>
          <a:p>
            <a:fld id="{37D8CD9D-0B01-C443-BA43-78B6A99EADB6}" type="slidenum">
              <a:rPr lang="en-US" altLang="en-US"/>
              <a:pPr/>
              <a:t>‹#›</a:t>
            </a:fld>
            <a:endParaRPr lang="en-US" altLang="en-US"/>
          </a:p>
        </p:txBody>
      </p:sp>
    </p:spTree>
    <p:extLst>
      <p:ext uri="{BB962C8B-B14F-4D97-AF65-F5344CB8AC3E}">
        <p14:creationId xmlns:p14="http://schemas.microsoft.com/office/powerpoint/2010/main" val="2810880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82C81D2-19A6-4549-B1E3-B6C93F353F08}"/>
              </a:ext>
            </a:extLst>
          </p:cNvPr>
          <p:cNvSpPr>
            <a:spLocks noGrp="1"/>
          </p:cNvSpPr>
          <p:nvPr>
            <p:ph type="dt" sz="half" idx="10"/>
          </p:nvPr>
        </p:nvSpPr>
        <p:spPr/>
        <p:txBody>
          <a:bodyPr/>
          <a:lstStyle>
            <a:lvl1pPr>
              <a:defRPr/>
            </a:lvl1pPr>
          </a:lstStyle>
          <a:p>
            <a:fld id="{C2E55A10-41F9-AB4B-9572-AA5DFB57CF57}" type="datetime1">
              <a:rPr lang="en-US" altLang="en-US"/>
              <a:pPr/>
              <a:t>6/10/20</a:t>
            </a:fld>
            <a:endParaRPr lang="en-US" altLang="en-US"/>
          </a:p>
        </p:txBody>
      </p:sp>
      <p:sp>
        <p:nvSpPr>
          <p:cNvPr id="8" name="Footer Placeholder 4">
            <a:extLst>
              <a:ext uri="{FF2B5EF4-FFF2-40B4-BE49-F238E27FC236}">
                <a16:creationId xmlns:a16="http://schemas.microsoft.com/office/drawing/2014/main" id="{67BDD362-A523-B74F-9231-BC6FF46EBC5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3884F09-7787-0141-A646-E600D5C387E7}"/>
              </a:ext>
            </a:extLst>
          </p:cNvPr>
          <p:cNvSpPr>
            <a:spLocks noGrp="1"/>
          </p:cNvSpPr>
          <p:nvPr>
            <p:ph type="sldNum" sz="quarter" idx="12"/>
          </p:nvPr>
        </p:nvSpPr>
        <p:spPr/>
        <p:txBody>
          <a:bodyPr/>
          <a:lstStyle>
            <a:lvl1pPr>
              <a:defRPr/>
            </a:lvl1pPr>
          </a:lstStyle>
          <a:p>
            <a:fld id="{7D6D3F96-7F31-7648-901A-E122BE4FB5CE}" type="slidenum">
              <a:rPr lang="en-US" altLang="en-US"/>
              <a:pPr/>
              <a:t>‹#›</a:t>
            </a:fld>
            <a:endParaRPr lang="en-US" altLang="en-US"/>
          </a:p>
        </p:txBody>
      </p:sp>
    </p:spTree>
    <p:extLst>
      <p:ext uri="{BB962C8B-B14F-4D97-AF65-F5344CB8AC3E}">
        <p14:creationId xmlns:p14="http://schemas.microsoft.com/office/powerpoint/2010/main" val="2703706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5179C81-B9B8-E94E-8B60-08EFE40E91D4}"/>
              </a:ext>
            </a:extLst>
          </p:cNvPr>
          <p:cNvSpPr>
            <a:spLocks noGrp="1"/>
          </p:cNvSpPr>
          <p:nvPr>
            <p:ph type="dt" sz="half" idx="10"/>
          </p:nvPr>
        </p:nvSpPr>
        <p:spPr/>
        <p:txBody>
          <a:bodyPr/>
          <a:lstStyle>
            <a:lvl1pPr>
              <a:defRPr/>
            </a:lvl1pPr>
          </a:lstStyle>
          <a:p>
            <a:fld id="{88392155-4C94-904F-982D-916D396F0BE4}" type="datetime1">
              <a:rPr lang="en-US" altLang="en-US"/>
              <a:pPr/>
              <a:t>6/10/20</a:t>
            </a:fld>
            <a:endParaRPr lang="en-US" altLang="en-US"/>
          </a:p>
        </p:txBody>
      </p:sp>
      <p:sp>
        <p:nvSpPr>
          <p:cNvPr id="4" name="Footer Placeholder 4">
            <a:extLst>
              <a:ext uri="{FF2B5EF4-FFF2-40B4-BE49-F238E27FC236}">
                <a16:creationId xmlns:a16="http://schemas.microsoft.com/office/drawing/2014/main" id="{3B0817B3-C7F8-3947-AC52-BA5FE518AB4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F8424B0-A2F3-D043-BF01-361EBDF60FED}"/>
              </a:ext>
            </a:extLst>
          </p:cNvPr>
          <p:cNvSpPr>
            <a:spLocks noGrp="1"/>
          </p:cNvSpPr>
          <p:nvPr>
            <p:ph type="sldNum" sz="quarter" idx="12"/>
          </p:nvPr>
        </p:nvSpPr>
        <p:spPr/>
        <p:txBody>
          <a:bodyPr/>
          <a:lstStyle>
            <a:lvl1pPr>
              <a:defRPr/>
            </a:lvl1pPr>
          </a:lstStyle>
          <a:p>
            <a:fld id="{630F6598-AC03-0449-ABA5-D5A0E66A8EF9}" type="slidenum">
              <a:rPr lang="en-US" altLang="en-US"/>
              <a:pPr/>
              <a:t>‹#›</a:t>
            </a:fld>
            <a:endParaRPr lang="en-US" altLang="en-US"/>
          </a:p>
        </p:txBody>
      </p:sp>
    </p:spTree>
    <p:extLst>
      <p:ext uri="{BB962C8B-B14F-4D97-AF65-F5344CB8AC3E}">
        <p14:creationId xmlns:p14="http://schemas.microsoft.com/office/powerpoint/2010/main" val="4127028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2EB8C61-767A-C84C-BFFA-58057AE73463}"/>
              </a:ext>
            </a:extLst>
          </p:cNvPr>
          <p:cNvSpPr>
            <a:spLocks noGrp="1"/>
          </p:cNvSpPr>
          <p:nvPr>
            <p:ph type="dt" sz="half" idx="10"/>
          </p:nvPr>
        </p:nvSpPr>
        <p:spPr/>
        <p:txBody>
          <a:bodyPr/>
          <a:lstStyle>
            <a:lvl1pPr>
              <a:defRPr/>
            </a:lvl1pPr>
          </a:lstStyle>
          <a:p>
            <a:fld id="{8D953AB4-B5E4-CE4C-87C7-8D29B79AC59F}" type="datetime1">
              <a:rPr lang="en-US" altLang="en-US"/>
              <a:pPr/>
              <a:t>6/10/20</a:t>
            </a:fld>
            <a:endParaRPr lang="en-US" altLang="en-US"/>
          </a:p>
        </p:txBody>
      </p:sp>
      <p:sp>
        <p:nvSpPr>
          <p:cNvPr id="3" name="Footer Placeholder 4">
            <a:extLst>
              <a:ext uri="{FF2B5EF4-FFF2-40B4-BE49-F238E27FC236}">
                <a16:creationId xmlns:a16="http://schemas.microsoft.com/office/drawing/2014/main" id="{FD5FD74F-8F94-274C-A5CB-5D718F116FA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EF8F27B-9555-1D4A-B7CB-97FDDEEFE4DE}"/>
              </a:ext>
            </a:extLst>
          </p:cNvPr>
          <p:cNvSpPr>
            <a:spLocks noGrp="1"/>
          </p:cNvSpPr>
          <p:nvPr>
            <p:ph type="sldNum" sz="quarter" idx="12"/>
          </p:nvPr>
        </p:nvSpPr>
        <p:spPr/>
        <p:txBody>
          <a:bodyPr/>
          <a:lstStyle>
            <a:lvl1pPr>
              <a:defRPr/>
            </a:lvl1pPr>
          </a:lstStyle>
          <a:p>
            <a:fld id="{4BD2503E-2493-C743-B8B3-A8DC5BD6CB05}" type="slidenum">
              <a:rPr lang="en-US" altLang="en-US"/>
              <a:pPr/>
              <a:t>‹#›</a:t>
            </a:fld>
            <a:endParaRPr lang="en-US" altLang="en-US"/>
          </a:p>
        </p:txBody>
      </p:sp>
    </p:spTree>
    <p:extLst>
      <p:ext uri="{BB962C8B-B14F-4D97-AF65-F5344CB8AC3E}">
        <p14:creationId xmlns:p14="http://schemas.microsoft.com/office/powerpoint/2010/main" val="3276917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DA1544A-6647-AF49-950C-02D374261070}"/>
              </a:ext>
            </a:extLst>
          </p:cNvPr>
          <p:cNvSpPr>
            <a:spLocks noGrp="1"/>
          </p:cNvSpPr>
          <p:nvPr>
            <p:ph type="dt" sz="half" idx="10"/>
          </p:nvPr>
        </p:nvSpPr>
        <p:spPr/>
        <p:txBody>
          <a:bodyPr/>
          <a:lstStyle>
            <a:lvl1pPr>
              <a:defRPr/>
            </a:lvl1pPr>
          </a:lstStyle>
          <a:p>
            <a:fld id="{7B371663-1C19-4944-A3BA-E382A58E859D}" type="datetime1">
              <a:rPr lang="en-US" altLang="en-US"/>
              <a:pPr/>
              <a:t>6/10/20</a:t>
            </a:fld>
            <a:endParaRPr lang="en-US" altLang="en-US"/>
          </a:p>
        </p:txBody>
      </p:sp>
      <p:sp>
        <p:nvSpPr>
          <p:cNvPr id="6" name="Footer Placeholder 4">
            <a:extLst>
              <a:ext uri="{FF2B5EF4-FFF2-40B4-BE49-F238E27FC236}">
                <a16:creationId xmlns:a16="http://schemas.microsoft.com/office/drawing/2014/main" id="{C614D77A-F73A-024B-8733-AF415642094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2267B6D-84A8-E84A-A806-BDFC443481C7}"/>
              </a:ext>
            </a:extLst>
          </p:cNvPr>
          <p:cNvSpPr>
            <a:spLocks noGrp="1"/>
          </p:cNvSpPr>
          <p:nvPr>
            <p:ph type="sldNum" sz="quarter" idx="12"/>
          </p:nvPr>
        </p:nvSpPr>
        <p:spPr/>
        <p:txBody>
          <a:bodyPr/>
          <a:lstStyle>
            <a:lvl1pPr>
              <a:defRPr/>
            </a:lvl1pPr>
          </a:lstStyle>
          <a:p>
            <a:fld id="{2FCD9425-8A22-8345-9A25-C984298DF4CF}" type="slidenum">
              <a:rPr lang="en-US" altLang="en-US"/>
              <a:pPr/>
              <a:t>‹#›</a:t>
            </a:fld>
            <a:endParaRPr lang="en-US" altLang="en-US"/>
          </a:p>
        </p:txBody>
      </p:sp>
    </p:spTree>
    <p:extLst>
      <p:ext uri="{BB962C8B-B14F-4D97-AF65-F5344CB8AC3E}">
        <p14:creationId xmlns:p14="http://schemas.microsoft.com/office/powerpoint/2010/main" val="619905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75609AE-0358-A54E-930D-9356459D2C9E}"/>
              </a:ext>
            </a:extLst>
          </p:cNvPr>
          <p:cNvSpPr>
            <a:spLocks noGrp="1"/>
          </p:cNvSpPr>
          <p:nvPr>
            <p:ph type="dt" sz="half" idx="10"/>
          </p:nvPr>
        </p:nvSpPr>
        <p:spPr/>
        <p:txBody>
          <a:bodyPr/>
          <a:lstStyle>
            <a:lvl1pPr>
              <a:defRPr/>
            </a:lvl1pPr>
          </a:lstStyle>
          <a:p>
            <a:fld id="{F3BB5F17-A68D-324A-AA1A-E4BB31E317E9}" type="datetime1">
              <a:rPr lang="en-US" altLang="en-US"/>
              <a:pPr/>
              <a:t>6/10/20</a:t>
            </a:fld>
            <a:endParaRPr lang="en-US" altLang="en-US"/>
          </a:p>
        </p:txBody>
      </p:sp>
      <p:sp>
        <p:nvSpPr>
          <p:cNvPr id="6" name="Footer Placeholder 4">
            <a:extLst>
              <a:ext uri="{FF2B5EF4-FFF2-40B4-BE49-F238E27FC236}">
                <a16:creationId xmlns:a16="http://schemas.microsoft.com/office/drawing/2014/main" id="{5E9D4D43-0B74-164A-966B-68C40A0E8C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E160FDC-8DF9-8649-88F7-ADCA694DE923}"/>
              </a:ext>
            </a:extLst>
          </p:cNvPr>
          <p:cNvSpPr>
            <a:spLocks noGrp="1"/>
          </p:cNvSpPr>
          <p:nvPr>
            <p:ph type="sldNum" sz="quarter" idx="12"/>
          </p:nvPr>
        </p:nvSpPr>
        <p:spPr/>
        <p:txBody>
          <a:bodyPr/>
          <a:lstStyle>
            <a:lvl1pPr>
              <a:defRPr/>
            </a:lvl1pPr>
          </a:lstStyle>
          <a:p>
            <a:fld id="{D91C0716-7A0B-EF43-B9DD-FF66FD7CBB5C}" type="slidenum">
              <a:rPr lang="en-US" altLang="en-US"/>
              <a:pPr/>
              <a:t>‹#›</a:t>
            </a:fld>
            <a:endParaRPr lang="en-US" altLang="en-US"/>
          </a:p>
        </p:txBody>
      </p:sp>
    </p:spTree>
    <p:extLst>
      <p:ext uri="{BB962C8B-B14F-4D97-AF65-F5344CB8AC3E}">
        <p14:creationId xmlns:p14="http://schemas.microsoft.com/office/powerpoint/2010/main" val="2821710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DCEFDB7-6E5E-9B40-A6E9-7A190EF17AE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8899330-9F73-5343-A3F6-92A7C815667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25D5ACB-D4B9-6941-A4A3-C36060FAAF3F}"/>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EEC53754-12B0-A94C-B988-7A966AE6766F}" type="datetime1">
              <a:rPr lang="en-US" altLang="en-US"/>
              <a:pPr/>
              <a:t>6/10/20</a:t>
            </a:fld>
            <a:endParaRPr lang="en-US" altLang="en-US"/>
          </a:p>
        </p:txBody>
      </p:sp>
      <p:sp>
        <p:nvSpPr>
          <p:cNvPr id="5" name="Footer Placeholder 4">
            <a:extLst>
              <a:ext uri="{FF2B5EF4-FFF2-40B4-BE49-F238E27FC236}">
                <a16:creationId xmlns:a16="http://schemas.microsoft.com/office/drawing/2014/main" id="{916117D5-3D7B-B74B-AD7E-27E6D589ABB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D943B20-F8B3-FB42-BB79-A4DD63989A4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5EB0D8A0-D538-4E4C-931F-5B5FFDBCA7D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ヒラギノ角ゴ Pro W3"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ged.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a:extLst>
              <a:ext uri="{FF2B5EF4-FFF2-40B4-BE49-F238E27FC236}">
                <a16:creationId xmlns:a16="http://schemas.microsoft.com/office/drawing/2014/main" id="{60511D0B-F72A-3448-B9EC-3AB748F41564}"/>
              </a:ext>
            </a:extLst>
          </p:cNvPr>
          <p:cNvSpPr>
            <a:spLocks noGrp="1" noChangeArrowheads="1"/>
          </p:cNvSpPr>
          <p:nvPr>
            <p:ph type="body" idx="1"/>
          </p:nvPr>
        </p:nvSpPr>
        <p:spPr>
          <a:xfrm>
            <a:off x="685800" y="457200"/>
            <a:ext cx="7772400" cy="58674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1">
            <a:schemeClr val="accent1"/>
          </a:lnRef>
          <a:fillRef idx="2">
            <a:schemeClr val="accent1"/>
          </a:fillRef>
          <a:effectRef idx="1">
            <a:schemeClr val="accent1"/>
          </a:effectRef>
          <a:fontRef idx="minor">
            <a:schemeClr val="dk1"/>
          </a:fontRef>
        </p:style>
        <p:txBody>
          <a:bodyPr/>
          <a:lstStyle/>
          <a:p>
            <a:pPr algn="ctr" eaLnBrk="1" hangingPunct="1">
              <a:lnSpc>
                <a:spcPct val="90000"/>
              </a:lnSpc>
              <a:buFontTx/>
              <a:buNone/>
              <a:defRPr/>
            </a:pPr>
            <a:endParaRPr lang="en-US" sz="2800" dirty="0">
              <a:solidFill>
                <a:srgbClr val="000000"/>
              </a:solidFill>
              <a:latin typeface="Verdana" charset="0"/>
              <a:ea typeface="ＭＳ Ｐゴシック" charset="0"/>
              <a:cs typeface="ＭＳ Ｐゴシック" charset="0"/>
            </a:endParaRPr>
          </a:p>
          <a:p>
            <a:pPr algn="ctr" eaLnBrk="1" hangingPunct="1">
              <a:lnSpc>
                <a:spcPct val="90000"/>
              </a:lnSpc>
              <a:buFontTx/>
              <a:buNone/>
              <a:defRPr/>
            </a:pPr>
            <a:endParaRPr lang="en-US" sz="2800" dirty="0">
              <a:solidFill>
                <a:srgbClr val="000000"/>
              </a:solidFill>
              <a:latin typeface="Verdana" charset="0"/>
              <a:ea typeface="ＭＳ Ｐゴシック" charset="0"/>
              <a:cs typeface="ＭＳ Ｐゴシック" charset="0"/>
            </a:endParaRPr>
          </a:p>
          <a:p>
            <a:pPr algn="ctr" eaLnBrk="1" hangingPunct="1">
              <a:lnSpc>
                <a:spcPct val="90000"/>
              </a:lnSpc>
              <a:buFontTx/>
              <a:buNone/>
              <a:defRPr/>
            </a:pPr>
            <a:endParaRPr lang="en-US" sz="2800" dirty="0">
              <a:solidFill>
                <a:srgbClr val="000000"/>
              </a:solidFill>
              <a:latin typeface="Verdana" charset="0"/>
              <a:ea typeface="ＭＳ Ｐゴシック" charset="0"/>
              <a:cs typeface="ＭＳ Ｐゴシック" charset="0"/>
            </a:endParaRPr>
          </a:p>
          <a:p>
            <a:pPr algn="ctr" eaLnBrk="1" hangingPunct="1">
              <a:lnSpc>
                <a:spcPct val="90000"/>
              </a:lnSpc>
              <a:buFontTx/>
              <a:buNone/>
              <a:defRPr/>
            </a:pPr>
            <a:endParaRPr lang="en-US" sz="3600" b="1" dirty="0">
              <a:solidFill>
                <a:srgbClr val="FF0000"/>
              </a:solidFill>
              <a:latin typeface="Verdana" charset="0"/>
              <a:ea typeface="ＭＳ Ｐゴシック" charset="0"/>
              <a:cs typeface="ＭＳ Ｐゴシック" charset="0"/>
            </a:endParaRPr>
          </a:p>
          <a:p>
            <a:pPr algn="ctr" eaLnBrk="1" hangingPunct="1">
              <a:lnSpc>
                <a:spcPct val="90000"/>
              </a:lnSpc>
              <a:buFontTx/>
              <a:buNone/>
              <a:defRPr/>
            </a:pPr>
            <a:r>
              <a:rPr lang="en-US" sz="3600" b="1" dirty="0">
                <a:solidFill>
                  <a:srgbClr val="000000"/>
                </a:solidFill>
                <a:latin typeface="Verdana" charset="0"/>
                <a:ea typeface="ＭＳ Ｐゴシック" charset="0"/>
                <a:cs typeface="ＭＳ Ｐゴシック" charset="0"/>
              </a:rPr>
              <a:t>Scientific themes in </a:t>
            </a:r>
          </a:p>
          <a:p>
            <a:pPr algn="ctr" eaLnBrk="1" hangingPunct="1">
              <a:lnSpc>
                <a:spcPct val="90000"/>
              </a:lnSpc>
              <a:buFontTx/>
              <a:buNone/>
              <a:defRPr/>
            </a:pPr>
            <a:r>
              <a:rPr lang="en-US" sz="3600" b="1" dirty="0">
                <a:solidFill>
                  <a:srgbClr val="000000"/>
                </a:solidFill>
                <a:latin typeface="Verdana" charset="0"/>
                <a:ea typeface="ＭＳ Ｐゴシック" charset="0"/>
                <a:cs typeface="ＭＳ Ｐゴシック" charset="0"/>
              </a:rPr>
              <a:t>personal genetics</a:t>
            </a:r>
          </a:p>
          <a:p>
            <a:pPr algn="ctr" eaLnBrk="1" hangingPunct="1">
              <a:lnSpc>
                <a:spcPct val="90000"/>
              </a:lnSpc>
              <a:buFontTx/>
              <a:buNone/>
              <a:defRPr/>
            </a:pPr>
            <a:endParaRPr lang="en-US" sz="3600" b="1" dirty="0">
              <a:solidFill>
                <a:srgbClr val="000000"/>
              </a:solidFill>
              <a:latin typeface="Verdana" charset="0"/>
              <a:ea typeface="ＭＳ Ｐゴシック" charset="0"/>
              <a:cs typeface="ＭＳ Ｐゴシック" charset="0"/>
            </a:endParaRPr>
          </a:p>
          <a:p>
            <a:pPr algn="ctr" eaLnBrk="1" hangingPunct="1">
              <a:lnSpc>
                <a:spcPct val="90000"/>
              </a:lnSpc>
              <a:buFontTx/>
              <a:buNone/>
              <a:defRPr/>
            </a:pPr>
            <a:endParaRPr lang="en-US" sz="1800" b="1" dirty="0">
              <a:solidFill>
                <a:srgbClr val="000000"/>
              </a:solidFill>
              <a:latin typeface="Verdana" charset="0"/>
              <a:ea typeface="ＭＳ Ｐゴシック" charset="0"/>
              <a:cs typeface="ＭＳ Ｐゴシック" charset="0"/>
            </a:endParaRPr>
          </a:p>
          <a:p>
            <a:pPr algn="ctr" eaLnBrk="1" hangingPunct="1">
              <a:lnSpc>
                <a:spcPct val="90000"/>
              </a:lnSpc>
              <a:buFontTx/>
              <a:buNone/>
              <a:defRPr/>
            </a:pPr>
            <a:r>
              <a:rPr lang="en-US" sz="1800" dirty="0">
                <a:solidFill>
                  <a:srgbClr val="000000"/>
                </a:solidFill>
                <a:latin typeface="Verdana" charset="0"/>
                <a:ea typeface="ＭＳ Ｐゴシック" charset="0"/>
                <a:cs typeface="ＭＳ Ｐゴシック" charset="0"/>
              </a:rPr>
              <a:t>Personal Genetics Education Project (</a:t>
            </a:r>
            <a:r>
              <a:rPr lang="en-US" sz="1800" dirty="0" err="1">
                <a:solidFill>
                  <a:srgbClr val="000000"/>
                </a:solidFill>
                <a:latin typeface="Verdana" charset="0"/>
                <a:ea typeface="ＭＳ Ｐゴシック" charset="0"/>
                <a:cs typeface="ＭＳ Ｐゴシック" charset="0"/>
              </a:rPr>
              <a:t>pgEd</a:t>
            </a:r>
            <a:r>
              <a:rPr lang="en-US" sz="1800" dirty="0">
                <a:solidFill>
                  <a:srgbClr val="000000"/>
                </a:solidFill>
                <a:latin typeface="Verdana" charset="0"/>
                <a:ea typeface="ＭＳ Ｐゴシック" charset="0"/>
                <a:cs typeface="ＭＳ Ｐゴシック" charset="0"/>
              </a:rPr>
              <a:t>)</a:t>
            </a:r>
          </a:p>
          <a:p>
            <a:pPr algn="ctr" eaLnBrk="1" hangingPunct="1">
              <a:lnSpc>
                <a:spcPct val="90000"/>
              </a:lnSpc>
              <a:buFontTx/>
              <a:buNone/>
              <a:defRPr/>
            </a:pPr>
            <a:r>
              <a:rPr lang="en-US" sz="1800" dirty="0">
                <a:solidFill>
                  <a:srgbClr val="000000"/>
                </a:solidFill>
                <a:latin typeface="Verdana" charset="0"/>
                <a:ea typeface="ＭＳ Ｐゴシック" charset="0"/>
                <a:cs typeface="ＭＳ Ｐゴシック" charset="0"/>
              </a:rPr>
              <a:t>Harvard Medical </a:t>
            </a:r>
            <a:r>
              <a:rPr lang="en-US" sz="1800" dirty="0">
                <a:solidFill>
                  <a:schemeClr val="tx1"/>
                </a:solidFill>
                <a:latin typeface="Verdana" charset="0"/>
                <a:ea typeface="ＭＳ Ｐゴシック" charset="0"/>
                <a:cs typeface="ＭＳ Ｐゴシック" charset="0"/>
              </a:rPr>
              <a:t>School </a:t>
            </a:r>
          </a:p>
          <a:p>
            <a:pPr algn="ctr" eaLnBrk="1" hangingPunct="1">
              <a:lnSpc>
                <a:spcPct val="90000"/>
              </a:lnSpc>
              <a:buFontTx/>
              <a:buNone/>
              <a:defRPr/>
            </a:pPr>
            <a:r>
              <a:rPr lang="en-US" sz="1800" dirty="0">
                <a:solidFill>
                  <a:srgbClr val="000000"/>
                </a:solidFill>
                <a:latin typeface="Verdana" charset="0"/>
                <a:ea typeface="ＭＳ Ｐゴシック" charset="0"/>
                <a:cs typeface="ＭＳ Ｐゴシック" charset="0"/>
                <a:hlinkClick r:id="rId3"/>
              </a:rPr>
              <a:t>www.pged.org</a:t>
            </a:r>
            <a:endParaRPr lang="en-US" sz="1800" dirty="0">
              <a:solidFill>
                <a:srgbClr val="000000"/>
              </a:solidFill>
              <a:latin typeface="Verdana" charset="0"/>
              <a:ea typeface="ＭＳ Ｐゴシック" charset="0"/>
              <a:cs typeface="ＭＳ Ｐゴシック" charset="0"/>
            </a:endParaRPr>
          </a:p>
          <a:p>
            <a:pPr algn="ctr" eaLnBrk="1" hangingPunct="1">
              <a:lnSpc>
                <a:spcPct val="90000"/>
              </a:lnSpc>
              <a:buFontTx/>
              <a:buNone/>
              <a:defRPr/>
            </a:pPr>
            <a:endParaRPr lang="en-US" sz="1800" dirty="0">
              <a:solidFill>
                <a:srgbClr val="000000"/>
              </a:solidFill>
              <a:latin typeface="Verdana" charset="0"/>
              <a:ea typeface="ＭＳ Ｐゴシック" charset="0"/>
              <a:cs typeface="ＭＳ Ｐゴシック" charset="0"/>
            </a:endParaRPr>
          </a:p>
          <a:p>
            <a:pPr algn="ctr" eaLnBrk="1" hangingPunct="1">
              <a:lnSpc>
                <a:spcPct val="90000"/>
              </a:lnSpc>
              <a:buFontTx/>
              <a:buNone/>
              <a:defRPr/>
            </a:pPr>
            <a:r>
              <a:rPr lang="en-US" sz="1800" dirty="0">
                <a:solidFill>
                  <a:srgbClr val="000000"/>
                </a:solidFill>
                <a:latin typeface="Verdana" charset="0"/>
                <a:ea typeface="ＭＳ Ｐゴシック" charset="0"/>
                <a:cs typeface="ＭＳ Ｐゴシック" charset="0"/>
              </a:rPr>
              <a:t>2016</a:t>
            </a:r>
          </a:p>
          <a:p>
            <a:pPr eaLnBrk="1" hangingPunct="1">
              <a:lnSpc>
                <a:spcPct val="90000"/>
              </a:lnSpc>
              <a:buFontTx/>
              <a:buNone/>
              <a:defRPr/>
            </a:pPr>
            <a:endParaRPr lang="en-US" sz="1800" dirty="0">
              <a:solidFill>
                <a:srgbClr val="000000"/>
              </a:solidFill>
              <a:latin typeface="Verdana" charset="0"/>
              <a:ea typeface="ＭＳ Ｐゴシック" charset="0"/>
              <a:cs typeface="ＭＳ Ｐゴシック" charset="0"/>
            </a:endParaRPr>
          </a:p>
          <a:p>
            <a:pPr eaLnBrk="1" hangingPunct="1">
              <a:lnSpc>
                <a:spcPct val="90000"/>
              </a:lnSpc>
              <a:buFontTx/>
              <a:buNone/>
              <a:defRPr/>
            </a:pPr>
            <a:endParaRPr lang="en-US" sz="2400" dirty="0">
              <a:solidFill>
                <a:srgbClr val="000000"/>
              </a:solidFill>
              <a:latin typeface="Arial" charset="0"/>
              <a:ea typeface="ＭＳ Ｐゴシック" charset="0"/>
              <a:cs typeface="ＭＳ Ｐゴシック" charset="0"/>
            </a:endParaRPr>
          </a:p>
        </p:txBody>
      </p:sp>
      <p:pic>
        <p:nvPicPr>
          <p:cNvPr id="15362" name="Picture 3">
            <a:extLst>
              <a:ext uri="{FF2B5EF4-FFF2-40B4-BE49-F238E27FC236}">
                <a16:creationId xmlns:a16="http://schemas.microsoft.com/office/drawing/2014/main" id="{563FB097-FF88-3344-8226-E893847E969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4946650"/>
            <a:ext cx="152400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22">
            <a:extLst>
              <a:ext uri="{FF2B5EF4-FFF2-40B4-BE49-F238E27FC236}">
                <a16:creationId xmlns:a16="http://schemas.microsoft.com/office/drawing/2014/main" id="{94DFA84F-00B4-8045-A0AC-5735B3E45DB3}"/>
              </a:ext>
            </a:extLst>
          </p:cNvPr>
          <p:cNvSpPr txBox="1">
            <a:spLocks noChangeArrowheads="1"/>
          </p:cNvSpPr>
          <p:nvPr/>
        </p:nvSpPr>
        <p:spPr bwMode="auto">
          <a:xfrm>
            <a:off x="2171700" y="6215063"/>
            <a:ext cx="6972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200">
                <a:latin typeface="Verdana" panose="020B0604030504040204" pitchFamily="34" charset="0"/>
              </a:rPr>
              <a:t>Image credits:</a:t>
            </a:r>
          </a:p>
          <a:p>
            <a:pPr algn="r" eaLnBrk="1" hangingPunct="1"/>
            <a:r>
              <a:rPr lang="en-US" altLang="en-US" sz="1200">
                <a:latin typeface="Verdana" panose="020B0604030504040204" pitchFamily="34" charset="0"/>
              </a:rPr>
              <a:t>(left) Apers0n, via Wikimedia Commons </a:t>
            </a:r>
          </a:p>
          <a:p>
            <a:pPr algn="r" eaLnBrk="1" hangingPunct="1"/>
            <a:r>
              <a:rPr lang="en-US" altLang="en-US" sz="1200">
                <a:latin typeface="Verdana" panose="020B0604030504040204" pitchFamily="34" charset="0"/>
              </a:rPr>
              <a:t>(right) Jason Mrachina, CC BY-NC-ND 2.0</a:t>
            </a:r>
          </a:p>
        </p:txBody>
      </p:sp>
      <p:cxnSp>
        <p:nvCxnSpPr>
          <p:cNvPr id="12" name="Straight Arrow Connector 11">
            <a:extLst>
              <a:ext uri="{FF2B5EF4-FFF2-40B4-BE49-F238E27FC236}">
                <a16:creationId xmlns:a16="http://schemas.microsoft.com/office/drawing/2014/main" id="{C8203D5E-B283-BC4F-B01D-BE346E042BAE}"/>
              </a:ext>
            </a:extLst>
          </p:cNvPr>
          <p:cNvCxnSpPr>
            <a:cxnSpLocks noChangeShapeType="1"/>
          </p:cNvCxnSpPr>
          <p:nvPr/>
        </p:nvCxnSpPr>
        <p:spPr bwMode="auto">
          <a:xfrm>
            <a:off x="3497263" y="3168650"/>
            <a:ext cx="1704975" cy="1588"/>
          </a:xfrm>
          <a:prstGeom prst="straightConnector1">
            <a:avLst/>
          </a:prstGeom>
          <a:noFill/>
          <a:ln w="38100">
            <a:solidFill>
              <a:schemeClr val="tx1"/>
            </a:solidFill>
            <a:round/>
            <a:headEnd type="none" w="lg" len="lg"/>
            <a:tailEnd type="arrow"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3795" name="TextBox 13">
            <a:extLst>
              <a:ext uri="{FF2B5EF4-FFF2-40B4-BE49-F238E27FC236}">
                <a16:creationId xmlns:a16="http://schemas.microsoft.com/office/drawing/2014/main" id="{02E5BD75-6ED7-1743-A87D-DA9CCD575B67}"/>
              </a:ext>
            </a:extLst>
          </p:cNvPr>
          <p:cNvSpPr txBox="1">
            <a:spLocks noChangeArrowheads="1"/>
          </p:cNvSpPr>
          <p:nvPr/>
        </p:nvSpPr>
        <p:spPr bwMode="auto">
          <a:xfrm>
            <a:off x="4106863" y="2614613"/>
            <a:ext cx="4857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200" b="1">
                <a:solidFill>
                  <a:srgbClr val="FF0000"/>
                </a:solidFill>
                <a:latin typeface="Verdana" panose="020B0604030504040204" pitchFamily="34" charset="0"/>
              </a:rPr>
              <a:t>?</a:t>
            </a:r>
          </a:p>
        </p:txBody>
      </p:sp>
      <p:sp>
        <p:nvSpPr>
          <p:cNvPr id="33796" name="TextBox 24">
            <a:extLst>
              <a:ext uri="{FF2B5EF4-FFF2-40B4-BE49-F238E27FC236}">
                <a16:creationId xmlns:a16="http://schemas.microsoft.com/office/drawing/2014/main" id="{301D5EA0-3080-6243-A6DE-2EABB5066961}"/>
              </a:ext>
            </a:extLst>
          </p:cNvPr>
          <p:cNvSpPr txBox="1">
            <a:spLocks noChangeArrowheads="1"/>
          </p:cNvSpPr>
          <p:nvPr/>
        </p:nvSpPr>
        <p:spPr bwMode="auto">
          <a:xfrm>
            <a:off x="5999163" y="4233863"/>
            <a:ext cx="19954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a:latin typeface="Verdana" panose="020B0604030504040204" pitchFamily="34" charset="0"/>
              </a:rPr>
              <a:t>Appearance</a:t>
            </a:r>
          </a:p>
          <a:p>
            <a:pPr algn="ctr" eaLnBrk="1" hangingPunct="1"/>
            <a:r>
              <a:rPr lang="en-US" altLang="en-US">
                <a:latin typeface="Verdana" panose="020B0604030504040204" pitchFamily="34" charset="0"/>
              </a:rPr>
              <a:t>Health</a:t>
            </a:r>
          </a:p>
          <a:p>
            <a:pPr algn="ctr" eaLnBrk="1" hangingPunct="1"/>
            <a:r>
              <a:rPr lang="en-US" altLang="en-US">
                <a:latin typeface="Verdana" panose="020B0604030504040204" pitchFamily="34" charset="0"/>
              </a:rPr>
              <a:t>Behavior</a:t>
            </a:r>
          </a:p>
        </p:txBody>
      </p:sp>
      <p:sp>
        <p:nvSpPr>
          <p:cNvPr id="33797" name="Text Box 5">
            <a:extLst>
              <a:ext uri="{FF2B5EF4-FFF2-40B4-BE49-F238E27FC236}">
                <a16:creationId xmlns:a16="http://schemas.microsoft.com/office/drawing/2014/main" id="{9412D450-C44B-A044-A3BB-E412852D6A21}"/>
              </a:ext>
            </a:extLst>
          </p:cNvPr>
          <p:cNvSpPr txBox="1">
            <a:spLocks noChangeArrowheads="1"/>
          </p:cNvSpPr>
          <p:nvPr/>
        </p:nvSpPr>
        <p:spPr bwMode="auto">
          <a:xfrm>
            <a:off x="-47625" y="331788"/>
            <a:ext cx="9239250"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5000"/>
              </a:lnSpc>
              <a:spcAft>
                <a:spcPts val="538"/>
              </a:spcAft>
            </a:pPr>
            <a:r>
              <a:rPr lang="en-US" altLang="en-US" sz="2600" b="1">
                <a:solidFill>
                  <a:srgbClr val="000000"/>
                </a:solidFill>
                <a:latin typeface="Verdana" panose="020B0604030504040204" pitchFamily="34" charset="0"/>
              </a:rPr>
              <a:t>A major goal of genetics research is to </a:t>
            </a:r>
          </a:p>
          <a:p>
            <a:pPr algn="ctr" eaLnBrk="1" hangingPunct="1">
              <a:lnSpc>
                <a:spcPct val="95000"/>
              </a:lnSpc>
              <a:spcAft>
                <a:spcPts val="538"/>
              </a:spcAft>
            </a:pPr>
            <a:r>
              <a:rPr lang="en-US" altLang="en-US" sz="2600" b="1">
                <a:solidFill>
                  <a:srgbClr val="000000"/>
                </a:solidFill>
                <a:latin typeface="Verdana" panose="020B0604030504040204" pitchFamily="34" charset="0"/>
              </a:rPr>
              <a:t>understand how your DNA influences your traits</a:t>
            </a:r>
          </a:p>
        </p:txBody>
      </p:sp>
      <p:pic>
        <p:nvPicPr>
          <p:cNvPr id="33798" name="Picture 9" descr="DNA_Double_Helix.png">
            <a:extLst>
              <a:ext uri="{FF2B5EF4-FFF2-40B4-BE49-F238E27FC236}">
                <a16:creationId xmlns:a16="http://schemas.microsoft.com/office/drawing/2014/main" id="{92E86EF7-ABC6-CB4A-AD86-76F871A4A06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4950" y="1889125"/>
            <a:ext cx="3386138"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10" descr="6789227039_9daf0ae3f2_z.jpg">
            <a:extLst>
              <a:ext uri="{FF2B5EF4-FFF2-40B4-BE49-F238E27FC236}">
                <a16:creationId xmlns:a16="http://schemas.microsoft.com/office/drawing/2014/main" id="{CCE9BE97-7CC0-3C41-A8C4-2392B592314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07050" y="2200275"/>
            <a:ext cx="27813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5">
            <a:extLst>
              <a:ext uri="{FF2B5EF4-FFF2-40B4-BE49-F238E27FC236}">
                <a16:creationId xmlns:a16="http://schemas.microsoft.com/office/drawing/2014/main" id="{C8BE2DFF-C5C0-6644-B10B-8F3FF68C5776}"/>
              </a:ext>
            </a:extLst>
          </p:cNvPr>
          <p:cNvSpPr txBox="1">
            <a:spLocks noChangeArrowheads="1"/>
          </p:cNvSpPr>
          <p:nvPr/>
        </p:nvSpPr>
        <p:spPr bwMode="auto">
          <a:xfrm>
            <a:off x="3009900" y="471488"/>
            <a:ext cx="31242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5000"/>
              </a:lnSpc>
              <a:spcAft>
                <a:spcPts val="538"/>
              </a:spcAft>
            </a:pPr>
            <a:r>
              <a:rPr lang="en-US" altLang="en-US" sz="2800" b="1">
                <a:solidFill>
                  <a:srgbClr val="000000"/>
                </a:solidFill>
                <a:latin typeface="Verdana" panose="020B0604030504040204" pitchFamily="34" charset="0"/>
              </a:rPr>
              <a:t>Drug response</a:t>
            </a:r>
          </a:p>
        </p:txBody>
      </p:sp>
      <p:pic>
        <p:nvPicPr>
          <p:cNvPr id="35842" name="Picture 1" descr="2015_Dana-Pharmacogenetics_cleaned.jpg">
            <a:extLst>
              <a:ext uri="{FF2B5EF4-FFF2-40B4-BE49-F238E27FC236}">
                <a16:creationId xmlns:a16="http://schemas.microsoft.com/office/drawing/2014/main" id="{B4FEDA1E-268C-0840-8213-1B39897143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9563" y="1130300"/>
            <a:ext cx="3759200" cy="536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244C45A2-8467-9A48-A484-AE00DCCCD9FB}"/>
              </a:ext>
            </a:extLst>
          </p:cNvPr>
          <p:cNvSpPr txBox="1"/>
          <p:nvPr/>
        </p:nvSpPr>
        <p:spPr>
          <a:xfrm>
            <a:off x="4348163" y="1887538"/>
            <a:ext cx="4691062" cy="3046412"/>
          </a:xfrm>
          <a:prstGeom prst="rect">
            <a:avLst/>
          </a:prstGeom>
          <a:noFill/>
        </p:spPr>
        <p:txBody>
          <a:bodyPr wrap="none">
            <a:spAutoFit/>
          </a:bodyPr>
          <a:lstStyle>
            <a:lvl1pPr marL="287338" indent="-2873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Char char="•"/>
            </a:pPr>
            <a:r>
              <a:rPr lang="en-US" altLang="en-US">
                <a:latin typeface="Verdana" panose="020B0604030504040204" pitchFamily="34" charset="0"/>
              </a:rPr>
              <a:t>Our DNA can impact</a:t>
            </a:r>
          </a:p>
          <a:p>
            <a:pPr eaLnBrk="1" hangingPunct="1"/>
            <a:r>
              <a:rPr lang="en-US" altLang="en-US">
                <a:latin typeface="Verdana" panose="020B0604030504040204" pitchFamily="34" charset="0"/>
              </a:rPr>
              <a:t>how we respond to certain</a:t>
            </a:r>
          </a:p>
          <a:p>
            <a:pPr eaLnBrk="1" hangingPunct="1"/>
            <a:r>
              <a:rPr lang="en-US" altLang="en-US">
                <a:latin typeface="Verdana" panose="020B0604030504040204" pitchFamily="34" charset="0"/>
              </a:rPr>
              <a:t>medications.</a:t>
            </a:r>
          </a:p>
          <a:p>
            <a:pPr eaLnBrk="1" hangingPunct="1">
              <a:buFont typeface="Arial" panose="020B0604020202020204" pitchFamily="34" charset="0"/>
              <a:buChar char="•"/>
            </a:pPr>
            <a:endParaRPr lang="en-US" altLang="en-US">
              <a:latin typeface="Verdana" panose="020B0604030504040204" pitchFamily="34" charset="0"/>
            </a:endParaRPr>
          </a:p>
          <a:p>
            <a:pPr eaLnBrk="1" hangingPunct="1">
              <a:buFont typeface="Arial" panose="020B0604020202020204" pitchFamily="34" charset="0"/>
              <a:buChar char="•"/>
            </a:pPr>
            <a:r>
              <a:rPr lang="en-US" altLang="en-US">
                <a:latin typeface="Verdana" panose="020B0604030504040204" pitchFamily="34" charset="0"/>
              </a:rPr>
              <a:t>Some medications may </a:t>
            </a:r>
          </a:p>
          <a:p>
            <a:pPr eaLnBrk="1" hangingPunct="1"/>
            <a:r>
              <a:rPr lang="en-US" altLang="en-US">
                <a:latin typeface="Verdana" panose="020B0604030504040204" pitchFamily="34" charset="0"/>
              </a:rPr>
              <a:t>help or harm a patient </a:t>
            </a:r>
          </a:p>
          <a:p>
            <a:pPr eaLnBrk="1" hangingPunct="1"/>
            <a:r>
              <a:rPr lang="en-US" altLang="en-US">
                <a:latin typeface="Verdana" panose="020B0604030504040204" pitchFamily="34" charset="0"/>
              </a:rPr>
              <a:t>depending on that person’s </a:t>
            </a:r>
          </a:p>
          <a:p>
            <a:pPr eaLnBrk="1" hangingPunct="1"/>
            <a:r>
              <a:rPr lang="en-US" altLang="en-US">
                <a:latin typeface="Verdana" panose="020B0604030504040204" pitchFamily="34" charset="0"/>
              </a:rPr>
              <a:t>genetic makeup.</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Left Brace 43">
            <a:extLst>
              <a:ext uri="{FF2B5EF4-FFF2-40B4-BE49-F238E27FC236}">
                <a16:creationId xmlns:a16="http://schemas.microsoft.com/office/drawing/2014/main" id="{6841F8B1-344F-084F-B5E4-3C716929407F}"/>
              </a:ext>
            </a:extLst>
          </p:cNvPr>
          <p:cNvSpPr>
            <a:spLocks/>
          </p:cNvSpPr>
          <p:nvPr/>
        </p:nvSpPr>
        <p:spPr bwMode="auto">
          <a:xfrm flipH="1">
            <a:off x="3182938" y="1495425"/>
            <a:ext cx="568325" cy="4940300"/>
          </a:xfrm>
          <a:prstGeom prst="leftBrace">
            <a:avLst>
              <a:gd name="adj1" fmla="val 8331"/>
              <a:gd name="adj2" fmla="val 50000"/>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lIns="91439" tIns="45719" rIns="91439" bIns="45719" anchor="ctr"/>
          <a:lstStyle/>
          <a:p>
            <a:pPr algn="ctr" fontAlgn="auto">
              <a:spcBef>
                <a:spcPts val="0"/>
              </a:spcBef>
              <a:spcAft>
                <a:spcPts val="0"/>
              </a:spcAft>
              <a:defRPr/>
            </a:pPr>
            <a:endParaRPr lang="en-US" sz="1800" dirty="0">
              <a:latin typeface="Verdana"/>
              <a:ea typeface="+mn-ea"/>
              <a:cs typeface="Verdana"/>
            </a:endParaRPr>
          </a:p>
        </p:txBody>
      </p:sp>
      <p:sp>
        <p:nvSpPr>
          <p:cNvPr id="45" name="Up-Down Arrow 44">
            <a:extLst>
              <a:ext uri="{FF2B5EF4-FFF2-40B4-BE49-F238E27FC236}">
                <a16:creationId xmlns:a16="http://schemas.microsoft.com/office/drawing/2014/main" id="{F943E8FC-E47A-2047-A51B-E219944D5508}"/>
              </a:ext>
            </a:extLst>
          </p:cNvPr>
          <p:cNvSpPr>
            <a:spLocks noChangeArrowheads="1"/>
          </p:cNvSpPr>
          <p:nvPr/>
        </p:nvSpPr>
        <p:spPr bwMode="auto">
          <a:xfrm>
            <a:off x="1611313" y="3092450"/>
            <a:ext cx="311150" cy="717550"/>
          </a:xfrm>
          <a:prstGeom prst="upDownArrow">
            <a:avLst>
              <a:gd name="adj1" fmla="val 50000"/>
              <a:gd name="adj2" fmla="val 49998"/>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lIns="91439" tIns="45719" rIns="91439" bIns="45719" anchor="ctr"/>
          <a:lstStyle/>
          <a:p>
            <a:pPr algn="ctr" fontAlgn="auto">
              <a:spcBef>
                <a:spcPts val="0"/>
              </a:spcBef>
              <a:spcAft>
                <a:spcPts val="0"/>
              </a:spcAft>
              <a:defRPr/>
            </a:pPr>
            <a:endParaRPr lang="en-US" sz="1800" dirty="0">
              <a:solidFill>
                <a:schemeClr val="lt1"/>
              </a:solidFill>
              <a:latin typeface="Verdana"/>
              <a:ea typeface="+mn-ea"/>
              <a:cs typeface="Verdana"/>
            </a:endParaRPr>
          </a:p>
        </p:txBody>
      </p:sp>
      <p:sp>
        <p:nvSpPr>
          <p:cNvPr id="37891" name="TextBox 19">
            <a:extLst>
              <a:ext uri="{FF2B5EF4-FFF2-40B4-BE49-F238E27FC236}">
                <a16:creationId xmlns:a16="http://schemas.microsoft.com/office/drawing/2014/main" id="{B8760100-F3E2-FD4E-B54E-E3E961115C5A}"/>
              </a:ext>
            </a:extLst>
          </p:cNvPr>
          <p:cNvSpPr txBox="1">
            <a:spLocks noChangeArrowheads="1"/>
          </p:cNvSpPr>
          <p:nvPr/>
        </p:nvSpPr>
        <p:spPr bwMode="auto">
          <a:xfrm>
            <a:off x="1674813" y="52927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Verdana" panose="020B0604030504040204" pitchFamily="34" charset="0"/>
            </a:endParaRPr>
          </a:p>
        </p:txBody>
      </p:sp>
      <p:sp>
        <p:nvSpPr>
          <p:cNvPr id="37892" name="TextBox 21">
            <a:extLst>
              <a:ext uri="{FF2B5EF4-FFF2-40B4-BE49-F238E27FC236}">
                <a16:creationId xmlns:a16="http://schemas.microsoft.com/office/drawing/2014/main" id="{30FFA687-CDAF-C64D-B48F-26ABC4221E1E}"/>
              </a:ext>
            </a:extLst>
          </p:cNvPr>
          <p:cNvSpPr txBox="1">
            <a:spLocks noChangeArrowheads="1"/>
          </p:cNvSpPr>
          <p:nvPr/>
        </p:nvSpPr>
        <p:spPr bwMode="auto">
          <a:xfrm>
            <a:off x="354013" y="5592763"/>
            <a:ext cx="28273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a:latin typeface="Verdana" panose="020B0604030504040204" pitchFamily="34" charset="0"/>
              </a:rPr>
              <a:t>Environment and</a:t>
            </a:r>
          </a:p>
          <a:p>
            <a:pPr algn="ctr" eaLnBrk="1" hangingPunct="1"/>
            <a:r>
              <a:rPr lang="en-US" altLang="en-US">
                <a:latin typeface="Verdana" panose="020B0604030504040204" pitchFamily="34" charset="0"/>
              </a:rPr>
              <a:t>Social Factors</a:t>
            </a:r>
          </a:p>
        </p:txBody>
      </p:sp>
      <p:cxnSp>
        <p:nvCxnSpPr>
          <p:cNvPr id="19" name="Straight Arrow Connector 18">
            <a:extLst>
              <a:ext uri="{FF2B5EF4-FFF2-40B4-BE49-F238E27FC236}">
                <a16:creationId xmlns:a16="http://schemas.microsoft.com/office/drawing/2014/main" id="{73B9D299-BD1C-7D40-B5E9-032F768E1A82}"/>
              </a:ext>
            </a:extLst>
          </p:cNvPr>
          <p:cNvCxnSpPr>
            <a:cxnSpLocks noChangeShapeType="1"/>
          </p:cNvCxnSpPr>
          <p:nvPr/>
        </p:nvCxnSpPr>
        <p:spPr bwMode="auto">
          <a:xfrm>
            <a:off x="4030663" y="3965575"/>
            <a:ext cx="1012825" cy="1588"/>
          </a:xfrm>
          <a:prstGeom prst="straightConnector1">
            <a:avLst/>
          </a:prstGeom>
          <a:noFill/>
          <a:ln w="38100">
            <a:solidFill>
              <a:schemeClr val="tx1"/>
            </a:solidFill>
            <a:round/>
            <a:headEnd type="none" w="lg" len="lg"/>
            <a:tailEnd type="arrow"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7894" name="TextBox 24">
            <a:extLst>
              <a:ext uri="{FF2B5EF4-FFF2-40B4-BE49-F238E27FC236}">
                <a16:creationId xmlns:a16="http://schemas.microsoft.com/office/drawing/2014/main" id="{AC7CDF7F-9AD2-5348-B5F4-23E0D879C1F4}"/>
              </a:ext>
            </a:extLst>
          </p:cNvPr>
          <p:cNvSpPr txBox="1">
            <a:spLocks noChangeArrowheads="1"/>
          </p:cNvSpPr>
          <p:nvPr/>
        </p:nvSpPr>
        <p:spPr bwMode="auto">
          <a:xfrm>
            <a:off x="5995988" y="4233863"/>
            <a:ext cx="19954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a:latin typeface="Verdana" panose="020B0604030504040204" pitchFamily="34" charset="0"/>
              </a:rPr>
              <a:t>Appearance</a:t>
            </a:r>
          </a:p>
          <a:p>
            <a:pPr algn="ctr" eaLnBrk="1" hangingPunct="1"/>
            <a:r>
              <a:rPr lang="en-US" altLang="en-US">
                <a:latin typeface="Verdana" panose="020B0604030504040204" pitchFamily="34" charset="0"/>
              </a:rPr>
              <a:t>Health</a:t>
            </a:r>
          </a:p>
          <a:p>
            <a:pPr algn="ctr" eaLnBrk="1" hangingPunct="1"/>
            <a:r>
              <a:rPr lang="en-US" altLang="en-US">
                <a:latin typeface="Verdana" panose="020B0604030504040204" pitchFamily="34" charset="0"/>
              </a:rPr>
              <a:t>Behavior</a:t>
            </a:r>
          </a:p>
        </p:txBody>
      </p:sp>
      <p:sp>
        <p:nvSpPr>
          <p:cNvPr id="37895" name="Text Box 5">
            <a:extLst>
              <a:ext uri="{FF2B5EF4-FFF2-40B4-BE49-F238E27FC236}">
                <a16:creationId xmlns:a16="http://schemas.microsoft.com/office/drawing/2014/main" id="{EC9F9749-465E-8A44-AB68-96337E5BA868}"/>
              </a:ext>
            </a:extLst>
          </p:cNvPr>
          <p:cNvSpPr txBox="1">
            <a:spLocks noChangeArrowheads="1"/>
          </p:cNvSpPr>
          <p:nvPr/>
        </p:nvSpPr>
        <p:spPr bwMode="auto">
          <a:xfrm>
            <a:off x="474663" y="331788"/>
            <a:ext cx="8194675"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5000"/>
              </a:lnSpc>
              <a:spcAft>
                <a:spcPts val="538"/>
              </a:spcAft>
            </a:pPr>
            <a:r>
              <a:rPr lang="en-US" altLang="en-US" sz="2600" b="1">
                <a:solidFill>
                  <a:srgbClr val="000000"/>
                </a:solidFill>
                <a:latin typeface="Verdana" panose="020B0604030504040204" pitchFamily="34" charset="0"/>
              </a:rPr>
              <a:t>Even identical twins are different:</a:t>
            </a:r>
          </a:p>
          <a:p>
            <a:pPr algn="ctr" eaLnBrk="1" hangingPunct="1">
              <a:lnSpc>
                <a:spcPct val="95000"/>
              </a:lnSpc>
              <a:spcAft>
                <a:spcPts val="538"/>
              </a:spcAft>
            </a:pPr>
            <a:r>
              <a:rPr lang="en-US" altLang="en-US" sz="2600" b="1">
                <a:solidFill>
                  <a:srgbClr val="000000"/>
                </a:solidFill>
                <a:latin typeface="Verdana" panose="020B0604030504040204" pitchFamily="34" charset="0"/>
              </a:rPr>
              <a:t>DNA alone does not determine who we are</a:t>
            </a:r>
          </a:p>
        </p:txBody>
      </p:sp>
      <p:pic>
        <p:nvPicPr>
          <p:cNvPr id="37896" name="Picture 13" descr="DNA_Double_Helix.png">
            <a:extLst>
              <a:ext uri="{FF2B5EF4-FFF2-40B4-BE49-F238E27FC236}">
                <a16:creationId xmlns:a16="http://schemas.microsoft.com/office/drawing/2014/main" id="{4D8216F5-ECF1-A44E-BA0D-CC00EC0DF9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775" y="1411288"/>
            <a:ext cx="2055813"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14" descr="3036412907_65deee68e2_z.jpg">
            <a:extLst>
              <a:ext uri="{FF2B5EF4-FFF2-40B4-BE49-F238E27FC236}">
                <a16:creationId xmlns:a16="http://schemas.microsoft.com/office/drawing/2014/main" id="{98615C1F-D6B6-8645-9F07-12EB9A1B641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438" y="3981450"/>
            <a:ext cx="2376487"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Picture 2" descr="6789227039_9daf0ae3f2_z.jpg">
            <a:extLst>
              <a:ext uri="{FF2B5EF4-FFF2-40B4-BE49-F238E27FC236}">
                <a16:creationId xmlns:a16="http://schemas.microsoft.com/office/drawing/2014/main" id="{A02F2C81-5894-0E49-91FC-43B4988F604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35613" y="2305050"/>
            <a:ext cx="27813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9" name="TextBox 22">
            <a:extLst>
              <a:ext uri="{FF2B5EF4-FFF2-40B4-BE49-F238E27FC236}">
                <a16:creationId xmlns:a16="http://schemas.microsoft.com/office/drawing/2014/main" id="{253867A9-1141-5640-A71E-07C27006CE92}"/>
              </a:ext>
            </a:extLst>
          </p:cNvPr>
          <p:cNvSpPr txBox="1">
            <a:spLocks noChangeArrowheads="1"/>
          </p:cNvSpPr>
          <p:nvPr/>
        </p:nvSpPr>
        <p:spPr bwMode="auto">
          <a:xfrm>
            <a:off x="2171700" y="6040438"/>
            <a:ext cx="69723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200">
                <a:latin typeface="Verdana" panose="020B0604030504040204" pitchFamily="34" charset="0"/>
              </a:rPr>
              <a:t>Image credits:</a:t>
            </a:r>
          </a:p>
          <a:p>
            <a:pPr algn="r" eaLnBrk="1" hangingPunct="1"/>
            <a:r>
              <a:rPr lang="en-US" altLang="en-US" sz="1200">
                <a:latin typeface="Verdana" panose="020B0604030504040204" pitchFamily="34" charset="0"/>
              </a:rPr>
              <a:t>(top, left) Apers0n, via Wikimedia Commons</a:t>
            </a:r>
          </a:p>
          <a:p>
            <a:pPr algn="r" eaLnBrk="1" hangingPunct="1"/>
            <a:r>
              <a:rPr lang="en-US" altLang="en-US" sz="1200">
                <a:latin typeface="Verdana" panose="020B0604030504040204" pitchFamily="34" charset="0"/>
              </a:rPr>
              <a:t>(bottom, left): Scott Barlow, CC BY-NC-ND 2.0  </a:t>
            </a:r>
          </a:p>
          <a:p>
            <a:pPr algn="r" eaLnBrk="1" hangingPunct="1"/>
            <a:r>
              <a:rPr lang="en-US" altLang="en-US" sz="1200">
                <a:latin typeface="Verdana" panose="020B0604030504040204" pitchFamily="34" charset="0"/>
              </a:rPr>
              <a:t>(right) Jason Mrachina, CC BY-NC-ND 2.0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Box 14">
            <a:extLst>
              <a:ext uri="{FF2B5EF4-FFF2-40B4-BE49-F238E27FC236}">
                <a16:creationId xmlns:a16="http://schemas.microsoft.com/office/drawing/2014/main" id="{22405206-F982-B944-BFC5-EFE12D045EC1}"/>
              </a:ext>
            </a:extLst>
          </p:cNvPr>
          <p:cNvSpPr txBox="1">
            <a:spLocks noChangeArrowheads="1"/>
          </p:cNvSpPr>
          <p:nvPr/>
        </p:nvSpPr>
        <p:spPr bwMode="auto">
          <a:xfrm>
            <a:off x="4997450" y="1849438"/>
            <a:ext cx="40894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latin typeface="Verdana" panose="020B0604030504040204" pitchFamily="34" charset="0"/>
              </a:rPr>
              <a:t>Examples:</a:t>
            </a:r>
          </a:p>
          <a:p>
            <a:pPr eaLnBrk="1" hangingPunct="1"/>
            <a:endParaRPr lang="en-US" altLang="en-US" sz="800">
              <a:latin typeface="Verdana" panose="020B0604030504040204" pitchFamily="34" charset="0"/>
            </a:endParaRPr>
          </a:p>
          <a:p>
            <a:pPr eaLnBrk="1" hangingPunct="1"/>
            <a:r>
              <a:rPr lang="en-US" altLang="en-US" sz="1800" i="1">
                <a:latin typeface="Verdana" panose="020B0604030504040204" pitchFamily="34" charset="0"/>
              </a:rPr>
              <a:t>PKU (phenylketonuria):</a:t>
            </a:r>
          </a:p>
          <a:p>
            <a:pPr eaLnBrk="1" hangingPunct="1"/>
            <a:r>
              <a:rPr lang="en-US" altLang="en-US" sz="1800">
                <a:latin typeface="Verdana" panose="020B0604030504040204" pitchFamily="34" charset="0"/>
              </a:rPr>
              <a:t>A genetic disease with an</a:t>
            </a:r>
          </a:p>
          <a:p>
            <a:pPr eaLnBrk="1" hangingPunct="1"/>
            <a:r>
              <a:rPr lang="en-US" altLang="en-US" sz="1800">
                <a:latin typeface="Verdana" panose="020B0604030504040204" pitchFamily="34" charset="0"/>
              </a:rPr>
              <a:t>environmental cure (diet).</a:t>
            </a:r>
          </a:p>
          <a:p>
            <a:pPr eaLnBrk="1" hangingPunct="1"/>
            <a:endParaRPr lang="en-US" altLang="en-US" sz="1200">
              <a:latin typeface="Verdana" panose="020B0604030504040204" pitchFamily="34" charset="0"/>
            </a:endParaRPr>
          </a:p>
          <a:p>
            <a:pPr eaLnBrk="1" hangingPunct="1"/>
            <a:r>
              <a:rPr lang="en-US" altLang="en-US" sz="1800" i="1">
                <a:latin typeface="Verdana" panose="020B0604030504040204" pitchFamily="34" charset="0"/>
              </a:rPr>
              <a:t>Inherited cancer susceptibility:</a:t>
            </a:r>
          </a:p>
          <a:p>
            <a:pPr eaLnBrk="1" hangingPunct="1"/>
            <a:r>
              <a:rPr lang="en-US" altLang="en-US" sz="1800">
                <a:latin typeface="Verdana" panose="020B0604030504040204" pitchFamily="34" charset="0"/>
              </a:rPr>
              <a:t>Women with same BRCA1 variant</a:t>
            </a:r>
          </a:p>
          <a:p>
            <a:pPr eaLnBrk="1" hangingPunct="1"/>
            <a:r>
              <a:rPr lang="en-US" altLang="en-US" sz="1800">
                <a:latin typeface="Verdana" panose="020B0604030504040204" pitchFamily="34" charset="0"/>
              </a:rPr>
              <a:t>differ in whether they develop</a:t>
            </a:r>
          </a:p>
          <a:p>
            <a:pPr eaLnBrk="1" hangingPunct="1"/>
            <a:r>
              <a:rPr lang="en-US" altLang="en-US" sz="1800">
                <a:latin typeface="Verdana" panose="020B0604030504040204" pitchFamily="34" charset="0"/>
              </a:rPr>
              <a:t>cancer, type of cancer and age</a:t>
            </a:r>
          </a:p>
          <a:p>
            <a:pPr eaLnBrk="1" hangingPunct="1"/>
            <a:r>
              <a:rPr lang="en-US" altLang="en-US" sz="1800">
                <a:latin typeface="Verdana" panose="020B0604030504040204" pitchFamily="34" charset="0"/>
              </a:rPr>
              <a:t>of onset.</a:t>
            </a:r>
          </a:p>
          <a:p>
            <a:pPr eaLnBrk="1" hangingPunct="1"/>
            <a:endParaRPr lang="en-US" altLang="en-US" sz="1200">
              <a:latin typeface="Verdana" panose="020B0604030504040204" pitchFamily="34" charset="0"/>
            </a:endParaRPr>
          </a:p>
          <a:p>
            <a:pPr eaLnBrk="1" hangingPunct="1"/>
            <a:r>
              <a:rPr lang="en-US" altLang="en-US" sz="1800" i="1">
                <a:latin typeface="Verdana" panose="020B0604030504040204" pitchFamily="34" charset="0"/>
              </a:rPr>
              <a:t>Type 2 Diabetes</a:t>
            </a:r>
            <a:r>
              <a:rPr lang="en-US" altLang="en-US" sz="1800">
                <a:latin typeface="Verdana" panose="020B0604030504040204" pitchFamily="34" charset="0"/>
              </a:rPr>
              <a:t>:</a:t>
            </a:r>
          </a:p>
          <a:p>
            <a:pPr eaLnBrk="1" hangingPunct="1"/>
            <a:r>
              <a:rPr lang="en-US" altLang="en-US" sz="1800">
                <a:latin typeface="Verdana" panose="020B0604030504040204" pitchFamily="34" charset="0"/>
              </a:rPr>
              <a:t>Common disease with </a:t>
            </a:r>
          </a:p>
          <a:p>
            <a:pPr eaLnBrk="1" hangingPunct="1"/>
            <a:r>
              <a:rPr lang="en-US" altLang="en-US" sz="1800">
                <a:latin typeface="Verdana" panose="020B0604030504040204" pitchFamily="34" charset="0"/>
              </a:rPr>
              <a:t>environmental and genetic </a:t>
            </a:r>
          </a:p>
          <a:p>
            <a:pPr eaLnBrk="1" hangingPunct="1"/>
            <a:r>
              <a:rPr lang="en-US" altLang="en-US" sz="1800">
                <a:latin typeface="Verdana" panose="020B0604030504040204" pitchFamily="34" charset="0"/>
              </a:rPr>
              <a:t>contributions.   </a:t>
            </a:r>
          </a:p>
        </p:txBody>
      </p:sp>
      <p:sp>
        <p:nvSpPr>
          <p:cNvPr id="39938" name="Text Box 5">
            <a:extLst>
              <a:ext uri="{FF2B5EF4-FFF2-40B4-BE49-F238E27FC236}">
                <a16:creationId xmlns:a16="http://schemas.microsoft.com/office/drawing/2014/main" id="{D3342DE5-B9B9-E745-A7B9-2A05388BE687}"/>
              </a:ext>
            </a:extLst>
          </p:cNvPr>
          <p:cNvSpPr txBox="1">
            <a:spLocks noChangeArrowheads="1"/>
          </p:cNvSpPr>
          <p:nvPr/>
        </p:nvSpPr>
        <p:spPr bwMode="auto">
          <a:xfrm>
            <a:off x="1631950" y="331788"/>
            <a:ext cx="5880100"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5000"/>
              </a:lnSpc>
              <a:spcAft>
                <a:spcPts val="538"/>
              </a:spcAft>
            </a:pPr>
            <a:r>
              <a:rPr lang="en-US" altLang="en-US" sz="2600" b="1">
                <a:solidFill>
                  <a:srgbClr val="000000"/>
                </a:solidFill>
                <a:latin typeface="Verdana" panose="020B0604030504040204" pitchFamily="34" charset="0"/>
              </a:rPr>
              <a:t>Complex relationship between </a:t>
            </a:r>
          </a:p>
          <a:p>
            <a:pPr algn="ctr" eaLnBrk="1" hangingPunct="1">
              <a:lnSpc>
                <a:spcPct val="95000"/>
              </a:lnSpc>
              <a:spcAft>
                <a:spcPts val="538"/>
              </a:spcAft>
            </a:pPr>
            <a:r>
              <a:rPr lang="en-US" altLang="en-US" sz="2600" b="1">
                <a:solidFill>
                  <a:srgbClr val="000000"/>
                </a:solidFill>
                <a:latin typeface="Verdana" panose="020B0604030504040204" pitchFamily="34" charset="0"/>
              </a:rPr>
              <a:t>your DNA and environment</a:t>
            </a:r>
          </a:p>
        </p:txBody>
      </p:sp>
      <p:sp>
        <p:nvSpPr>
          <p:cNvPr id="16" name="Left Brace 15">
            <a:extLst>
              <a:ext uri="{FF2B5EF4-FFF2-40B4-BE49-F238E27FC236}">
                <a16:creationId xmlns:a16="http://schemas.microsoft.com/office/drawing/2014/main" id="{7D91AFC3-3BC4-BC40-9DC7-92434904CB58}"/>
              </a:ext>
            </a:extLst>
          </p:cNvPr>
          <p:cNvSpPr>
            <a:spLocks/>
          </p:cNvSpPr>
          <p:nvPr/>
        </p:nvSpPr>
        <p:spPr bwMode="auto">
          <a:xfrm flipH="1">
            <a:off x="3182938" y="1495425"/>
            <a:ext cx="568325" cy="4940300"/>
          </a:xfrm>
          <a:prstGeom prst="leftBrace">
            <a:avLst>
              <a:gd name="adj1" fmla="val 8331"/>
              <a:gd name="adj2" fmla="val 50000"/>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lIns="91439" tIns="45719" rIns="91439" bIns="45719" anchor="ctr"/>
          <a:lstStyle/>
          <a:p>
            <a:pPr algn="ctr" fontAlgn="auto">
              <a:spcBef>
                <a:spcPts val="0"/>
              </a:spcBef>
              <a:spcAft>
                <a:spcPts val="0"/>
              </a:spcAft>
              <a:defRPr/>
            </a:pPr>
            <a:endParaRPr lang="en-US" sz="1800" dirty="0">
              <a:latin typeface="Verdana"/>
              <a:ea typeface="+mn-ea"/>
              <a:cs typeface="Verdana"/>
            </a:endParaRPr>
          </a:p>
        </p:txBody>
      </p:sp>
      <p:sp>
        <p:nvSpPr>
          <p:cNvPr id="17" name="Up-Down Arrow 16">
            <a:extLst>
              <a:ext uri="{FF2B5EF4-FFF2-40B4-BE49-F238E27FC236}">
                <a16:creationId xmlns:a16="http://schemas.microsoft.com/office/drawing/2014/main" id="{575C525B-09C3-7A4B-BF0E-5505EF8EEE69}"/>
              </a:ext>
            </a:extLst>
          </p:cNvPr>
          <p:cNvSpPr>
            <a:spLocks noChangeArrowheads="1"/>
          </p:cNvSpPr>
          <p:nvPr/>
        </p:nvSpPr>
        <p:spPr bwMode="auto">
          <a:xfrm>
            <a:off x="1611313" y="3092450"/>
            <a:ext cx="311150" cy="717550"/>
          </a:xfrm>
          <a:prstGeom prst="upDownArrow">
            <a:avLst>
              <a:gd name="adj1" fmla="val 50000"/>
              <a:gd name="adj2" fmla="val 49998"/>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lIns="91439" tIns="45719" rIns="91439" bIns="45719" anchor="ctr"/>
          <a:lstStyle/>
          <a:p>
            <a:pPr algn="ctr" fontAlgn="auto">
              <a:spcBef>
                <a:spcPts val="0"/>
              </a:spcBef>
              <a:spcAft>
                <a:spcPts val="0"/>
              </a:spcAft>
              <a:defRPr/>
            </a:pPr>
            <a:endParaRPr lang="en-US" sz="1800" dirty="0">
              <a:solidFill>
                <a:schemeClr val="lt1"/>
              </a:solidFill>
              <a:latin typeface="Verdana"/>
              <a:ea typeface="+mn-ea"/>
              <a:cs typeface="Verdana"/>
            </a:endParaRPr>
          </a:p>
        </p:txBody>
      </p:sp>
      <p:sp>
        <p:nvSpPr>
          <p:cNvPr id="39941" name="TextBox 19">
            <a:extLst>
              <a:ext uri="{FF2B5EF4-FFF2-40B4-BE49-F238E27FC236}">
                <a16:creationId xmlns:a16="http://schemas.microsoft.com/office/drawing/2014/main" id="{65003809-6767-8646-8781-BBCD75988077}"/>
              </a:ext>
            </a:extLst>
          </p:cNvPr>
          <p:cNvSpPr txBox="1">
            <a:spLocks noChangeArrowheads="1"/>
          </p:cNvSpPr>
          <p:nvPr/>
        </p:nvSpPr>
        <p:spPr bwMode="auto">
          <a:xfrm>
            <a:off x="1674813" y="52927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Verdana" panose="020B0604030504040204" pitchFamily="34" charset="0"/>
            </a:endParaRPr>
          </a:p>
        </p:txBody>
      </p:sp>
      <p:sp>
        <p:nvSpPr>
          <p:cNvPr id="39942" name="TextBox 21">
            <a:extLst>
              <a:ext uri="{FF2B5EF4-FFF2-40B4-BE49-F238E27FC236}">
                <a16:creationId xmlns:a16="http://schemas.microsoft.com/office/drawing/2014/main" id="{DC53FFC2-6821-EB4D-9177-2B50E03ABEE0}"/>
              </a:ext>
            </a:extLst>
          </p:cNvPr>
          <p:cNvSpPr txBox="1">
            <a:spLocks noChangeArrowheads="1"/>
          </p:cNvSpPr>
          <p:nvPr/>
        </p:nvSpPr>
        <p:spPr bwMode="auto">
          <a:xfrm>
            <a:off x="354013" y="5592763"/>
            <a:ext cx="28273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a:latin typeface="Verdana" panose="020B0604030504040204" pitchFamily="34" charset="0"/>
              </a:rPr>
              <a:t>Environment and</a:t>
            </a:r>
          </a:p>
          <a:p>
            <a:pPr algn="ctr" eaLnBrk="1" hangingPunct="1"/>
            <a:r>
              <a:rPr lang="en-US" altLang="en-US">
                <a:latin typeface="Verdana" panose="020B0604030504040204" pitchFamily="34" charset="0"/>
              </a:rPr>
              <a:t>Social Factors</a:t>
            </a:r>
          </a:p>
        </p:txBody>
      </p:sp>
      <p:cxnSp>
        <p:nvCxnSpPr>
          <p:cNvPr id="20" name="Straight Arrow Connector 19">
            <a:extLst>
              <a:ext uri="{FF2B5EF4-FFF2-40B4-BE49-F238E27FC236}">
                <a16:creationId xmlns:a16="http://schemas.microsoft.com/office/drawing/2014/main" id="{BC093152-02F3-0E48-829F-9E6EED99795C}"/>
              </a:ext>
            </a:extLst>
          </p:cNvPr>
          <p:cNvCxnSpPr>
            <a:cxnSpLocks noChangeShapeType="1"/>
          </p:cNvCxnSpPr>
          <p:nvPr/>
        </p:nvCxnSpPr>
        <p:spPr bwMode="auto">
          <a:xfrm>
            <a:off x="3906838" y="3965575"/>
            <a:ext cx="1012825" cy="1588"/>
          </a:xfrm>
          <a:prstGeom prst="straightConnector1">
            <a:avLst/>
          </a:prstGeom>
          <a:noFill/>
          <a:ln w="38100">
            <a:solidFill>
              <a:schemeClr val="tx1"/>
            </a:solidFill>
            <a:round/>
            <a:headEnd type="none" w="lg" len="lg"/>
            <a:tailEnd type="arrow"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39944" name="Picture 20" descr="DNA_Double_Helix.png">
            <a:extLst>
              <a:ext uri="{FF2B5EF4-FFF2-40B4-BE49-F238E27FC236}">
                <a16:creationId xmlns:a16="http://schemas.microsoft.com/office/drawing/2014/main" id="{7181D9AF-9755-8E46-9B82-0CDAD44519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775" y="1411288"/>
            <a:ext cx="2055813"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21" descr="3036412907_65deee68e2_z.jpg">
            <a:extLst>
              <a:ext uri="{FF2B5EF4-FFF2-40B4-BE49-F238E27FC236}">
                <a16:creationId xmlns:a16="http://schemas.microsoft.com/office/drawing/2014/main" id="{9C0336C1-53CA-0047-B744-FA4ABF4DE5F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438" y="3981450"/>
            <a:ext cx="2376487"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6" name="TextBox 22">
            <a:extLst>
              <a:ext uri="{FF2B5EF4-FFF2-40B4-BE49-F238E27FC236}">
                <a16:creationId xmlns:a16="http://schemas.microsoft.com/office/drawing/2014/main" id="{689D5C12-446D-B44A-B2DA-C483706807B2}"/>
              </a:ext>
            </a:extLst>
          </p:cNvPr>
          <p:cNvSpPr txBox="1">
            <a:spLocks noChangeArrowheads="1"/>
          </p:cNvSpPr>
          <p:nvPr/>
        </p:nvSpPr>
        <p:spPr bwMode="auto">
          <a:xfrm>
            <a:off x="2171700" y="6202363"/>
            <a:ext cx="6972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200">
                <a:latin typeface="Verdana" panose="020B0604030504040204" pitchFamily="34" charset="0"/>
              </a:rPr>
              <a:t>Image credits:</a:t>
            </a:r>
          </a:p>
          <a:p>
            <a:pPr algn="r" eaLnBrk="1" hangingPunct="1"/>
            <a:r>
              <a:rPr lang="en-US" altLang="en-US" sz="1200">
                <a:latin typeface="Verdana" panose="020B0604030504040204" pitchFamily="34" charset="0"/>
              </a:rPr>
              <a:t>(top) Apers0n, via Wikimedia Commons</a:t>
            </a:r>
          </a:p>
          <a:p>
            <a:pPr algn="r" eaLnBrk="1" hangingPunct="1"/>
            <a:r>
              <a:rPr lang="en-US" altLang="en-US" sz="1200">
                <a:latin typeface="Verdana" panose="020B0604030504040204" pitchFamily="34" charset="0"/>
              </a:rPr>
              <a:t>(bottom): Scott Barlow, CC BY-NC-ND 2.0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Box 4">
            <a:extLst>
              <a:ext uri="{FF2B5EF4-FFF2-40B4-BE49-F238E27FC236}">
                <a16:creationId xmlns:a16="http://schemas.microsoft.com/office/drawing/2014/main" id="{A9F18488-4899-544B-AF18-B0C25B5CA824}"/>
              </a:ext>
            </a:extLst>
          </p:cNvPr>
          <p:cNvSpPr txBox="1">
            <a:spLocks noChangeArrowheads="1"/>
          </p:cNvSpPr>
          <p:nvPr/>
        </p:nvSpPr>
        <p:spPr bwMode="auto">
          <a:xfrm>
            <a:off x="457200" y="2503488"/>
            <a:ext cx="8229600" cy="2678112"/>
          </a:xfrm>
          <a:prstGeom prst="rect">
            <a:avLst/>
          </a:prstGeom>
          <a:noFill/>
          <a:ln w="9525">
            <a:noFill/>
            <a:miter lim="800000"/>
            <a:headEnd/>
            <a:tailEnd/>
          </a:ln>
        </p:spPr>
        <p:txBody>
          <a:bodyPr>
            <a:spAutoFit/>
          </a:bodyPr>
          <a:lstStyle/>
          <a:p>
            <a:pPr marL="342900" indent="-342900">
              <a:buFont typeface="Arial" charset="0"/>
              <a:buChar char="•"/>
              <a:defRPr/>
            </a:pPr>
            <a:r>
              <a:rPr lang="en-US" dirty="0">
                <a:latin typeface="Verdana" charset="0"/>
                <a:ea typeface="Verdana" charset="0"/>
                <a:cs typeface="Verdana" charset="0"/>
              </a:rPr>
              <a:t>A weather forecast makes predictions about if it will rain.</a:t>
            </a:r>
            <a:endParaRPr lang="en-US" dirty="0">
              <a:solidFill>
                <a:srgbClr val="FF0000"/>
              </a:solidFill>
              <a:latin typeface="Verdana" charset="0"/>
              <a:ea typeface="Verdana" charset="0"/>
              <a:cs typeface="Verdana" charset="0"/>
            </a:endParaRPr>
          </a:p>
          <a:p>
            <a:pPr marL="233363" lvl="1">
              <a:defRPr/>
            </a:pPr>
            <a:endParaRPr lang="en-US" dirty="0">
              <a:solidFill>
                <a:srgbClr val="FF0000"/>
              </a:solidFill>
              <a:latin typeface="Verdana" charset="0"/>
              <a:ea typeface="Verdana" charset="0"/>
              <a:cs typeface="Verdana" charset="0"/>
            </a:endParaRPr>
          </a:p>
          <a:p>
            <a:pPr marL="336550" lvl="1">
              <a:defRPr/>
            </a:pPr>
            <a:r>
              <a:rPr lang="en-US" dirty="0">
                <a:solidFill>
                  <a:srgbClr val="FF0000"/>
                </a:solidFill>
                <a:latin typeface="Verdana" charset="0"/>
                <a:ea typeface="Verdana" charset="0"/>
                <a:cs typeface="Verdana" charset="0"/>
              </a:rPr>
              <a:t>Your DNA may have predictions about you (for example, your risk for developing a disease), but it is not a crystal ball. Your future cannot be predicted with certainty.</a:t>
            </a:r>
          </a:p>
        </p:txBody>
      </p:sp>
      <p:sp>
        <p:nvSpPr>
          <p:cNvPr id="41986" name="Text Box 5">
            <a:extLst>
              <a:ext uri="{FF2B5EF4-FFF2-40B4-BE49-F238E27FC236}">
                <a16:creationId xmlns:a16="http://schemas.microsoft.com/office/drawing/2014/main" id="{E4E84752-F585-664B-906D-6B3CF215C33D}"/>
              </a:ext>
            </a:extLst>
          </p:cNvPr>
          <p:cNvSpPr txBox="1">
            <a:spLocks noChangeArrowheads="1"/>
          </p:cNvSpPr>
          <p:nvPr/>
        </p:nvSpPr>
        <p:spPr bwMode="auto">
          <a:xfrm>
            <a:off x="763588" y="487363"/>
            <a:ext cx="76168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5000"/>
              </a:lnSpc>
              <a:spcAft>
                <a:spcPts val="538"/>
              </a:spcAft>
            </a:pPr>
            <a:r>
              <a:rPr lang="en-US" altLang="en-US" sz="2600" b="1">
                <a:solidFill>
                  <a:srgbClr val="000000"/>
                </a:solidFill>
                <a:latin typeface="Verdana" panose="020B0604030504040204" pitchFamily="34" charset="0"/>
              </a:rPr>
              <a:t>DNA: Your personal health risk forecast</a:t>
            </a:r>
          </a:p>
          <a:p>
            <a:pPr algn="ctr" eaLnBrk="1" hangingPunct="1">
              <a:lnSpc>
                <a:spcPct val="95000"/>
              </a:lnSpc>
              <a:spcAft>
                <a:spcPts val="538"/>
              </a:spcAft>
            </a:pPr>
            <a:r>
              <a:rPr lang="en-US" altLang="en-US" sz="2600" b="1">
                <a:solidFill>
                  <a:srgbClr val="000000"/>
                </a:solidFill>
                <a:latin typeface="Verdana" panose="020B0604030504040204" pitchFamily="34" charset="0"/>
              </a:rPr>
              <a:t>(an analogy)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Box 4">
            <a:extLst>
              <a:ext uri="{FF2B5EF4-FFF2-40B4-BE49-F238E27FC236}">
                <a16:creationId xmlns:a16="http://schemas.microsoft.com/office/drawing/2014/main" id="{309A7482-1936-C741-BA48-99D32A5BEB49}"/>
              </a:ext>
            </a:extLst>
          </p:cNvPr>
          <p:cNvSpPr txBox="1">
            <a:spLocks noChangeArrowheads="1"/>
          </p:cNvSpPr>
          <p:nvPr/>
        </p:nvSpPr>
        <p:spPr bwMode="auto">
          <a:xfrm>
            <a:off x="457200" y="2265363"/>
            <a:ext cx="82296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Char char="•"/>
            </a:pPr>
            <a:r>
              <a:rPr lang="en-US" altLang="en-US">
                <a:latin typeface="Verdana" panose="020B0604030504040204" pitchFamily="34" charset="0"/>
              </a:rPr>
              <a:t>Sometimes it rains when the weather forecast predicts less than 10% chance of rain. </a:t>
            </a:r>
          </a:p>
          <a:p>
            <a:pPr eaLnBrk="1" hangingPunct="1"/>
            <a:endParaRPr lang="en-US" altLang="en-US">
              <a:latin typeface="Verdana" panose="020B0604030504040204" pitchFamily="34" charset="0"/>
            </a:endParaRPr>
          </a:p>
          <a:p>
            <a:pPr eaLnBrk="1" hangingPunct="1"/>
            <a:r>
              <a:rPr lang="en-US" altLang="en-US">
                <a:solidFill>
                  <a:srgbClr val="FF0000"/>
                </a:solidFill>
                <a:latin typeface="Verdana" panose="020B0604030504040204" pitchFamily="34" charset="0"/>
              </a:rPr>
              <a:t>	If your risk for a certain disease is 90%, this means 10 people out of 100 on average will not develop the disease. If your risk is 1%, 1 person in 100 is expected to get sick.</a:t>
            </a:r>
          </a:p>
        </p:txBody>
      </p:sp>
      <p:sp>
        <p:nvSpPr>
          <p:cNvPr id="44034" name="Text Box 5">
            <a:extLst>
              <a:ext uri="{FF2B5EF4-FFF2-40B4-BE49-F238E27FC236}">
                <a16:creationId xmlns:a16="http://schemas.microsoft.com/office/drawing/2014/main" id="{36C64CEF-6183-7D4B-B7EF-F5BDD413D741}"/>
              </a:ext>
            </a:extLst>
          </p:cNvPr>
          <p:cNvSpPr txBox="1">
            <a:spLocks noChangeArrowheads="1"/>
          </p:cNvSpPr>
          <p:nvPr/>
        </p:nvSpPr>
        <p:spPr bwMode="auto">
          <a:xfrm>
            <a:off x="763588" y="487363"/>
            <a:ext cx="76168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5000"/>
              </a:lnSpc>
              <a:spcAft>
                <a:spcPts val="538"/>
              </a:spcAft>
            </a:pPr>
            <a:r>
              <a:rPr lang="en-US" altLang="en-US" sz="2600" b="1">
                <a:solidFill>
                  <a:srgbClr val="000000"/>
                </a:solidFill>
                <a:latin typeface="Verdana" panose="020B0604030504040204" pitchFamily="34" charset="0"/>
              </a:rPr>
              <a:t>DNA: Your personal health risk forecast</a:t>
            </a:r>
          </a:p>
          <a:p>
            <a:pPr algn="ctr" eaLnBrk="1" hangingPunct="1">
              <a:lnSpc>
                <a:spcPct val="95000"/>
              </a:lnSpc>
              <a:spcAft>
                <a:spcPts val="538"/>
              </a:spcAft>
            </a:pPr>
            <a:r>
              <a:rPr lang="en-US" altLang="en-US" sz="2600" b="1">
                <a:solidFill>
                  <a:srgbClr val="000000"/>
                </a:solidFill>
                <a:latin typeface="Verdana" panose="020B0604030504040204" pitchFamily="34" charset="0"/>
              </a:rPr>
              <a:t>(an analogy)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Box 4">
            <a:extLst>
              <a:ext uri="{FF2B5EF4-FFF2-40B4-BE49-F238E27FC236}">
                <a16:creationId xmlns:a16="http://schemas.microsoft.com/office/drawing/2014/main" id="{05DE086B-0BFC-6D40-86DB-3B1034C16A81}"/>
              </a:ext>
            </a:extLst>
          </p:cNvPr>
          <p:cNvSpPr txBox="1">
            <a:spLocks noChangeArrowheads="1"/>
          </p:cNvSpPr>
          <p:nvPr/>
        </p:nvSpPr>
        <p:spPr bwMode="auto">
          <a:xfrm>
            <a:off x="457200" y="2274888"/>
            <a:ext cx="8229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Char char="•"/>
            </a:pPr>
            <a:r>
              <a:rPr lang="en-US" altLang="en-US">
                <a:latin typeface="Verdana" panose="020B0604030504040204" pitchFamily="34" charset="0"/>
              </a:rPr>
              <a:t>The forecast does not always predict how hard it will rain.</a:t>
            </a:r>
          </a:p>
          <a:p>
            <a:pPr eaLnBrk="1" hangingPunct="1"/>
            <a:endParaRPr lang="en-US" altLang="en-US">
              <a:latin typeface="Verdana" panose="020B0604030504040204" pitchFamily="34" charset="0"/>
            </a:endParaRPr>
          </a:p>
          <a:p>
            <a:pPr eaLnBrk="1" hangingPunct="1">
              <a:spcAft>
                <a:spcPts val="600"/>
              </a:spcAft>
            </a:pPr>
            <a:r>
              <a:rPr lang="en-US" altLang="en-US">
                <a:solidFill>
                  <a:srgbClr val="FF0000"/>
                </a:solidFill>
                <a:latin typeface="Verdana" panose="020B0604030504040204" pitchFamily="34" charset="0"/>
              </a:rPr>
              <a:t>	Even for a disease like cystic fibrosis that is caused by variants in a single gene, the severity of symptoms can vary between individuals who have the same version of the CFTR gene. This is due to additional genetic and environmental factors.</a:t>
            </a:r>
          </a:p>
        </p:txBody>
      </p:sp>
      <p:sp>
        <p:nvSpPr>
          <p:cNvPr id="46082" name="Text Box 5">
            <a:extLst>
              <a:ext uri="{FF2B5EF4-FFF2-40B4-BE49-F238E27FC236}">
                <a16:creationId xmlns:a16="http://schemas.microsoft.com/office/drawing/2014/main" id="{2D10516C-9A7B-1342-9A83-9F2E555F79C4}"/>
              </a:ext>
            </a:extLst>
          </p:cNvPr>
          <p:cNvSpPr txBox="1">
            <a:spLocks noChangeArrowheads="1"/>
          </p:cNvSpPr>
          <p:nvPr/>
        </p:nvSpPr>
        <p:spPr bwMode="auto">
          <a:xfrm>
            <a:off x="763588" y="487363"/>
            <a:ext cx="76168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5000"/>
              </a:lnSpc>
              <a:spcAft>
                <a:spcPts val="538"/>
              </a:spcAft>
            </a:pPr>
            <a:r>
              <a:rPr lang="en-US" altLang="en-US" sz="2600" b="1">
                <a:solidFill>
                  <a:srgbClr val="000000"/>
                </a:solidFill>
                <a:latin typeface="Verdana" panose="020B0604030504040204" pitchFamily="34" charset="0"/>
              </a:rPr>
              <a:t>DNA: Your personal health risk forecast</a:t>
            </a:r>
          </a:p>
          <a:p>
            <a:pPr algn="ctr" eaLnBrk="1" hangingPunct="1">
              <a:lnSpc>
                <a:spcPct val="95000"/>
              </a:lnSpc>
              <a:spcAft>
                <a:spcPts val="538"/>
              </a:spcAft>
            </a:pPr>
            <a:r>
              <a:rPr lang="en-US" altLang="en-US" sz="2600" b="1">
                <a:solidFill>
                  <a:srgbClr val="000000"/>
                </a:solidFill>
                <a:latin typeface="Verdana" panose="020B0604030504040204" pitchFamily="34" charset="0"/>
              </a:rPr>
              <a:t>(an analogy)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Box 4">
            <a:extLst>
              <a:ext uri="{FF2B5EF4-FFF2-40B4-BE49-F238E27FC236}">
                <a16:creationId xmlns:a16="http://schemas.microsoft.com/office/drawing/2014/main" id="{E1162E96-367D-B24F-B7F4-412129D06F52}"/>
              </a:ext>
            </a:extLst>
          </p:cNvPr>
          <p:cNvSpPr txBox="1">
            <a:spLocks noChangeArrowheads="1"/>
          </p:cNvSpPr>
          <p:nvPr/>
        </p:nvSpPr>
        <p:spPr bwMode="auto">
          <a:xfrm>
            <a:off x="457200" y="2144713"/>
            <a:ext cx="8229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6550" indent="-33655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Char char="•"/>
            </a:pPr>
            <a:r>
              <a:rPr lang="en-US" altLang="en-US">
                <a:latin typeface="Verdana" panose="020B0604030504040204" pitchFamily="34" charset="0"/>
              </a:rPr>
              <a:t>The weather forecast might predict a 10% chance of rain, a 30% chance or a 90% chance. Forecasts often change based on new information.</a:t>
            </a:r>
          </a:p>
          <a:p>
            <a:pPr eaLnBrk="1" hangingPunct="1"/>
            <a:r>
              <a:rPr lang="en-US" altLang="en-US">
                <a:latin typeface="Verdana" panose="020B0604030504040204" pitchFamily="34" charset="0"/>
              </a:rPr>
              <a:t>	</a:t>
            </a:r>
          </a:p>
          <a:p>
            <a:pPr eaLnBrk="1" hangingPunct="1"/>
            <a:r>
              <a:rPr lang="en-US" altLang="en-US">
                <a:latin typeface="Verdana" panose="020B0604030504040204" pitchFamily="34" charset="0"/>
              </a:rPr>
              <a:t>	</a:t>
            </a:r>
            <a:r>
              <a:rPr lang="en-US" altLang="en-US">
                <a:solidFill>
                  <a:srgbClr val="FF0000"/>
                </a:solidFill>
                <a:latin typeface="Verdana" panose="020B0604030504040204" pitchFamily="34" charset="0"/>
              </a:rPr>
              <a:t>In some cases, your DNA might suggest a strong risk of disease. For other diseases, your risk might be lower. As new risk factors are found, these numbers might change. </a:t>
            </a:r>
          </a:p>
        </p:txBody>
      </p:sp>
      <p:sp>
        <p:nvSpPr>
          <p:cNvPr id="48130" name="Text Box 5">
            <a:extLst>
              <a:ext uri="{FF2B5EF4-FFF2-40B4-BE49-F238E27FC236}">
                <a16:creationId xmlns:a16="http://schemas.microsoft.com/office/drawing/2014/main" id="{EB84584A-1FCC-8F41-8A84-B788D9FF0916}"/>
              </a:ext>
            </a:extLst>
          </p:cNvPr>
          <p:cNvSpPr txBox="1">
            <a:spLocks noChangeArrowheads="1"/>
          </p:cNvSpPr>
          <p:nvPr/>
        </p:nvSpPr>
        <p:spPr bwMode="auto">
          <a:xfrm>
            <a:off x="763588" y="487363"/>
            <a:ext cx="76168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5000"/>
              </a:lnSpc>
              <a:spcAft>
                <a:spcPts val="538"/>
              </a:spcAft>
            </a:pPr>
            <a:r>
              <a:rPr lang="en-US" altLang="en-US" sz="2600" b="1">
                <a:solidFill>
                  <a:srgbClr val="000000"/>
                </a:solidFill>
                <a:latin typeface="Verdana" panose="020B0604030504040204" pitchFamily="34" charset="0"/>
              </a:rPr>
              <a:t>DNA: Your personal health risk forecast</a:t>
            </a:r>
          </a:p>
          <a:p>
            <a:pPr algn="ctr" eaLnBrk="1" hangingPunct="1">
              <a:lnSpc>
                <a:spcPct val="95000"/>
              </a:lnSpc>
              <a:spcAft>
                <a:spcPts val="538"/>
              </a:spcAft>
            </a:pPr>
            <a:r>
              <a:rPr lang="en-US" altLang="en-US" sz="2600" b="1">
                <a:solidFill>
                  <a:srgbClr val="000000"/>
                </a:solidFill>
                <a:latin typeface="Verdana" panose="020B0604030504040204" pitchFamily="34" charset="0"/>
              </a:rPr>
              <a:t>(an analogy)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Box 4">
            <a:extLst>
              <a:ext uri="{FF2B5EF4-FFF2-40B4-BE49-F238E27FC236}">
                <a16:creationId xmlns:a16="http://schemas.microsoft.com/office/drawing/2014/main" id="{CB95A942-9A0D-B948-AC36-AFABBB40C5EB}"/>
              </a:ext>
            </a:extLst>
          </p:cNvPr>
          <p:cNvSpPr txBox="1">
            <a:spLocks noChangeArrowheads="1"/>
          </p:cNvSpPr>
          <p:nvPr/>
        </p:nvSpPr>
        <p:spPr bwMode="auto">
          <a:xfrm>
            <a:off x="457200" y="2460625"/>
            <a:ext cx="8229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Char char="•"/>
            </a:pPr>
            <a:r>
              <a:rPr lang="en-US" altLang="en-US">
                <a:solidFill>
                  <a:srgbClr val="000000"/>
                </a:solidFill>
                <a:latin typeface="Verdana" panose="020B0604030504040204" pitchFamily="34" charset="0"/>
              </a:rPr>
              <a:t>If there is a 50% chance of rain, you might decide to take an umbrella when you go out. </a:t>
            </a:r>
          </a:p>
          <a:p>
            <a:pPr eaLnBrk="1" hangingPunct="1">
              <a:buFont typeface="Arial" panose="020B0604020202020204" pitchFamily="34" charset="0"/>
              <a:buChar char="•"/>
            </a:pPr>
            <a:endParaRPr lang="en-US" altLang="en-US">
              <a:solidFill>
                <a:srgbClr val="FF0000"/>
              </a:solidFill>
              <a:latin typeface="Verdana" panose="020B0604030504040204" pitchFamily="34" charset="0"/>
            </a:endParaRPr>
          </a:p>
          <a:p>
            <a:pPr eaLnBrk="1" hangingPunct="1"/>
            <a:r>
              <a:rPr lang="en-US" altLang="en-US">
                <a:solidFill>
                  <a:srgbClr val="FF0000"/>
                </a:solidFill>
                <a:latin typeface="Verdana" panose="020B0604030504040204" pitchFamily="34" charset="0"/>
              </a:rPr>
              <a:t>	Knowing you are at increased risk for a disease may influence your choices, especially if lifestyle</a:t>
            </a:r>
          </a:p>
          <a:p>
            <a:pPr eaLnBrk="1" hangingPunct="1"/>
            <a:r>
              <a:rPr lang="en-US" altLang="en-US">
                <a:solidFill>
                  <a:srgbClr val="FF0000"/>
                </a:solidFill>
                <a:latin typeface="Verdana" panose="020B0604030504040204" pitchFamily="34" charset="0"/>
              </a:rPr>
              <a:t>	changes can prevent the disease.</a:t>
            </a:r>
          </a:p>
        </p:txBody>
      </p:sp>
      <p:sp>
        <p:nvSpPr>
          <p:cNvPr id="50178" name="Text Box 5">
            <a:extLst>
              <a:ext uri="{FF2B5EF4-FFF2-40B4-BE49-F238E27FC236}">
                <a16:creationId xmlns:a16="http://schemas.microsoft.com/office/drawing/2014/main" id="{A0B40C7D-2949-6E4F-BC34-7D07307098EB}"/>
              </a:ext>
            </a:extLst>
          </p:cNvPr>
          <p:cNvSpPr txBox="1">
            <a:spLocks noChangeArrowheads="1"/>
          </p:cNvSpPr>
          <p:nvPr/>
        </p:nvSpPr>
        <p:spPr bwMode="auto">
          <a:xfrm>
            <a:off x="763588" y="487363"/>
            <a:ext cx="76168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5000"/>
              </a:lnSpc>
              <a:spcAft>
                <a:spcPts val="538"/>
              </a:spcAft>
            </a:pPr>
            <a:r>
              <a:rPr lang="en-US" altLang="en-US" sz="2600" b="1">
                <a:solidFill>
                  <a:srgbClr val="000000"/>
                </a:solidFill>
                <a:latin typeface="Verdana" panose="020B0604030504040204" pitchFamily="34" charset="0"/>
              </a:rPr>
              <a:t>DNA: Your personal health risk forecast</a:t>
            </a:r>
          </a:p>
          <a:p>
            <a:pPr algn="ctr" eaLnBrk="1" hangingPunct="1">
              <a:lnSpc>
                <a:spcPct val="95000"/>
              </a:lnSpc>
              <a:spcAft>
                <a:spcPts val="538"/>
              </a:spcAft>
            </a:pPr>
            <a:r>
              <a:rPr lang="en-US" altLang="en-US" sz="2600" b="1">
                <a:solidFill>
                  <a:srgbClr val="000000"/>
                </a:solidFill>
                <a:latin typeface="Verdana" panose="020B0604030504040204" pitchFamily="34" charset="0"/>
              </a:rPr>
              <a:t>(an analogy)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5" name="Group 30">
            <a:extLst>
              <a:ext uri="{FF2B5EF4-FFF2-40B4-BE49-F238E27FC236}">
                <a16:creationId xmlns:a16="http://schemas.microsoft.com/office/drawing/2014/main" id="{2EF4370E-4CC6-2E47-88F4-9F458D997699}"/>
              </a:ext>
            </a:extLst>
          </p:cNvPr>
          <p:cNvGrpSpPr>
            <a:grpSpLocks noChangeAspect="1"/>
          </p:cNvGrpSpPr>
          <p:nvPr/>
        </p:nvGrpSpPr>
        <p:grpSpPr bwMode="auto">
          <a:xfrm>
            <a:off x="796925" y="2759075"/>
            <a:ext cx="7231063" cy="2914650"/>
            <a:chOff x="522121" y="1863814"/>
            <a:chExt cx="8034338" cy="3239276"/>
          </a:xfrm>
        </p:grpSpPr>
        <p:pic>
          <p:nvPicPr>
            <p:cNvPr id="52231" name="Picture 6">
              <a:extLst>
                <a:ext uri="{FF2B5EF4-FFF2-40B4-BE49-F238E27FC236}">
                  <a16:creationId xmlns:a16="http://schemas.microsoft.com/office/drawing/2014/main" id="{CF660386-6609-784E-AEC6-2CD6DC9EB8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5472"/>
            <a:stretch>
              <a:fillRect/>
            </a:stretch>
          </p:blipFill>
          <p:spPr bwMode="auto">
            <a:xfrm>
              <a:off x="522121" y="1863814"/>
              <a:ext cx="8034338" cy="3239276"/>
            </a:xfrm>
            <a:prstGeom prst="rect">
              <a:avLst/>
            </a:prstGeom>
            <a:noFill/>
            <a:ln>
              <a:noFill/>
            </a:ln>
            <a:extLst>
              <a:ext uri="{909E8E84-426E-40DD-AFC4-6F175D3DCCD1}">
                <a14:hiddenFill xmlns:a14="http://schemas.microsoft.com/office/drawing/2010/main">
                  <a:solidFill>
                    <a:srgbClr val="FFFFFF">
                      <a:alpha val="30196"/>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Picture 6">
              <a:extLst>
                <a:ext uri="{FF2B5EF4-FFF2-40B4-BE49-F238E27FC236}">
                  <a16:creationId xmlns:a16="http://schemas.microsoft.com/office/drawing/2014/main" id="{D5E601FD-BC40-C744-A7BA-01645B8578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7677" r="33485" b="15472"/>
            <a:stretch>
              <a:fillRect/>
            </a:stretch>
          </p:blipFill>
          <p:spPr bwMode="auto">
            <a:xfrm>
              <a:off x="5156029" y="1863814"/>
              <a:ext cx="710013" cy="323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Oval 17">
            <a:extLst>
              <a:ext uri="{FF2B5EF4-FFF2-40B4-BE49-F238E27FC236}">
                <a16:creationId xmlns:a16="http://schemas.microsoft.com/office/drawing/2014/main" id="{ACA55B75-0E9D-1442-B381-85D4D9A805AF}"/>
              </a:ext>
            </a:extLst>
          </p:cNvPr>
          <p:cNvSpPr>
            <a:spLocks noChangeArrowheads="1"/>
          </p:cNvSpPr>
          <p:nvPr/>
        </p:nvSpPr>
        <p:spPr bwMode="auto">
          <a:xfrm>
            <a:off x="285750" y="1670050"/>
            <a:ext cx="2452688" cy="942975"/>
          </a:xfrm>
          <a:prstGeom prst="ellipse">
            <a:avLst/>
          </a:prstGeom>
          <a:solidFill>
            <a:srgbClr val="B7DEE8"/>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r>
              <a:rPr lang="en-US" sz="1800" dirty="0">
                <a:latin typeface="Verdana"/>
                <a:ea typeface="+mn-ea"/>
                <a:cs typeface="Verdana"/>
              </a:rPr>
              <a:t>10% chance</a:t>
            </a:r>
          </a:p>
        </p:txBody>
      </p:sp>
      <p:sp>
        <p:nvSpPr>
          <p:cNvPr id="19" name="Oval 18">
            <a:extLst>
              <a:ext uri="{FF2B5EF4-FFF2-40B4-BE49-F238E27FC236}">
                <a16:creationId xmlns:a16="http://schemas.microsoft.com/office/drawing/2014/main" id="{BC3DA7C6-03A0-B141-A6BA-6C82A3FB005C}"/>
              </a:ext>
            </a:extLst>
          </p:cNvPr>
          <p:cNvSpPr>
            <a:spLocks noChangeArrowheads="1"/>
          </p:cNvSpPr>
          <p:nvPr/>
        </p:nvSpPr>
        <p:spPr bwMode="auto">
          <a:xfrm>
            <a:off x="3144838" y="1263650"/>
            <a:ext cx="2452687" cy="795338"/>
          </a:xfrm>
          <a:prstGeom prst="ellipse">
            <a:avLst/>
          </a:prstGeom>
          <a:solidFill>
            <a:srgbClr val="B7DEE8"/>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r>
              <a:rPr lang="en-US" sz="1800" b="1" dirty="0">
                <a:latin typeface="Verdana"/>
                <a:ea typeface="+mn-ea"/>
                <a:cs typeface="Verdana"/>
              </a:rPr>
              <a:t>1 in 10 people</a:t>
            </a:r>
          </a:p>
        </p:txBody>
      </p:sp>
      <p:sp>
        <p:nvSpPr>
          <p:cNvPr id="20" name="Oval 19">
            <a:extLst>
              <a:ext uri="{FF2B5EF4-FFF2-40B4-BE49-F238E27FC236}">
                <a16:creationId xmlns:a16="http://schemas.microsoft.com/office/drawing/2014/main" id="{AE96F159-14A4-754B-AEC5-59DBAD8E8C7B}"/>
              </a:ext>
            </a:extLst>
          </p:cNvPr>
          <p:cNvSpPr>
            <a:spLocks noChangeArrowheads="1"/>
          </p:cNvSpPr>
          <p:nvPr/>
        </p:nvSpPr>
        <p:spPr bwMode="auto">
          <a:xfrm>
            <a:off x="6003925" y="1673225"/>
            <a:ext cx="2940050" cy="936625"/>
          </a:xfrm>
          <a:prstGeom prst="ellipse">
            <a:avLst/>
          </a:prstGeom>
          <a:solidFill>
            <a:srgbClr val="B7DEE8"/>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r>
              <a:rPr lang="en-US" sz="1800" dirty="0">
                <a:latin typeface="Verdana"/>
                <a:ea typeface="+mn-ea"/>
                <a:cs typeface="Verdana"/>
              </a:rPr>
              <a:t>3 students in your class of 30</a:t>
            </a:r>
          </a:p>
        </p:txBody>
      </p:sp>
      <p:sp>
        <p:nvSpPr>
          <p:cNvPr id="22" name="Oval 21">
            <a:extLst>
              <a:ext uri="{FF2B5EF4-FFF2-40B4-BE49-F238E27FC236}">
                <a16:creationId xmlns:a16="http://schemas.microsoft.com/office/drawing/2014/main" id="{4D0001A7-5B33-5946-9439-C35F60EA5537}"/>
              </a:ext>
            </a:extLst>
          </p:cNvPr>
          <p:cNvSpPr>
            <a:spLocks noChangeArrowheads="1"/>
          </p:cNvSpPr>
          <p:nvPr/>
        </p:nvSpPr>
        <p:spPr bwMode="auto">
          <a:xfrm>
            <a:off x="1041400" y="5881688"/>
            <a:ext cx="7061200" cy="839787"/>
          </a:xfrm>
          <a:prstGeom prst="ellipse">
            <a:avLst/>
          </a:prstGeom>
          <a:solidFill>
            <a:srgbClr val="B7DEE8"/>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r>
              <a:rPr lang="en-US" sz="1800" dirty="0">
                <a:latin typeface="Verdana"/>
                <a:ea typeface="+mn-ea"/>
                <a:cs typeface="Verdana"/>
              </a:rPr>
              <a:t>3-fold lower risk,</a:t>
            </a:r>
          </a:p>
          <a:p>
            <a:pPr algn="ctr">
              <a:defRPr/>
            </a:pPr>
            <a:r>
              <a:rPr lang="en-US" sz="1800" dirty="0">
                <a:latin typeface="Verdana"/>
                <a:ea typeface="+mn-ea"/>
                <a:cs typeface="Verdana"/>
              </a:rPr>
              <a:t>assuming the population risk is 3-in-10 </a:t>
            </a:r>
          </a:p>
        </p:txBody>
      </p:sp>
      <p:sp>
        <p:nvSpPr>
          <p:cNvPr id="52230" name="Text Box 5">
            <a:extLst>
              <a:ext uri="{FF2B5EF4-FFF2-40B4-BE49-F238E27FC236}">
                <a16:creationId xmlns:a16="http://schemas.microsoft.com/office/drawing/2014/main" id="{9E81C569-E0D2-DC4A-B5BC-ACE52493B0DA}"/>
              </a:ext>
            </a:extLst>
          </p:cNvPr>
          <p:cNvSpPr txBox="1">
            <a:spLocks noChangeArrowheads="1"/>
          </p:cNvSpPr>
          <p:nvPr/>
        </p:nvSpPr>
        <p:spPr bwMode="auto">
          <a:xfrm>
            <a:off x="-12700" y="487363"/>
            <a:ext cx="9169400"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5000"/>
              </a:lnSpc>
              <a:spcAft>
                <a:spcPts val="538"/>
              </a:spcAft>
            </a:pPr>
            <a:r>
              <a:rPr lang="en-US" altLang="en-US" sz="2600" b="1">
                <a:solidFill>
                  <a:srgbClr val="000000"/>
                </a:solidFill>
                <a:latin typeface="Verdana" panose="020B0604030504040204" pitchFamily="34" charset="0"/>
              </a:rPr>
              <a:t>There are multiple ways to talk about a statistic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1">
            <a:extLst>
              <a:ext uri="{FF2B5EF4-FFF2-40B4-BE49-F238E27FC236}">
                <a16:creationId xmlns:a16="http://schemas.microsoft.com/office/drawing/2014/main" id="{8B6163F6-23C2-0B41-93E6-E15279695DF5}"/>
              </a:ext>
            </a:extLst>
          </p:cNvPr>
          <p:cNvSpPr txBox="1">
            <a:spLocks noChangeArrowheads="1"/>
          </p:cNvSpPr>
          <p:nvPr/>
        </p:nvSpPr>
        <p:spPr bwMode="auto">
          <a:xfrm>
            <a:off x="266700" y="3057525"/>
            <a:ext cx="86106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1800"/>
              </a:spcAft>
              <a:buFont typeface="Arial" panose="020B0604020202020204" pitchFamily="34" charset="0"/>
              <a:buChar char="•"/>
            </a:pPr>
            <a:r>
              <a:rPr lang="en-US" altLang="en-US" i="1">
                <a:latin typeface="Verdana" panose="020B0604030504040204" pitchFamily="34" charset="0"/>
                <a:cs typeface="Arial" panose="020B0604020202020204" pitchFamily="34" charset="0"/>
              </a:rPr>
              <a:t> </a:t>
            </a:r>
            <a:r>
              <a:rPr lang="en-US" altLang="en-US">
                <a:latin typeface="Verdana" panose="020B0604030504040204" pitchFamily="34" charset="0"/>
                <a:cs typeface="Arial" panose="020B0604020202020204" pitchFamily="34" charset="0"/>
              </a:rPr>
              <a:t>Your </a:t>
            </a:r>
            <a:r>
              <a:rPr lang="en-US" altLang="en-US" b="1">
                <a:latin typeface="Verdana" panose="020B0604030504040204" pitchFamily="34" charset="0"/>
                <a:cs typeface="Arial" panose="020B0604020202020204" pitchFamily="34" charset="0"/>
              </a:rPr>
              <a:t>genome</a:t>
            </a:r>
            <a:r>
              <a:rPr lang="en-US" altLang="en-US">
                <a:latin typeface="Verdana" panose="020B0604030504040204" pitchFamily="34" charset="0"/>
                <a:cs typeface="Arial" panose="020B0604020202020204" pitchFamily="34" charset="0"/>
              </a:rPr>
              <a:t> is your unique code of DNA that carries the information that affects your traits, including your appearance, health and behavior. </a:t>
            </a:r>
            <a:endParaRPr lang="en-US" altLang="en-US" i="1">
              <a:latin typeface="Verdana" panose="020B0604030504040204" pitchFamily="34" charset="0"/>
              <a:cs typeface="Arial" panose="020B0604020202020204" pitchFamily="34" charset="0"/>
            </a:endParaRPr>
          </a:p>
          <a:p>
            <a:pPr eaLnBrk="1" hangingPunct="1">
              <a:spcAft>
                <a:spcPts val="1800"/>
              </a:spcAft>
              <a:buFont typeface="Arial" panose="020B0604020202020204" pitchFamily="34" charset="0"/>
              <a:buChar char="•"/>
            </a:pPr>
            <a:r>
              <a:rPr lang="en-US" altLang="en-US" i="1">
                <a:latin typeface="Verdana" panose="020B0604030504040204" pitchFamily="34" charset="0"/>
                <a:cs typeface="Arial" panose="020B0604020202020204" pitchFamily="34" charset="0"/>
              </a:rPr>
              <a:t> </a:t>
            </a:r>
            <a:r>
              <a:rPr lang="en-US" altLang="en-US">
                <a:latin typeface="Verdana" panose="020B0604030504040204" pitchFamily="34" charset="0"/>
                <a:cs typeface="Arial" panose="020B0604020202020204" pitchFamily="34" charset="0"/>
              </a:rPr>
              <a:t>Each of us inherited half of our genome from our mother and half from our father, and this is why we often share traits with our parents.</a:t>
            </a:r>
          </a:p>
          <a:p>
            <a:pPr eaLnBrk="1" hangingPunct="1">
              <a:spcAft>
                <a:spcPts val="1800"/>
              </a:spcAft>
              <a:buFont typeface="Arial" panose="020B0604020202020204" pitchFamily="34" charset="0"/>
              <a:buChar char="•"/>
            </a:pPr>
            <a:r>
              <a:rPr lang="en-US" altLang="en-US">
                <a:latin typeface="Verdana" panose="020B0604030504040204" pitchFamily="34" charset="0"/>
                <a:cs typeface="Arial" panose="020B0604020202020204" pitchFamily="34" charset="0"/>
              </a:rPr>
              <a:t> As a result, siblings who share parents often share traits.</a:t>
            </a:r>
          </a:p>
        </p:txBody>
      </p:sp>
      <p:sp>
        <p:nvSpPr>
          <p:cNvPr id="17410" name="TextBox 5">
            <a:extLst>
              <a:ext uri="{FF2B5EF4-FFF2-40B4-BE49-F238E27FC236}">
                <a16:creationId xmlns:a16="http://schemas.microsoft.com/office/drawing/2014/main" id="{304DD3B2-D94F-6140-A8DF-3AE68259F06C}"/>
              </a:ext>
            </a:extLst>
          </p:cNvPr>
          <p:cNvSpPr txBox="1">
            <a:spLocks noChangeArrowheads="1"/>
          </p:cNvSpPr>
          <p:nvPr/>
        </p:nvSpPr>
        <p:spPr bwMode="auto">
          <a:xfrm>
            <a:off x="5918200" y="6556375"/>
            <a:ext cx="32432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200">
                <a:latin typeface="Verdana" panose="020B0604030504040204" pitchFamily="34" charset="0"/>
              </a:rPr>
              <a:t>Image: Scott Barlow, CC BY-NC-ND 2.0</a:t>
            </a:r>
          </a:p>
        </p:txBody>
      </p:sp>
      <p:pic>
        <p:nvPicPr>
          <p:cNvPr id="17411" name="Picture 1" descr="3036412907_65deee68e2_z.jpg">
            <a:extLst>
              <a:ext uri="{FF2B5EF4-FFF2-40B4-BE49-F238E27FC236}">
                <a16:creationId xmlns:a16="http://schemas.microsoft.com/office/drawing/2014/main" id="{FE6145F4-8DA3-EA42-9743-5F3C7C94610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6663" y="214313"/>
            <a:ext cx="41306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3">
            <a:extLst>
              <a:ext uri="{FF2B5EF4-FFF2-40B4-BE49-F238E27FC236}">
                <a16:creationId xmlns:a16="http://schemas.microsoft.com/office/drawing/2014/main" id="{2EC986A2-832A-9D4A-A39C-AA7C77A62E38}"/>
              </a:ext>
            </a:extLst>
          </p:cNvPr>
          <p:cNvSpPr>
            <a:spLocks noChangeArrowheads="1"/>
          </p:cNvSpPr>
          <p:nvPr/>
        </p:nvSpPr>
        <p:spPr bwMode="auto">
          <a:xfrm>
            <a:off x="77788" y="1082675"/>
            <a:ext cx="88392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4863" indent="-8048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Verdana" panose="020B0604030504040204" pitchFamily="34" charset="0"/>
              </a:rPr>
              <a:t>Slides 2, 12 (bottom, left), 13 (bottom, left): “Sunday Portrait” by Scott Barlow (http://www.flickr.com/photos/barl0w/3036412907, accessed Feb 4, 2016). Available under an Attribution-NonCommercial-NoDerivs 2.0 Generic license (http://creativecommons.org/licenses/by-nc-nd/2.0/).</a:t>
            </a:r>
          </a:p>
          <a:p>
            <a:pPr eaLnBrk="1" hangingPunct="1"/>
            <a:endParaRPr lang="en-US" altLang="en-US" sz="1200">
              <a:solidFill>
                <a:srgbClr val="FF0000"/>
              </a:solidFill>
              <a:latin typeface="Verdana" panose="020B0604030504040204" pitchFamily="34" charset="0"/>
            </a:endParaRPr>
          </a:p>
          <a:p>
            <a:pPr eaLnBrk="1" hangingPunct="1"/>
            <a:r>
              <a:rPr lang="en-US" altLang="en-US" sz="1200">
                <a:solidFill>
                  <a:srgbClr val="000000"/>
                </a:solidFill>
                <a:latin typeface="Verdana" panose="020B0604030504040204" pitchFamily="34" charset="0"/>
              </a:rPr>
              <a:t>Slides 3, 10 (left), 12 (top, left), 13 (top): “DNA Double Helix” by Apers0n via Wikimedia Commons (https://commons.wikimedia.org/wiki/File:DNA_Double_Helix.png, accessed Feb 4, 2016).</a:t>
            </a:r>
          </a:p>
          <a:p>
            <a:pPr eaLnBrk="1" hangingPunct="1"/>
            <a:endParaRPr lang="en-US" altLang="en-US" sz="1200">
              <a:solidFill>
                <a:srgbClr val="000000"/>
              </a:solidFill>
              <a:latin typeface="Verdana" panose="020B0604030504040204" pitchFamily="34" charset="0"/>
            </a:endParaRPr>
          </a:p>
          <a:p>
            <a:pPr eaLnBrk="1" hangingPunct="1"/>
            <a:r>
              <a:rPr lang="en-US" altLang="en-US" sz="1200">
                <a:solidFill>
                  <a:srgbClr val="000000"/>
                </a:solidFill>
                <a:latin typeface="Verdana" panose="020B0604030504040204" pitchFamily="34" charset="0"/>
              </a:rPr>
              <a:t>Slide 4: 	“genes on parade” by Esther Dyson (http://www.flickr.com/photos/edyson/38312588, accessed Feb 4, 2016). Available under an Attribution-NonCommercial 2.0 Generic license (http://creativecommons.org/licenses/by-nc/2.0/). pgEd cropped out the border of the image.</a:t>
            </a:r>
          </a:p>
          <a:p>
            <a:pPr eaLnBrk="1" hangingPunct="1"/>
            <a:endParaRPr lang="en-US" altLang="en-US" sz="1200">
              <a:solidFill>
                <a:srgbClr val="000000"/>
              </a:solidFill>
              <a:latin typeface="Verdana" panose="020B0604030504040204" pitchFamily="34" charset="0"/>
            </a:endParaRPr>
          </a:p>
          <a:p>
            <a:pPr eaLnBrk="1" hangingPunct="1"/>
            <a:r>
              <a:rPr lang="en-US" altLang="en-US" sz="1200">
                <a:solidFill>
                  <a:srgbClr val="000000"/>
                </a:solidFill>
                <a:latin typeface="Verdana" panose="020B0604030504040204" pitchFamily="34" charset="0"/>
              </a:rPr>
              <a:t>Slide 6: 	Retty Beery, The Beerys Dystonia Support Site Web Site (http://dystonia.thebeerys.com/, accessed Jan 25, 2016)</a:t>
            </a:r>
          </a:p>
          <a:p>
            <a:pPr eaLnBrk="1" hangingPunct="1"/>
            <a:endParaRPr lang="en-US" altLang="en-US" sz="1200">
              <a:latin typeface="Verdana" panose="020B0604030504040204" pitchFamily="34" charset="0"/>
            </a:endParaRPr>
          </a:p>
          <a:p>
            <a:pPr eaLnBrk="1" hangingPunct="1"/>
            <a:r>
              <a:rPr lang="en-US" altLang="en-US" sz="1200">
                <a:latin typeface="Verdana" panose="020B0604030504040204" pitchFamily="34" charset="0"/>
              </a:rPr>
              <a:t>Slides 10 (right), 12 (right): “A New Day Brings New Opportunity” by Jason Mrachina (http://www.flickr.com/photos/w4nd3rl0st/67892270, accessed Feb 4, 2016). Available under an Attribution-NonCommercial-NoDerivs 2.0 license (http://creativecommons.org/licenses/by-nc-nd/2.0/).</a:t>
            </a:r>
          </a:p>
          <a:p>
            <a:pPr eaLnBrk="1" hangingPunct="1"/>
            <a:endParaRPr lang="en-US" altLang="en-US" sz="1200">
              <a:latin typeface="Verdana" panose="020B0604030504040204" pitchFamily="34" charset="0"/>
            </a:endParaRPr>
          </a:p>
          <a:p>
            <a:pPr eaLnBrk="1" hangingPunct="1"/>
            <a:r>
              <a:rPr lang="en-US" altLang="en-US" sz="1200">
                <a:latin typeface="Verdana" panose="020B0604030504040204" pitchFamily="34" charset="0"/>
              </a:rPr>
              <a:t>Slide 11:	Personal Genetics Education Project (Dana Waring)</a:t>
            </a:r>
          </a:p>
          <a:p>
            <a:pPr eaLnBrk="1" hangingPunct="1"/>
            <a:endParaRPr lang="en-US" altLang="en-US" sz="1200">
              <a:latin typeface="Verdana" panose="020B0604030504040204" pitchFamily="34" charset="0"/>
            </a:endParaRPr>
          </a:p>
        </p:txBody>
      </p:sp>
      <p:sp>
        <p:nvSpPr>
          <p:cNvPr id="54274" name="Title 1">
            <a:extLst>
              <a:ext uri="{FF2B5EF4-FFF2-40B4-BE49-F238E27FC236}">
                <a16:creationId xmlns:a16="http://schemas.microsoft.com/office/drawing/2014/main" id="{2610F749-C09A-1F47-A2B4-DE845ACB9DA8}"/>
              </a:ext>
            </a:extLst>
          </p:cNvPr>
          <p:cNvSpPr txBox="1">
            <a:spLocks/>
          </p:cNvSpPr>
          <p:nvPr/>
        </p:nvSpPr>
        <p:spPr bwMode="auto">
          <a:xfrm>
            <a:off x="0" y="635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b="1">
                <a:latin typeface="Verdana" panose="020B0604030504040204" pitchFamily="34" charset="0"/>
              </a:rPr>
              <a:t>Image credits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4">
            <a:extLst>
              <a:ext uri="{FF2B5EF4-FFF2-40B4-BE49-F238E27FC236}">
                <a16:creationId xmlns:a16="http://schemas.microsoft.com/office/drawing/2014/main" id="{28931EA9-F5D5-3C4E-BCAE-D76408173946}"/>
              </a:ext>
            </a:extLst>
          </p:cNvPr>
          <p:cNvSpPr txBox="1">
            <a:spLocks noChangeArrowheads="1"/>
          </p:cNvSpPr>
          <p:nvPr/>
        </p:nvSpPr>
        <p:spPr bwMode="auto">
          <a:xfrm>
            <a:off x="265113" y="2873375"/>
            <a:ext cx="8613775"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1800"/>
              </a:spcAft>
              <a:buFont typeface="Arial" panose="020B0604020202020204" pitchFamily="34" charset="0"/>
              <a:buChar char="•"/>
            </a:pPr>
            <a:r>
              <a:rPr lang="en-US" altLang="en-US">
                <a:latin typeface="Verdana" panose="020B0604030504040204" pitchFamily="34" charset="0"/>
                <a:cs typeface="Arial" panose="020B0604020202020204" pitchFamily="34" charset="0"/>
              </a:rPr>
              <a:t>DNA is a chemical made up of a chain of </a:t>
            </a:r>
            <a:r>
              <a:rPr lang="en-US" altLang="en-US" b="1">
                <a:latin typeface="Verdana" panose="020B0604030504040204" pitchFamily="34" charset="0"/>
                <a:cs typeface="Arial" panose="020B0604020202020204" pitchFamily="34" charset="0"/>
              </a:rPr>
              <a:t>bases</a:t>
            </a:r>
            <a:r>
              <a:rPr lang="en-US" altLang="en-US" i="1">
                <a:latin typeface="Verdana" panose="020B0604030504040204" pitchFamily="34" charset="0"/>
                <a:cs typeface="Arial" panose="020B0604020202020204" pitchFamily="34" charset="0"/>
              </a:rPr>
              <a:t>.</a:t>
            </a:r>
            <a:r>
              <a:rPr lang="en-US" altLang="en-US">
                <a:latin typeface="Verdana" panose="020B0604030504040204" pitchFamily="34" charset="0"/>
                <a:cs typeface="Arial" panose="020B0604020202020204" pitchFamily="34" charset="0"/>
              </a:rPr>
              <a:t> There are 4 types of bases – A, C, G and T.</a:t>
            </a:r>
          </a:p>
          <a:p>
            <a:pPr eaLnBrk="1" hangingPunct="1">
              <a:spcAft>
                <a:spcPts val="1800"/>
              </a:spcAft>
              <a:buFont typeface="Arial" panose="020B0604020202020204" pitchFamily="34" charset="0"/>
              <a:buChar char="•"/>
            </a:pPr>
            <a:r>
              <a:rPr lang="en-US" altLang="en-US">
                <a:latin typeface="Verdana" panose="020B0604030504040204" pitchFamily="34" charset="0"/>
                <a:cs typeface="Arial" panose="020B0604020202020204" pitchFamily="34" charset="0"/>
              </a:rPr>
              <a:t>In humans, our genome consists of ~6 billion bases.</a:t>
            </a:r>
          </a:p>
          <a:p>
            <a:pPr eaLnBrk="1" hangingPunct="1">
              <a:spcAft>
                <a:spcPts val="1800"/>
              </a:spcAft>
              <a:buFont typeface="Arial" panose="020B0604020202020204" pitchFamily="34" charset="0"/>
              <a:buChar char="•"/>
            </a:pPr>
            <a:r>
              <a:rPr lang="en-US" altLang="en-US">
                <a:latin typeface="Verdana" panose="020B0604030504040204" pitchFamily="34" charset="0"/>
                <a:cs typeface="Arial" panose="020B0604020202020204" pitchFamily="34" charset="0"/>
              </a:rPr>
              <a:t>Chains of bases are called </a:t>
            </a:r>
            <a:r>
              <a:rPr lang="en-US" altLang="en-US" b="1">
                <a:latin typeface="Verdana" panose="020B0604030504040204" pitchFamily="34" charset="0"/>
                <a:cs typeface="Arial" panose="020B0604020202020204" pitchFamily="34" charset="0"/>
              </a:rPr>
              <a:t>chromosomes</a:t>
            </a:r>
            <a:r>
              <a:rPr lang="en-US" altLang="en-US">
                <a:latin typeface="Verdana" panose="020B0604030504040204" pitchFamily="34" charset="0"/>
                <a:cs typeface="Arial" panose="020B0604020202020204" pitchFamily="34" charset="0"/>
              </a:rPr>
              <a:t>. The number of chromosomes and the order of bases along each chromosome are very important.</a:t>
            </a:r>
          </a:p>
          <a:p>
            <a:pPr eaLnBrk="1" hangingPunct="1">
              <a:spcAft>
                <a:spcPts val="1800"/>
              </a:spcAft>
              <a:buFont typeface="Arial" panose="020B0604020202020204" pitchFamily="34" charset="0"/>
              <a:buChar char="•"/>
            </a:pPr>
            <a:r>
              <a:rPr lang="en-US" altLang="en-US">
                <a:latin typeface="Verdana" panose="020B0604030504040204" pitchFamily="34" charset="0"/>
                <a:cs typeface="Arial" panose="020B0604020202020204" pitchFamily="34" charset="0"/>
              </a:rPr>
              <a:t>Each chromosome carries segments of DNA, known as </a:t>
            </a:r>
            <a:r>
              <a:rPr lang="en-US" altLang="en-US" b="1">
                <a:latin typeface="Verdana" panose="020B0604030504040204" pitchFamily="34" charset="0"/>
                <a:cs typeface="Arial" panose="020B0604020202020204" pitchFamily="34" charset="0"/>
              </a:rPr>
              <a:t>genes</a:t>
            </a:r>
            <a:r>
              <a:rPr lang="en-US" altLang="en-US">
                <a:latin typeface="Verdana" panose="020B0604030504040204" pitchFamily="34" charset="0"/>
                <a:cs typeface="Arial" panose="020B0604020202020204" pitchFamily="34" charset="0"/>
              </a:rPr>
              <a:t>, that are the blueprints to make proteins.</a:t>
            </a:r>
          </a:p>
        </p:txBody>
      </p:sp>
      <p:pic>
        <p:nvPicPr>
          <p:cNvPr id="19458" name="Picture 1" descr="DNA_Double_Helix.png">
            <a:extLst>
              <a:ext uri="{FF2B5EF4-FFF2-40B4-BE49-F238E27FC236}">
                <a16:creationId xmlns:a16="http://schemas.microsoft.com/office/drawing/2014/main" id="{D0A9B215-1636-1644-981F-4BA677C1E7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78138" y="209550"/>
            <a:ext cx="3387725"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4">
            <a:extLst>
              <a:ext uri="{FF2B5EF4-FFF2-40B4-BE49-F238E27FC236}">
                <a16:creationId xmlns:a16="http://schemas.microsoft.com/office/drawing/2014/main" id="{1FB4C604-8727-624C-A631-2E62C656D566}"/>
              </a:ext>
            </a:extLst>
          </p:cNvPr>
          <p:cNvSpPr txBox="1">
            <a:spLocks noChangeArrowheads="1"/>
          </p:cNvSpPr>
          <p:nvPr/>
        </p:nvSpPr>
        <p:spPr bwMode="auto">
          <a:xfrm>
            <a:off x="123825" y="3086100"/>
            <a:ext cx="894715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1800"/>
              </a:spcAft>
              <a:buFont typeface="Arial" panose="020B0604020202020204" pitchFamily="34" charset="0"/>
              <a:buChar char="•"/>
            </a:pPr>
            <a:r>
              <a:rPr lang="en-US" altLang="en-US">
                <a:latin typeface="Verdana" panose="020B0604030504040204" pitchFamily="34" charset="0"/>
                <a:cs typeface="Arial" panose="020B0604020202020204" pitchFamily="34" charset="0"/>
              </a:rPr>
              <a:t> In general, we each have 23 pairs of chromosomes.  One chromosome from each pair comes from our mother and one from our father.</a:t>
            </a:r>
          </a:p>
          <a:p>
            <a:pPr eaLnBrk="1" hangingPunct="1">
              <a:spcAft>
                <a:spcPts val="1800"/>
              </a:spcAft>
              <a:buFont typeface="Arial" panose="020B0604020202020204" pitchFamily="34" charset="0"/>
              <a:buChar char="•"/>
            </a:pPr>
            <a:r>
              <a:rPr lang="en-US" altLang="en-US">
                <a:latin typeface="Verdana" panose="020B0604030504040204" pitchFamily="34" charset="0"/>
                <a:cs typeface="Arial" panose="020B0604020202020204" pitchFamily="34" charset="0"/>
              </a:rPr>
              <a:t> Therefore, we typically inherit two copies of each gene. Our genomes contain approximately 20,000 genes. </a:t>
            </a:r>
          </a:p>
          <a:p>
            <a:pPr eaLnBrk="1" hangingPunct="1">
              <a:spcAft>
                <a:spcPts val="1800"/>
              </a:spcAft>
              <a:buFont typeface="Arial" panose="020B0604020202020204" pitchFamily="34" charset="0"/>
              <a:buChar char="•"/>
            </a:pPr>
            <a:r>
              <a:rPr lang="en-US" altLang="en-US">
                <a:latin typeface="Verdana" panose="020B0604030504040204" pitchFamily="34" charset="0"/>
                <a:cs typeface="Arial" panose="020B0604020202020204" pitchFamily="34" charset="0"/>
              </a:rPr>
              <a:t> Genome sequencing determines the order of the 6 billion bases of our genome and can reveal information about our traits. </a:t>
            </a:r>
          </a:p>
        </p:txBody>
      </p:sp>
      <p:sp>
        <p:nvSpPr>
          <p:cNvPr id="21506" name="TextBox 5">
            <a:extLst>
              <a:ext uri="{FF2B5EF4-FFF2-40B4-BE49-F238E27FC236}">
                <a16:creationId xmlns:a16="http://schemas.microsoft.com/office/drawing/2014/main" id="{EA45DCFD-DF41-EE44-B12E-5D15A7591ED3}"/>
              </a:ext>
            </a:extLst>
          </p:cNvPr>
          <p:cNvSpPr txBox="1">
            <a:spLocks noChangeArrowheads="1"/>
          </p:cNvSpPr>
          <p:nvPr/>
        </p:nvSpPr>
        <p:spPr bwMode="auto">
          <a:xfrm>
            <a:off x="6137275" y="6556375"/>
            <a:ext cx="2997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200">
                <a:latin typeface="Verdana" panose="020B0604030504040204" pitchFamily="34" charset="0"/>
              </a:rPr>
              <a:t>Image: Esther Dyson, CC BY-NC 2.0</a:t>
            </a:r>
          </a:p>
        </p:txBody>
      </p:sp>
      <p:pic>
        <p:nvPicPr>
          <p:cNvPr id="21507" name="Picture 1" descr="38312588_1b64ebf759_z.jpg">
            <a:extLst>
              <a:ext uri="{FF2B5EF4-FFF2-40B4-BE49-F238E27FC236}">
                <a16:creationId xmlns:a16="http://schemas.microsoft.com/office/drawing/2014/main" id="{BC879AFB-7800-1F4E-8400-F007A7D7AF59}"/>
              </a:ext>
            </a:extLst>
          </p:cNvPr>
          <p:cNvPicPr>
            <a:picLocks noChangeAspect="1"/>
          </p:cNvPicPr>
          <p:nvPr/>
        </p:nvPicPr>
        <p:blipFill>
          <a:blip r:embed="rId3">
            <a:extLst>
              <a:ext uri="{28A0092B-C50C-407E-A947-70E740481C1C}">
                <a14:useLocalDpi xmlns:a14="http://schemas.microsoft.com/office/drawing/2010/main" val="0"/>
              </a:ext>
            </a:extLst>
          </a:blip>
          <a:srcRect l="3526" t="5547" r="7013"/>
          <a:stretch>
            <a:fillRect/>
          </a:stretch>
        </p:blipFill>
        <p:spPr bwMode="auto">
          <a:xfrm>
            <a:off x="2843213" y="231775"/>
            <a:ext cx="34575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6">
            <a:extLst>
              <a:ext uri="{FF2B5EF4-FFF2-40B4-BE49-F238E27FC236}">
                <a16:creationId xmlns:a16="http://schemas.microsoft.com/office/drawing/2014/main" id="{B577CCFA-7AB8-0E41-A810-4F48C1A34ACB}"/>
              </a:ext>
            </a:extLst>
          </p:cNvPr>
          <p:cNvPicPr>
            <a:picLocks noChangeAspect="1" noChangeArrowheads="1"/>
          </p:cNvPicPr>
          <p:nvPr/>
        </p:nvPicPr>
        <p:blipFill>
          <a:blip r:embed="rId3">
            <a:alphaModFix amt="5000"/>
            <a:extLst>
              <a:ext uri="{28A0092B-C50C-407E-A947-70E740481C1C}">
                <a14:useLocalDpi xmlns:a14="http://schemas.microsoft.com/office/drawing/2010/main" val="0"/>
              </a:ext>
            </a:extLst>
          </a:blip>
          <a:srcRect/>
          <a:stretch>
            <a:fillRect/>
          </a:stretch>
        </p:blipFill>
        <p:spPr bwMode="auto">
          <a:xfrm>
            <a:off x="957263" y="2863850"/>
            <a:ext cx="7229475" cy="3448050"/>
          </a:xfrm>
          <a:prstGeom prst="rect">
            <a:avLst/>
          </a:prstGeom>
          <a:noFill/>
          <a:ln>
            <a:noFill/>
          </a:ln>
          <a:extLst>
            <a:ext uri="{909E8E84-426E-40DD-AFC4-6F175D3DCCD1}">
              <a14:hiddenFill xmlns:a14="http://schemas.microsoft.com/office/drawing/2010/main">
                <a:solidFill>
                  <a:srgbClr val="FFFFFF">
                    <a:alpha val="5098"/>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Text Box 7">
            <a:extLst>
              <a:ext uri="{FF2B5EF4-FFF2-40B4-BE49-F238E27FC236}">
                <a16:creationId xmlns:a16="http://schemas.microsoft.com/office/drawing/2014/main" id="{6DF90DAE-4347-E14F-826A-2BD01CC5D76E}"/>
              </a:ext>
            </a:extLst>
          </p:cNvPr>
          <p:cNvSpPr txBox="1">
            <a:spLocks noChangeArrowheads="1"/>
          </p:cNvSpPr>
          <p:nvPr/>
        </p:nvSpPr>
        <p:spPr bwMode="auto">
          <a:xfrm>
            <a:off x="268288" y="1466850"/>
            <a:ext cx="860742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5000"/>
              </a:lnSpc>
            </a:pPr>
            <a:r>
              <a:rPr lang="en-US" altLang="en-US">
                <a:solidFill>
                  <a:srgbClr val="000000"/>
                </a:solidFill>
                <a:latin typeface="Verdana" panose="020B0604030504040204" pitchFamily="34" charset="0"/>
              </a:rPr>
              <a:t>Our genomes are over 99% identical.</a:t>
            </a:r>
          </a:p>
          <a:p>
            <a:pPr algn="ctr" eaLnBrk="1" hangingPunct="1">
              <a:lnSpc>
                <a:spcPct val="95000"/>
              </a:lnSpc>
            </a:pPr>
            <a:endParaRPr lang="en-US" altLang="en-US">
              <a:solidFill>
                <a:srgbClr val="000000"/>
              </a:solidFill>
              <a:latin typeface="Verdana" panose="020B0604030504040204" pitchFamily="34" charset="0"/>
            </a:endParaRPr>
          </a:p>
          <a:p>
            <a:pPr algn="ctr" eaLnBrk="1" hangingPunct="1">
              <a:lnSpc>
                <a:spcPct val="95000"/>
              </a:lnSpc>
            </a:pPr>
            <a:r>
              <a:rPr lang="en-US" altLang="en-US">
                <a:solidFill>
                  <a:srgbClr val="000000"/>
                </a:solidFill>
                <a:latin typeface="Verdana" panose="020B0604030504040204" pitchFamily="34" charset="0"/>
              </a:rPr>
              <a:t>Remaining &lt;1% difference =&gt;  </a:t>
            </a:r>
            <a:r>
              <a:rPr lang="en-US" altLang="en-US" i="1">
                <a:solidFill>
                  <a:srgbClr val="000000"/>
                </a:solidFill>
                <a:latin typeface="Verdana" panose="020B0604030504040204" pitchFamily="34" charset="0"/>
              </a:rPr>
              <a:t>GENETIC VARIATION</a:t>
            </a:r>
          </a:p>
        </p:txBody>
      </p:sp>
      <p:sp>
        <p:nvSpPr>
          <p:cNvPr id="23555" name="TextBox 7">
            <a:extLst>
              <a:ext uri="{FF2B5EF4-FFF2-40B4-BE49-F238E27FC236}">
                <a16:creationId xmlns:a16="http://schemas.microsoft.com/office/drawing/2014/main" id="{2B338D86-9E0C-D04D-AA90-4CA11E1C2B49}"/>
              </a:ext>
            </a:extLst>
          </p:cNvPr>
          <p:cNvSpPr txBox="1">
            <a:spLocks noChangeArrowheads="1"/>
          </p:cNvSpPr>
          <p:nvPr/>
        </p:nvSpPr>
        <p:spPr bwMode="auto">
          <a:xfrm>
            <a:off x="3559175" y="4976813"/>
            <a:ext cx="20256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Verdana" panose="020B0604030504040204" pitchFamily="34" charset="0"/>
                <a:cs typeface="Arial" panose="020B0604020202020204" pitchFamily="34" charset="0"/>
              </a:rPr>
              <a:t>VARIANTS</a:t>
            </a:r>
          </a:p>
        </p:txBody>
      </p:sp>
      <p:sp>
        <p:nvSpPr>
          <p:cNvPr id="23556" name="TextBox 9">
            <a:extLst>
              <a:ext uri="{FF2B5EF4-FFF2-40B4-BE49-F238E27FC236}">
                <a16:creationId xmlns:a16="http://schemas.microsoft.com/office/drawing/2014/main" id="{A1CBF8DD-D6BA-8642-A1E5-5B4E8EB048DF}"/>
              </a:ext>
            </a:extLst>
          </p:cNvPr>
          <p:cNvSpPr txBox="1">
            <a:spLocks noChangeArrowheads="1"/>
          </p:cNvSpPr>
          <p:nvPr/>
        </p:nvSpPr>
        <p:spPr bwMode="auto">
          <a:xfrm>
            <a:off x="3409950" y="4198938"/>
            <a:ext cx="23241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dirty="0">
                <a:latin typeface="Verdana" panose="020B0604030504040204" pitchFamily="34" charset="0"/>
                <a:cs typeface="Arial" panose="020B0604020202020204" pitchFamily="34" charset="0"/>
              </a:rPr>
              <a:t>MUTATIONS</a:t>
            </a:r>
          </a:p>
        </p:txBody>
      </p:sp>
      <p:sp>
        <p:nvSpPr>
          <p:cNvPr id="23557" name="TextBox 10">
            <a:extLst>
              <a:ext uri="{FF2B5EF4-FFF2-40B4-BE49-F238E27FC236}">
                <a16:creationId xmlns:a16="http://schemas.microsoft.com/office/drawing/2014/main" id="{CA172E16-D0CE-A747-B7E8-B4971A219D52}"/>
              </a:ext>
            </a:extLst>
          </p:cNvPr>
          <p:cNvSpPr txBox="1">
            <a:spLocks noChangeArrowheads="1"/>
          </p:cNvSpPr>
          <p:nvPr/>
        </p:nvSpPr>
        <p:spPr bwMode="auto">
          <a:xfrm>
            <a:off x="896938" y="3184525"/>
            <a:ext cx="73501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dirty="0">
                <a:latin typeface="Verdana" panose="020B0604030504040204" pitchFamily="34" charset="0"/>
                <a:cs typeface="Arial" panose="020B0604020202020204" pitchFamily="34" charset="0"/>
              </a:rPr>
              <a:t>Terminology: </a:t>
            </a:r>
          </a:p>
          <a:p>
            <a:pPr algn="ctr" eaLnBrk="1" hangingPunct="1"/>
            <a:r>
              <a:rPr lang="en-US" altLang="en-US" dirty="0">
                <a:latin typeface="Verdana" panose="020B0604030504040204" pitchFamily="34" charset="0"/>
                <a:cs typeface="Arial" panose="020B0604020202020204" pitchFamily="34" charset="0"/>
              </a:rPr>
              <a:t>How do we talk about our genetic differences?</a:t>
            </a:r>
          </a:p>
        </p:txBody>
      </p:sp>
      <p:sp>
        <p:nvSpPr>
          <p:cNvPr id="23558" name="Text Box 5">
            <a:extLst>
              <a:ext uri="{FF2B5EF4-FFF2-40B4-BE49-F238E27FC236}">
                <a16:creationId xmlns:a16="http://schemas.microsoft.com/office/drawing/2014/main" id="{FE3DCFD4-E2B8-6B42-8608-78D8D0087E3E}"/>
              </a:ext>
            </a:extLst>
          </p:cNvPr>
          <p:cNvSpPr txBox="1">
            <a:spLocks noChangeArrowheads="1"/>
          </p:cNvSpPr>
          <p:nvPr/>
        </p:nvSpPr>
        <p:spPr bwMode="auto">
          <a:xfrm>
            <a:off x="2779713" y="471488"/>
            <a:ext cx="35845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5000"/>
              </a:lnSpc>
              <a:spcAft>
                <a:spcPts val="538"/>
              </a:spcAft>
            </a:pPr>
            <a:r>
              <a:rPr lang="en-US" altLang="en-US" sz="2800" b="1">
                <a:solidFill>
                  <a:srgbClr val="000000"/>
                </a:solidFill>
                <a:latin typeface="Verdana" panose="020B0604030504040204" pitchFamily="34" charset="0"/>
              </a:rPr>
              <a:t>Genetic diversity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5">
            <a:extLst>
              <a:ext uri="{FF2B5EF4-FFF2-40B4-BE49-F238E27FC236}">
                <a16:creationId xmlns:a16="http://schemas.microsoft.com/office/drawing/2014/main" id="{98C2DF0B-FAEF-AC4E-9BEB-9FCA620BD555}"/>
              </a:ext>
            </a:extLst>
          </p:cNvPr>
          <p:cNvSpPr txBox="1">
            <a:spLocks noChangeArrowheads="1"/>
          </p:cNvSpPr>
          <p:nvPr/>
        </p:nvSpPr>
        <p:spPr bwMode="auto">
          <a:xfrm>
            <a:off x="1098550" y="471488"/>
            <a:ext cx="69469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5000"/>
              </a:lnSpc>
              <a:spcAft>
                <a:spcPts val="538"/>
              </a:spcAft>
            </a:pPr>
            <a:r>
              <a:rPr lang="en-US" altLang="en-US" sz="2800" b="1">
                <a:solidFill>
                  <a:srgbClr val="000000"/>
                </a:solidFill>
                <a:latin typeface="Verdana" panose="020B0604030504040204" pitchFamily="34" charset="0"/>
              </a:rPr>
              <a:t>The Beery twins, Noah and Alexis</a:t>
            </a:r>
          </a:p>
        </p:txBody>
      </p:sp>
      <p:sp>
        <p:nvSpPr>
          <p:cNvPr id="25602" name="Text Box 8">
            <a:extLst>
              <a:ext uri="{FF2B5EF4-FFF2-40B4-BE49-F238E27FC236}">
                <a16:creationId xmlns:a16="http://schemas.microsoft.com/office/drawing/2014/main" id="{9C90FD4B-A078-CB48-8898-CEDD11EB7DBD}"/>
              </a:ext>
            </a:extLst>
          </p:cNvPr>
          <p:cNvSpPr txBox="1">
            <a:spLocks noChangeArrowheads="1"/>
          </p:cNvSpPr>
          <p:nvPr/>
        </p:nvSpPr>
        <p:spPr bwMode="auto">
          <a:xfrm>
            <a:off x="4622800" y="6019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b="1">
              <a:latin typeface="Verdana" panose="020B0604030504040204" pitchFamily="34" charset="0"/>
            </a:endParaRPr>
          </a:p>
        </p:txBody>
      </p:sp>
      <p:sp>
        <p:nvSpPr>
          <p:cNvPr id="25603" name="Rectangle 10">
            <a:extLst>
              <a:ext uri="{FF2B5EF4-FFF2-40B4-BE49-F238E27FC236}">
                <a16:creationId xmlns:a16="http://schemas.microsoft.com/office/drawing/2014/main" id="{14403386-BBE6-4B47-9B95-C460D602D98B}"/>
              </a:ext>
            </a:extLst>
          </p:cNvPr>
          <p:cNvSpPr>
            <a:spLocks noChangeArrowheads="1"/>
          </p:cNvSpPr>
          <p:nvPr/>
        </p:nvSpPr>
        <p:spPr bwMode="auto">
          <a:xfrm>
            <a:off x="-1692275" y="14573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latin typeface="Verdana" panose="020B0604030504040204" pitchFamily="34" charset="0"/>
            </a:endParaRPr>
          </a:p>
        </p:txBody>
      </p:sp>
      <p:sp>
        <p:nvSpPr>
          <p:cNvPr id="25604" name="TextBox 1">
            <a:extLst>
              <a:ext uri="{FF2B5EF4-FFF2-40B4-BE49-F238E27FC236}">
                <a16:creationId xmlns:a16="http://schemas.microsoft.com/office/drawing/2014/main" id="{E9FCC050-136E-F344-8F0B-583330E74634}"/>
              </a:ext>
            </a:extLst>
          </p:cNvPr>
          <p:cNvSpPr txBox="1">
            <a:spLocks noChangeArrowheads="1"/>
          </p:cNvSpPr>
          <p:nvPr/>
        </p:nvSpPr>
        <p:spPr bwMode="auto">
          <a:xfrm>
            <a:off x="6510338" y="6578600"/>
            <a:ext cx="26336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200">
                <a:latin typeface="Verdana" panose="020B0604030504040204" pitchFamily="34" charset="0"/>
              </a:rPr>
              <a:t>http://dystonia.thebeerys.com/</a:t>
            </a:r>
          </a:p>
        </p:txBody>
      </p:sp>
      <p:pic>
        <p:nvPicPr>
          <p:cNvPr id="25605" name="Picture 2" descr="NoahRettaJoeAlexis.png">
            <a:extLst>
              <a:ext uri="{FF2B5EF4-FFF2-40B4-BE49-F238E27FC236}">
                <a16:creationId xmlns:a16="http://schemas.microsoft.com/office/drawing/2014/main" id="{783A5434-E7FE-BF49-8824-198A5272966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4963" y="1438275"/>
            <a:ext cx="5934075"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49" name="Group 23">
            <a:extLst>
              <a:ext uri="{FF2B5EF4-FFF2-40B4-BE49-F238E27FC236}">
                <a16:creationId xmlns:a16="http://schemas.microsoft.com/office/drawing/2014/main" id="{DF40C375-5C94-A44B-941A-47A9550CFB08}"/>
              </a:ext>
            </a:extLst>
          </p:cNvPr>
          <p:cNvGrpSpPr>
            <a:grpSpLocks/>
          </p:cNvGrpSpPr>
          <p:nvPr/>
        </p:nvGrpSpPr>
        <p:grpSpPr bwMode="auto">
          <a:xfrm>
            <a:off x="1970088" y="2265363"/>
            <a:ext cx="5133975" cy="3848100"/>
            <a:chOff x="1970088" y="2265363"/>
            <a:chExt cx="5133541" cy="3847564"/>
          </a:xfrm>
        </p:grpSpPr>
        <p:sp>
          <p:nvSpPr>
            <p:cNvPr id="6" name="Rectangle 5">
              <a:extLst>
                <a:ext uri="{FF2B5EF4-FFF2-40B4-BE49-F238E27FC236}">
                  <a16:creationId xmlns:a16="http://schemas.microsoft.com/office/drawing/2014/main" id="{0631DDB3-AF06-B841-8995-8F9F0FDBCC0E}"/>
                </a:ext>
              </a:extLst>
            </p:cNvPr>
            <p:cNvSpPr>
              <a:spLocks noChangeArrowheads="1"/>
            </p:cNvSpPr>
            <p:nvPr/>
          </p:nvSpPr>
          <p:spPr bwMode="auto">
            <a:xfrm>
              <a:off x="2662179" y="2265363"/>
              <a:ext cx="914323" cy="914273"/>
            </a:xfrm>
            <a:prstGeom prst="rect">
              <a:avLst/>
            </a:prstGeom>
            <a:solidFill>
              <a:srgbClr val="FFFFFF"/>
            </a:solidFill>
            <a:ln w="28575">
              <a:solidFill>
                <a:srgbClr val="558ED5"/>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Verdana"/>
                <a:ea typeface="+mn-ea"/>
                <a:cs typeface="Verdana"/>
              </a:endParaRPr>
            </a:p>
          </p:txBody>
        </p:sp>
        <p:sp>
          <p:nvSpPr>
            <p:cNvPr id="7" name="Oval 6">
              <a:extLst>
                <a:ext uri="{FF2B5EF4-FFF2-40B4-BE49-F238E27FC236}">
                  <a16:creationId xmlns:a16="http://schemas.microsoft.com/office/drawing/2014/main" id="{55040B37-EA33-BB49-9BCD-3EEDB0F893E3}"/>
                </a:ext>
              </a:extLst>
            </p:cNvPr>
            <p:cNvSpPr>
              <a:spLocks noChangeArrowheads="1"/>
            </p:cNvSpPr>
            <p:nvPr/>
          </p:nvSpPr>
          <p:spPr bwMode="auto">
            <a:xfrm>
              <a:off x="5206726" y="2265363"/>
              <a:ext cx="914323" cy="914273"/>
            </a:xfrm>
            <a:prstGeom prst="ellipse">
              <a:avLst/>
            </a:prstGeom>
            <a:noFill/>
            <a:ln w="28575">
              <a:solidFill>
                <a:srgbClr val="558ED5"/>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solidFill>
                  <a:schemeClr val="lt1"/>
                </a:solidFill>
                <a:latin typeface="Verdana"/>
                <a:ea typeface="+mn-ea"/>
                <a:cs typeface="Verdana"/>
              </a:endParaRPr>
            </a:p>
          </p:txBody>
        </p:sp>
        <p:cxnSp>
          <p:nvCxnSpPr>
            <p:cNvPr id="8" name="Straight Connector 7">
              <a:extLst>
                <a:ext uri="{FF2B5EF4-FFF2-40B4-BE49-F238E27FC236}">
                  <a16:creationId xmlns:a16="http://schemas.microsoft.com/office/drawing/2014/main" id="{F4B8192E-B1B9-C842-9602-13BCB80B8C96}"/>
                </a:ext>
              </a:extLst>
            </p:cNvPr>
            <p:cNvCxnSpPr>
              <a:cxnSpLocks noChangeShapeType="1"/>
            </p:cNvCxnSpPr>
            <p:nvPr/>
          </p:nvCxnSpPr>
          <p:spPr bwMode="auto">
            <a:xfrm>
              <a:off x="3576502" y="2720912"/>
              <a:ext cx="1630224" cy="1588"/>
            </a:xfrm>
            <a:prstGeom prst="line">
              <a:avLst/>
            </a:prstGeom>
            <a:noFill/>
            <a:ln w="25400">
              <a:solidFill>
                <a:srgbClr val="558ED5"/>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 name="Straight Connector 8">
              <a:extLst>
                <a:ext uri="{FF2B5EF4-FFF2-40B4-BE49-F238E27FC236}">
                  <a16:creationId xmlns:a16="http://schemas.microsoft.com/office/drawing/2014/main" id="{A7DF6DDF-0167-584F-BA40-6C4A8FD95AAF}"/>
                </a:ext>
              </a:extLst>
            </p:cNvPr>
            <p:cNvCxnSpPr>
              <a:cxnSpLocks noChangeShapeType="1"/>
            </p:cNvCxnSpPr>
            <p:nvPr/>
          </p:nvCxnSpPr>
          <p:spPr bwMode="auto">
            <a:xfrm rot="5400000">
              <a:off x="3770194" y="3344713"/>
              <a:ext cx="1242840" cy="1588"/>
            </a:xfrm>
            <a:prstGeom prst="line">
              <a:avLst/>
            </a:prstGeom>
            <a:noFill/>
            <a:ln w="25400">
              <a:solidFill>
                <a:srgbClr val="558ED5"/>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3" name="Straight Connector 12">
              <a:extLst>
                <a:ext uri="{FF2B5EF4-FFF2-40B4-BE49-F238E27FC236}">
                  <a16:creationId xmlns:a16="http://schemas.microsoft.com/office/drawing/2014/main" id="{E0511793-228D-184C-BA59-94DC3E407A5F}"/>
                </a:ext>
              </a:extLst>
            </p:cNvPr>
            <p:cNvCxnSpPr>
              <a:cxnSpLocks noChangeShapeType="1"/>
            </p:cNvCxnSpPr>
            <p:nvPr/>
          </p:nvCxnSpPr>
          <p:spPr bwMode="auto">
            <a:xfrm rot="5400000">
              <a:off x="4999597" y="3975634"/>
              <a:ext cx="807925" cy="806382"/>
            </a:xfrm>
            <a:prstGeom prst="line">
              <a:avLst/>
            </a:prstGeom>
            <a:noFill/>
            <a:ln w="25400">
              <a:solidFill>
                <a:srgbClr val="558ED5"/>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4" name="Straight Connector 13">
              <a:extLst>
                <a:ext uri="{FF2B5EF4-FFF2-40B4-BE49-F238E27FC236}">
                  <a16:creationId xmlns:a16="http://schemas.microsoft.com/office/drawing/2014/main" id="{E312D50B-FEE4-CE46-AB91-64DD18385A26}"/>
                </a:ext>
              </a:extLst>
            </p:cNvPr>
            <p:cNvCxnSpPr>
              <a:cxnSpLocks noChangeShapeType="1"/>
            </p:cNvCxnSpPr>
            <p:nvPr/>
          </p:nvCxnSpPr>
          <p:spPr bwMode="auto">
            <a:xfrm rot="16200000" flipH="1">
              <a:off x="5808361" y="3974840"/>
              <a:ext cx="807925" cy="807969"/>
            </a:xfrm>
            <a:prstGeom prst="line">
              <a:avLst/>
            </a:prstGeom>
            <a:noFill/>
            <a:ln w="25400">
              <a:solidFill>
                <a:srgbClr val="558ED5"/>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 name="Rectangle 14">
              <a:extLst>
                <a:ext uri="{FF2B5EF4-FFF2-40B4-BE49-F238E27FC236}">
                  <a16:creationId xmlns:a16="http://schemas.microsoft.com/office/drawing/2014/main" id="{3B4D2D3C-58FF-8944-A24D-652565605B1E}"/>
                </a:ext>
              </a:extLst>
            </p:cNvPr>
            <p:cNvSpPr>
              <a:spLocks noChangeArrowheads="1"/>
            </p:cNvSpPr>
            <p:nvPr/>
          </p:nvSpPr>
          <p:spPr bwMode="auto">
            <a:xfrm>
              <a:off x="4530509" y="4782787"/>
              <a:ext cx="914323" cy="914273"/>
            </a:xfrm>
            <a:prstGeom prst="rect">
              <a:avLst/>
            </a:prstGeom>
            <a:solidFill>
              <a:srgbClr val="558ED5"/>
            </a:solidFill>
            <a:ln w="28575">
              <a:solidFill>
                <a:srgbClr val="558ED5"/>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Verdana"/>
                <a:ea typeface="+mn-ea"/>
                <a:cs typeface="Verdana"/>
              </a:endParaRPr>
            </a:p>
          </p:txBody>
        </p:sp>
        <p:sp>
          <p:nvSpPr>
            <p:cNvPr id="16" name="Oval 15">
              <a:extLst>
                <a:ext uri="{FF2B5EF4-FFF2-40B4-BE49-F238E27FC236}">
                  <a16:creationId xmlns:a16="http://schemas.microsoft.com/office/drawing/2014/main" id="{D77874EE-FD38-9E4C-9AA7-12B382A0EE3F}"/>
                </a:ext>
              </a:extLst>
            </p:cNvPr>
            <p:cNvSpPr>
              <a:spLocks noChangeArrowheads="1"/>
            </p:cNvSpPr>
            <p:nvPr/>
          </p:nvSpPr>
          <p:spPr bwMode="auto">
            <a:xfrm>
              <a:off x="6189306" y="4782787"/>
              <a:ext cx="914323" cy="914273"/>
            </a:xfrm>
            <a:prstGeom prst="ellipse">
              <a:avLst/>
            </a:prstGeom>
            <a:solidFill>
              <a:srgbClr val="558ED5"/>
            </a:solidFill>
            <a:ln w="28575">
              <a:solidFill>
                <a:srgbClr val="558ED5"/>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Verdana"/>
                <a:ea typeface="+mn-ea"/>
                <a:cs typeface="Verdana"/>
              </a:endParaRPr>
            </a:p>
          </p:txBody>
        </p:sp>
        <p:cxnSp>
          <p:nvCxnSpPr>
            <p:cNvPr id="19" name="Straight Connector 18">
              <a:extLst>
                <a:ext uri="{FF2B5EF4-FFF2-40B4-BE49-F238E27FC236}">
                  <a16:creationId xmlns:a16="http://schemas.microsoft.com/office/drawing/2014/main" id="{D17B0B35-BE75-4549-A75C-947662054BA3}"/>
                </a:ext>
              </a:extLst>
            </p:cNvPr>
            <p:cNvCxnSpPr>
              <a:cxnSpLocks noChangeShapeType="1"/>
            </p:cNvCxnSpPr>
            <p:nvPr/>
          </p:nvCxnSpPr>
          <p:spPr bwMode="auto">
            <a:xfrm>
              <a:off x="2914570" y="3974862"/>
              <a:ext cx="2911229" cy="1588"/>
            </a:xfrm>
            <a:prstGeom prst="line">
              <a:avLst/>
            </a:prstGeom>
            <a:noFill/>
            <a:ln w="25400">
              <a:solidFill>
                <a:srgbClr val="558ED5"/>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0" name="Straight Connector 19">
              <a:extLst>
                <a:ext uri="{FF2B5EF4-FFF2-40B4-BE49-F238E27FC236}">
                  <a16:creationId xmlns:a16="http://schemas.microsoft.com/office/drawing/2014/main" id="{82447305-7B4A-8742-826D-A6F2E0372E3D}"/>
                </a:ext>
              </a:extLst>
            </p:cNvPr>
            <p:cNvCxnSpPr>
              <a:cxnSpLocks noChangeShapeType="1"/>
            </p:cNvCxnSpPr>
            <p:nvPr/>
          </p:nvCxnSpPr>
          <p:spPr bwMode="auto">
            <a:xfrm rot="5400000">
              <a:off x="2507433" y="4374063"/>
              <a:ext cx="815861" cy="1588"/>
            </a:xfrm>
            <a:prstGeom prst="line">
              <a:avLst/>
            </a:prstGeom>
            <a:noFill/>
            <a:ln w="25400">
              <a:solidFill>
                <a:srgbClr val="558ED5"/>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1" name="Rectangle 20">
              <a:extLst>
                <a:ext uri="{FF2B5EF4-FFF2-40B4-BE49-F238E27FC236}">
                  <a16:creationId xmlns:a16="http://schemas.microsoft.com/office/drawing/2014/main" id="{7A5D8F05-08B0-DA46-A22D-93CE68F69F74}"/>
                </a:ext>
              </a:extLst>
            </p:cNvPr>
            <p:cNvSpPr>
              <a:spLocks noChangeArrowheads="1"/>
            </p:cNvSpPr>
            <p:nvPr/>
          </p:nvSpPr>
          <p:spPr bwMode="auto">
            <a:xfrm>
              <a:off x="2457409" y="4782787"/>
              <a:ext cx="914323" cy="914273"/>
            </a:xfrm>
            <a:prstGeom prst="rect">
              <a:avLst/>
            </a:prstGeom>
            <a:solidFill>
              <a:srgbClr val="FFFFFF"/>
            </a:solidFill>
            <a:ln w="28575">
              <a:solidFill>
                <a:srgbClr val="558ED5"/>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Verdana"/>
                <a:ea typeface="+mn-ea"/>
                <a:cs typeface="Verdana"/>
              </a:endParaRPr>
            </a:p>
          </p:txBody>
        </p:sp>
        <p:sp>
          <p:nvSpPr>
            <p:cNvPr id="27662" name="TextBox 24">
              <a:extLst>
                <a:ext uri="{FF2B5EF4-FFF2-40B4-BE49-F238E27FC236}">
                  <a16:creationId xmlns:a16="http://schemas.microsoft.com/office/drawing/2014/main" id="{B63AF7C2-3DF3-E848-8844-29BE1FAB6B46}"/>
                </a:ext>
              </a:extLst>
            </p:cNvPr>
            <p:cNvSpPr txBox="1">
              <a:spLocks noChangeArrowheads="1"/>
            </p:cNvSpPr>
            <p:nvPr/>
          </p:nvSpPr>
          <p:spPr bwMode="auto">
            <a:xfrm>
              <a:off x="1970088" y="2537897"/>
              <a:ext cx="567160" cy="369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Verdana" panose="020B0604030504040204" pitchFamily="34" charset="0"/>
                </a:rPr>
                <a:t>Joe</a:t>
              </a:r>
            </a:p>
          </p:txBody>
        </p:sp>
        <p:sp>
          <p:nvSpPr>
            <p:cNvPr id="27663" name="TextBox 25">
              <a:extLst>
                <a:ext uri="{FF2B5EF4-FFF2-40B4-BE49-F238E27FC236}">
                  <a16:creationId xmlns:a16="http://schemas.microsoft.com/office/drawing/2014/main" id="{B163DD6C-738A-664F-8AC8-D786F3754E1D}"/>
                </a:ext>
              </a:extLst>
            </p:cNvPr>
            <p:cNvSpPr txBox="1">
              <a:spLocks noChangeArrowheads="1"/>
            </p:cNvSpPr>
            <p:nvPr/>
          </p:nvSpPr>
          <p:spPr bwMode="auto">
            <a:xfrm>
              <a:off x="6157778" y="2537897"/>
              <a:ext cx="797521" cy="369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Verdana" panose="020B0604030504040204" pitchFamily="34" charset="0"/>
                </a:rPr>
                <a:t>Retta</a:t>
              </a:r>
            </a:p>
          </p:txBody>
        </p:sp>
        <p:sp>
          <p:nvSpPr>
            <p:cNvPr id="27664" name="TextBox 26">
              <a:extLst>
                <a:ext uri="{FF2B5EF4-FFF2-40B4-BE49-F238E27FC236}">
                  <a16:creationId xmlns:a16="http://schemas.microsoft.com/office/drawing/2014/main" id="{A5DB5A44-3F7D-9945-A6D1-8ED6145CA3A7}"/>
                </a:ext>
              </a:extLst>
            </p:cNvPr>
            <p:cNvSpPr txBox="1">
              <a:spLocks noChangeArrowheads="1"/>
            </p:cNvSpPr>
            <p:nvPr/>
          </p:nvSpPr>
          <p:spPr bwMode="auto">
            <a:xfrm>
              <a:off x="2530121" y="5743575"/>
              <a:ext cx="742072" cy="369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Verdana" panose="020B0604030504040204" pitchFamily="34" charset="0"/>
                </a:rPr>
                <a:t>Zach</a:t>
              </a:r>
            </a:p>
          </p:txBody>
        </p:sp>
        <p:sp>
          <p:nvSpPr>
            <p:cNvPr id="27665" name="TextBox 28">
              <a:extLst>
                <a:ext uri="{FF2B5EF4-FFF2-40B4-BE49-F238E27FC236}">
                  <a16:creationId xmlns:a16="http://schemas.microsoft.com/office/drawing/2014/main" id="{AC9B6CDB-6B90-DB44-8F9E-C04C0F1D8F3A}"/>
                </a:ext>
              </a:extLst>
            </p:cNvPr>
            <p:cNvSpPr txBox="1">
              <a:spLocks noChangeArrowheads="1"/>
            </p:cNvSpPr>
            <p:nvPr/>
          </p:nvSpPr>
          <p:spPr bwMode="auto">
            <a:xfrm>
              <a:off x="4557991" y="5743575"/>
              <a:ext cx="782082" cy="369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Verdana" panose="020B0604030504040204" pitchFamily="34" charset="0"/>
                </a:rPr>
                <a:t>Noah</a:t>
              </a:r>
            </a:p>
          </p:txBody>
        </p:sp>
        <p:sp>
          <p:nvSpPr>
            <p:cNvPr id="27666" name="TextBox 29">
              <a:extLst>
                <a:ext uri="{FF2B5EF4-FFF2-40B4-BE49-F238E27FC236}">
                  <a16:creationId xmlns:a16="http://schemas.microsoft.com/office/drawing/2014/main" id="{9EBEEA68-66DB-C64C-9D31-1729259BFCC1}"/>
                </a:ext>
              </a:extLst>
            </p:cNvPr>
            <p:cNvSpPr txBox="1">
              <a:spLocks noChangeArrowheads="1"/>
            </p:cNvSpPr>
            <p:nvPr/>
          </p:nvSpPr>
          <p:spPr bwMode="auto">
            <a:xfrm>
              <a:off x="6214343" y="5743575"/>
              <a:ext cx="863452" cy="36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Verdana" panose="020B0604030504040204" pitchFamily="34" charset="0"/>
                </a:rPr>
                <a:t>Alexis</a:t>
              </a:r>
            </a:p>
          </p:txBody>
        </p:sp>
      </p:grpSp>
      <p:sp>
        <p:nvSpPr>
          <p:cNvPr id="27650" name="Text Box 5">
            <a:extLst>
              <a:ext uri="{FF2B5EF4-FFF2-40B4-BE49-F238E27FC236}">
                <a16:creationId xmlns:a16="http://schemas.microsoft.com/office/drawing/2014/main" id="{FA43898D-B090-E046-93C5-04904DE13445}"/>
              </a:ext>
            </a:extLst>
          </p:cNvPr>
          <p:cNvSpPr txBox="1">
            <a:spLocks noChangeArrowheads="1"/>
          </p:cNvSpPr>
          <p:nvPr/>
        </p:nvSpPr>
        <p:spPr bwMode="auto">
          <a:xfrm>
            <a:off x="1346200" y="471488"/>
            <a:ext cx="64516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5000"/>
              </a:lnSpc>
              <a:spcAft>
                <a:spcPts val="538"/>
              </a:spcAft>
            </a:pPr>
            <a:r>
              <a:rPr lang="en-US" altLang="en-US" sz="2800" b="1">
                <a:solidFill>
                  <a:srgbClr val="000000"/>
                </a:solidFill>
                <a:latin typeface="Verdana" panose="020B0604030504040204" pitchFamily="34" charset="0"/>
              </a:rPr>
              <a:t>Pedigrees depict family history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108">
            <a:extLst>
              <a:ext uri="{FF2B5EF4-FFF2-40B4-BE49-F238E27FC236}">
                <a16:creationId xmlns:a16="http://schemas.microsoft.com/office/drawing/2014/main" id="{E547B4FC-476E-EC48-9510-97000C0B66E2}"/>
              </a:ext>
            </a:extLst>
          </p:cNvPr>
          <p:cNvSpPr>
            <a:spLocks noChangeArrowheads="1"/>
          </p:cNvSpPr>
          <p:nvPr/>
        </p:nvSpPr>
        <p:spPr bwMode="auto">
          <a:xfrm>
            <a:off x="1831975" y="1978025"/>
            <a:ext cx="685800" cy="685800"/>
          </a:xfrm>
          <a:prstGeom prst="rect">
            <a:avLst/>
          </a:prstGeom>
          <a:solidFill>
            <a:srgbClr val="FFFFFF"/>
          </a:solidFill>
          <a:ln w="28575">
            <a:solidFill>
              <a:srgbClr val="558ED5"/>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sz="1800">
              <a:solidFill>
                <a:schemeClr val="lt1"/>
              </a:solidFill>
              <a:latin typeface="Verdana"/>
              <a:ea typeface="+mn-ea"/>
              <a:cs typeface="Verdana"/>
            </a:endParaRPr>
          </a:p>
        </p:txBody>
      </p:sp>
      <p:cxnSp>
        <p:nvCxnSpPr>
          <p:cNvPr id="110" name="Straight Connector 109">
            <a:extLst>
              <a:ext uri="{FF2B5EF4-FFF2-40B4-BE49-F238E27FC236}">
                <a16:creationId xmlns:a16="http://schemas.microsoft.com/office/drawing/2014/main" id="{758D4249-7FB5-504C-80A6-7D143F2F37E2}"/>
              </a:ext>
            </a:extLst>
          </p:cNvPr>
          <p:cNvCxnSpPr>
            <a:cxnSpLocks noChangeShapeType="1"/>
          </p:cNvCxnSpPr>
          <p:nvPr/>
        </p:nvCxnSpPr>
        <p:spPr bwMode="auto">
          <a:xfrm>
            <a:off x="2517775" y="2320925"/>
            <a:ext cx="1222375" cy="0"/>
          </a:xfrm>
          <a:prstGeom prst="line">
            <a:avLst/>
          </a:prstGeom>
          <a:noFill/>
          <a:ln w="25400">
            <a:solidFill>
              <a:srgbClr val="558ED5"/>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1" name="Straight Connector 110">
            <a:extLst>
              <a:ext uri="{FF2B5EF4-FFF2-40B4-BE49-F238E27FC236}">
                <a16:creationId xmlns:a16="http://schemas.microsoft.com/office/drawing/2014/main" id="{FEEF9973-60FD-F248-A5BB-4F50E6E4C4FE}"/>
              </a:ext>
            </a:extLst>
          </p:cNvPr>
          <p:cNvCxnSpPr>
            <a:cxnSpLocks noChangeShapeType="1"/>
          </p:cNvCxnSpPr>
          <p:nvPr/>
        </p:nvCxnSpPr>
        <p:spPr bwMode="auto">
          <a:xfrm rot="5400000">
            <a:off x="2581275" y="2870200"/>
            <a:ext cx="1098550" cy="0"/>
          </a:xfrm>
          <a:prstGeom prst="line">
            <a:avLst/>
          </a:prstGeom>
          <a:noFill/>
          <a:ln w="25400">
            <a:solidFill>
              <a:srgbClr val="558ED5"/>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12" name="Oval 111">
            <a:extLst>
              <a:ext uri="{FF2B5EF4-FFF2-40B4-BE49-F238E27FC236}">
                <a16:creationId xmlns:a16="http://schemas.microsoft.com/office/drawing/2014/main" id="{5A637104-5674-7346-94CF-6A8892E7232B}"/>
              </a:ext>
            </a:extLst>
          </p:cNvPr>
          <p:cNvSpPr>
            <a:spLocks noChangeArrowheads="1"/>
          </p:cNvSpPr>
          <p:nvPr/>
        </p:nvSpPr>
        <p:spPr bwMode="auto">
          <a:xfrm>
            <a:off x="3740150" y="1978025"/>
            <a:ext cx="685800" cy="685800"/>
          </a:xfrm>
          <a:prstGeom prst="ellipse">
            <a:avLst/>
          </a:prstGeom>
          <a:solidFill>
            <a:srgbClr val="558ED5"/>
          </a:solidFill>
          <a:ln w="28575">
            <a:solidFill>
              <a:srgbClr val="558ED5"/>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sz="1800" dirty="0">
              <a:solidFill>
                <a:schemeClr val="lt1"/>
              </a:solidFill>
              <a:latin typeface="Verdana"/>
              <a:ea typeface="+mn-ea"/>
              <a:cs typeface="Verdana"/>
            </a:endParaRPr>
          </a:p>
        </p:txBody>
      </p:sp>
      <p:grpSp>
        <p:nvGrpSpPr>
          <p:cNvPr id="29701" name="Group 37">
            <a:extLst>
              <a:ext uri="{FF2B5EF4-FFF2-40B4-BE49-F238E27FC236}">
                <a16:creationId xmlns:a16="http://schemas.microsoft.com/office/drawing/2014/main" id="{99FC7F2E-7947-5A48-8E9C-FE5BF551C332}"/>
              </a:ext>
            </a:extLst>
          </p:cNvPr>
          <p:cNvGrpSpPr>
            <a:grpSpLocks/>
          </p:cNvGrpSpPr>
          <p:nvPr/>
        </p:nvGrpSpPr>
        <p:grpSpPr bwMode="auto">
          <a:xfrm>
            <a:off x="5573713" y="3419475"/>
            <a:ext cx="501650" cy="1209675"/>
            <a:chOff x="5561013" y="3419475"/>
            <a:chExt cx="501650" cy="1209675"/>
          </a:xfrm>
        </p:grpSpPr>
        <p:sp>
          <p:nvSpPr>
            <p:cNvPr id="113" name="Rectangle 112">
              <a:extLst>
                <a:ext uri="{FF2B5EF4-FFF2-40B4-BE49-F238E27FC236}">
                  <a16:creationId xmlns:a16="http://schemas.microsoft.com/office/drawing/2014/main" id="{715A854F-E461-E344-A821-A0CD4D5CC171}"/>
                </a:ext>
              </a:extLst>
            </p:cNvPr>
            <p:cNvSpPr>
              <a:spLocks noChangeArrowheads="1"/>
            </p:cNvSpPr>
            <p:nvPr/>
          </p:nvSpPr>
          <p:spPr bwMode="auto">
            <a:xfrm rot="-2702680">
              <a:off x="5560219" y="4126707"/>
              <a:ext cx="503237" cy="501650"/>
            </a:xfrm>
            <a:prstGeom prst="rect">
              <a:avLst/>
            </a:prstGeom>
            <a:solidFill>
              <a:srgbClr val="FFFFFF"/>
            </a:solidFill>
            <a:ln w="28575">
              <a:solidFill>
                <a:srgbClr val="558ED5"/>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sz="1800">
                <a:solidFill>
                  <a:schemeClr val="lt1"/>
                </a:solidFill>
                <a:latin typeface="Verdana"/>
                <a:ea typeface="+mn-ea"/>
                <a:cs typeface="Verdana"/>
              </a:endParaRPr>
            </a:p>
          </p:txBody>
        </p:sp>
        <p:cxnSp>
          <p:nvCxnSpPr>
            <p:cNvPr id="115" name="Straight Connector 114">
              <a:extLst>
                <a:ext uri="{FF2B5EF4-FFF2-40B4-BE49-F238E27FC236}">
                  <a16:creationId xmlns:a16="http://schemas.microsoft.com/office/drawing/2014/main" id="{EC2CD0AE-A2D2-D946-B481-BAB241167DEF}"/>
                </a:ext>
              </a:extLst>
            </p:cNvPr>
            <p:cNvCxnSpPr>
              <a:cxnSpLocks noChangeShapeType="1"/>
            </p:cNvCxnSpPr>
            <p:nvPr/>
          </p:nvCxnSpPr>
          <p:spPr bwMode="auto">
            <a:xfrm rot="5400000">
              <a:off x="5505450" y="3724275"/>
              <a:ext cx="611188" cy="1588"/>
            </a:xfrm>
            <a:prstGeom prst="line">
              <a:avLst/>
            </a:prstGeom>
            <a:noFill/>
            <a:ln w="25400">
              <a:solidFill>
                <a:srgbClr val="558ED5"/>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29702" name="Group 35">
            <a:extLst>
              <a:ext uri="{FF2B5EF4-FFF2-40B4-BE49-F238E27FC236}">
                <a16:creationId xmlns:a16="http://schemas.microsoft.com/office/drawing/2014/main" id="{9A1DB0DD-3556-EA4B-A1B0-06E1F1DCA736}"/>
              </a:ext>
            </a:extLst>
          </p:cNvPr>
          <p:cNvGrpSpPr>
            <a:grpSpLocks/>
          </p:cNvGrpSpPr>
          <p:nvPr/>
        </p:nvGrpSpPr>
        <p:grpSpPr bwMode="auto">
          <a:xfrm>
            <a:off x="3294063" y="3419475"/>
            <a:ext cx="685800" cy="1304925"/>
            <a:chOff x="3306763" y="3419475"/>
            <a:chExt cx="685800" cy="1304925"/>
          </a:xfrm>
        </p:grpSpPr>
        <p:cxnSp>
          <p:nvCxnSpPr>
            <p:cNvPr id="114" name="Straight Connector 113">
              <a:extLst>
                <a:ext uri="{FF2B5EF4-FFF2-40B4-BE49-F238E27FC236}">
                  <a16:creationId xmlns:a16="http://schemas.microsoft.com/office/drawing/2014/main" id="{4ACBFBA7-5FFD-4744-9682-CC732488E2C1}"/>
                </a:ext>
              </a:extLst>
            </p:cNvPr>
            <p:cNvCxnSpPr>
              <a:cxnSpLocks noChangeShapeType="1"/>
            </p:cNvCxnSpPr>
            <p:nvPr/>
          </p:nvCxnSpPr>
          <p:spPr bwMode="auto">
            <a:xfrm rot="5400000">
              <a:off x="3343275" y="3724275"/>
              <a:ext cx="611188" cy="1588"/>
            </a:xfrm>
            <a:prstGeom prst="line">
              <a:avLst/>
            </a:prstGeom>
            <a:noFill/>
            <a:ln w="25400">
              <a:solidFill>
                <a:srgbClr val="558ED5"/>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16" name="Oval 115">
              <a:extLst>
                <a:ext uri="{FF2B5EF4-FFF2-40B4-BE49-F238E27FC236}">
                  <a16:creationId xmlns:a16="http://schemas.microsoft.com/office/drawing/2014/main" id="{BFC13509-3112-C546-84E0-2380C38ADB02}"/>
                </a:ext>
              </a:extLst>
            </p:cNvPr>
            <p:cNvSpPr>
              <a:spLocks noChangeArrowheads="1"/>
            </p:cNvSpPr>
            <p:nvPr/>
          </p:nvSpPr>
          <p:spPr bwMode="auto">
            <a:xfrm>
              <a:off x="3306763" y="4038600"/>
              <a:ext cx="685800" cy="685800"/>
            </a:xfrm>
            <a:prstGeom prst="ellipse">
              <a:avLst/>
            </a:prstGeom>
            <a:noFill/>
            <a:ln w="28575">
              <a:solidFill>
                <a:srgbClr val="558ED5"/>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sz="1800" dirty="0">
                <a:solidFill>
                  <a:schemeClr val="lt1"/>
                </a:solidFill>
                <a:latin typeface="Verdana"/>
                <a:ea typeface="+mn-ea"/>
                <a:cs typeface="Verdana"/>
              </a:endParaRPr>
            </a:p>
          </p:txBody>
        </p:sp>
      </p:grpSp>
      <p:grpSp>
        <p:nvGrpSpPr>
          <p:cNvPr id="29703" name="Group 38">
            <a:extLst>
              <a:ext uri="{FF2B5EF4-FFF2-40B4-BE49-F238E27FC236}">
                <a16:creationId xmlns:a16="http://schemas.microsoft.com/office/drawing/2014/main" id="{0CD88892-0DB7-8445-836B-213EC083B0F3}"/>
              </a:ext>
            </a:extLst>
          </p:cNvPr>
          <p:cNvGrpSpPr>
            <a:grpSpLocks/>
          </p:cNvGrpSpPr>
          <p:nvPr/>
        </p:nvGrpSpPr>
        <p:grpSpPr bwMode="auto">
          <a:xfrm>
            <a:off x="6543675" y="3427413"/>
            <a:ext cx="685800" cy="1304925"/>
            <a:chOff x="6543675" y="3427413"/>
            <a:chExt cx="685800" cy="1304925"/>
          </a:xfrm>
        </p:grpSpPr>
        <p:cxnSp>
          <p:nvCxnSpPr>
            <p:cNvPr id="117" name="Straight Connector 116">
              <a:extLst>
                <a:ext uri="{FF2B5EF4-FFF2-40B4-BE49-F238E27FC236}">
                  <a16:creationId xmlns:a16="http://schemas.microsoft.com/office/drawing/2014/main" id="{7A677618-D70C-E346-B9EA-8C8031FF8111}"/>
                </a:ext>
              </a:extLst>
            </p:cNvPr>
            <p:cNvCxnSpPr>
              <a:cxnSpLocks noChangeShapeType="1"/>
            </p:cNvCxnSpPr>
            <p:nvPr/>
          </p:nvCxnSpPr>
          <p:spPr bwMode="auto">
            <a:xfrm rot="5400000">
              <a:off x="6581775" y="3732213"/>
              <a:ext cx="611187" cy="1588"/>
            </a:xfrm>
            <a:prstGeom prst="line">
              <a:avLst/>
            </a:prstGeom>
            <a:noFill/>
            <a:ln w="25400">
              <a:solidFill>
                <a:srgbClr val="558ED5"/>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18" name="Oval 117">
              <a:extLst>
                <a:ext uri="{FF2B5EF4-FFF2-40B4-BE49-F238E27FC236}">
                  <a16:creationId xmlns:a16="http://schemas.microsoft.com/office/drawing/2014/main" id="{9A43826D-08F6-664F-8367-AD315C05888B}"/>
                </a:ext>
              </a:extLst>
            </p:cNvPr>
            <p:cNvSpPr>
              <a:spLocks noChangeArrowheads="1"/>
            </p:cNvSpPr>
            <p:nvPr/>
          </p:nvSpPr>
          <p:spPr bwMode="auto">
            <a:xfrm>
              <a:off x="6543675" y="4046538"/>
              <a:ext cx="685800" cy="685800"/>
            </a:xfrm>
            <a:prstGeom prst="ellipse">
              <a:avLst/>
            </a:prstGeom>
            <a:noFill/>
            <a:ln w="28575">
              <a:solidFill>
                <a:srgbClr val="558ED5"/>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sz="1800" dirty="0">
                <a:solidFill>
                  <a:schemeClr val="lt1"/>
                </a:solidFill>
                <a:latin typeface="Verdana"/>
                <a:ea typeface="+mn-ea"/>
                <a:cs typeface="Verdana"/>
              </a:endParaRPr>
            </a:p>
          </p:txBody>
        </p:sp>
      </p:grpSp>
      <p:sp>
        <p:nvSpPr>
          <p:cNvPr id="29704" name="TextBox 118">
            <a:extLst>
              <a:ext uri="{FF2B5EF4-FFF2-40B4-BE49-F238E27FC236}">
                <a16:creationId xmlns:a16="http://schemas.microsoft.com/office/drawing/2014/main" id="{A147D2C9-87D7-3F45-A587-02FF3F6A2D68}"/>
              </a:ext>
            </a:extLst>
          </p:cNvPr>
          <p:cNvSpPr txBox="1">
            <a:spLocks noChangeArrowheads="1"/>
          </p:cNvSpPr>
          <p:nvPr/>
        </p:nvSpPr>
        <p:spPr bwMode="auto">
          <a:xfrm>
            <a:off x="3398838" y="2663825"/>
            <a:ext cx="14081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400">
                <a:solidFill>
                  <a:srgbClr val="FF0000"/>
                </a:solidFill>
                <a:latin typeface="Verdana" panose="020B0604030504040204" pitchFamily="34" charset="0"/>
              </a:rPr>
              <a:t>age 60 </a:t>
            </a:r>
          </a:p>
          <a:p>
            <a:pPr algn="ctr" eaLnBrk="1" hangingPunct="1"/>
            <a:r>
              <a:rPr lang="en-US" altLang="en-US" sz="1400">
                <a:solidFill>
                  <a:srgbClr val="FF0000"/>
                </a:solidFill>
                <a:latin typeface="Verdana" panose="020B0604030504040204" pitchFamily="34" charset="0"/>
              </a:rPr>
              <a:t>breast cancer</a:t>
            </a:r>
          </a:p>
        </p:txBody>
      </p:sp>
      <p:grpSp>
        <p:nvGrpSpPr>
          <p:cNvPr id="29705" name="Group 36">
            <a:extLst>
              <a:ext uri="{FF2B5EF4-FFF2-40B4-BE49-F238E27FC236}">
                <a16:creationId xmlns:a16="http://schemas.microsoft.com/office/drawing/2014/main" id="{E37610B3-E18C-5E4C-BD1F-069622A88B4D}"/>
              </a:ext>
            </a:extLst>
          </p:cNvPr>
          <p:cNvGrpSpPr>
            <a:grpSpLocks/>
          </p:cNvGrpSpPr>
          <p:nvPr/>
        </p:nvGrpSpPr>
        <p:grpSpPr bwMode="auto">
          <a:xfrm>
            <a:off x="4405313" y="3419475"/>
            <a:ext cx="685800" cy="1304925"/>
            <a:chOff x="4392613" y="3419475"/>
            <a:chExt cx="685800" cy="1304925"/>
          </a:xfrm>
        </p:grpSpPr>
        <p:cxnSp>
          <p:nvCxnSpPr>
            <p:cNvPr id="124" name="Straight Connector 123">
              <a:extLst>
                <a:ext uri="{FF2B5EF4-FFF2-40B4-BE49-F238E27FC236}">
                  <a16:creationId xmlns:a16="http://schemas.microsoft.com/office/drawing/2014/main" id="{B29595C7-D247-804F-8A5A-0174D9F4406D}"/>
                </a:ext>
              </a:extLst>
            </p:cNvPr>
            <p:cNvCxnSpPr>
              <a:cxnSpLocks noChangeShapeType="1"/>
            </p:cNvCxnSpPr>
            <p:nvPr/>
          </p:nvCxnSpPr>
          <p:spPr bwMode="auto">
            <a:xfrm rot="5400000">
              <a:off x="4429919" y="3723481"/>
              <a:ext cx="611188" cy="3175"/>
            </a:xfrm>
            <a:prstGeom prst="line">
              <a:avLst/>
            </a:prstGeom>
            <a:noFill/>
            <a:ln w="25400">
              <a:solidFill>
                <a:srgbClr val="558ED5"/>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25" name="Rectangle 124">
              <a:extLst>
                <a:ext uri="{FF2B5EF4-FFF2-40B4-BE49-F238E27FC236}">
                  <a16:creationId xmlns:a16="http://schemas.microsoft.com/office/drawing/2014/main" id="{B5588390-DC9B-C047-94B3-B0B57035D855}"/>
                </a:ext>
              </a:extLst>
            </p:cNvPr>
            <p:cNvSpPr>
              <a:spLocks noChangeArrowheads="1"/>
            </p:cNvSpPr>
            <p:nvPr/>
          </p:nvSpPr>
          <p:spPr bwMode="auto">
            <a:xfrm>
              <a:off x="4392613" y="4038600"/>
              <a:ext cx="685800" cy="685800"/>
            </a:xfrm>
            <a:prstGeom prst="rect">
              <a:avLst/>
            </a:prstGeom>
            <a:solidFill>
              <a:srgbClr val="FFFFFF"/>
            </a:solidFill>
            <a:ln w="28575">
              <a:solidFill>
                <a:srgbClr val="558ED5"/>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sz="1800">
                <a:solidFill>
                  <a:schemeClr val="lt1"/>
                </a:solidFill>
                <a:latin typeface="Verdana"/>
                <a:ea typeface="+mn-ea"/>
                <a:cs typeface="Verdana"/>
              </a:endParaRPr>
            </a:p>
          </p:txBody>
        </p:sp>
      </p:grpSp>
      <p:cxnSp>
        <p:nvCxnSpPr>
          <p:cNvPr id="126" name="Straight Connector 125">
            <a:extLst>
              <a:ext uri="{FF2B5EF4-FFF2-40B4-BE49-F238E27FC236}">
                <a16:creationId xmlns:a16="http://schemas.microsoft.com/office/drawing/2014/main" id="{9E0050EA-C905-504E-92F6-2104AFF82E68}"/>
              </a:ext>
            </a:extLst>
          </p:cNvPr>
          <p:cNvCxnSpPr>
            <a:cxnSpLocks noChangeShapeType="1"/>
          </p:cNvCxnSpPr>
          <p:nvPr/>
        </p:nvCxnSpPr>
        <p:spPr bwMode="auto">
          <a:xfrm>
            <a:off x="1236663" y="3427413"/>
            <a:ext cx="5662612" cy="1587"/>
          </a:xfrm>
          <a:prstGeom prst="line">
            <a:avLst/>
          </a:prstGeom>
          <a:noFill/>
          <a:ln w="25400">
            <a:solidFill>
              <a:srgbClr val="558ED5"/>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9707" name="TextBox 131">
            <a:extLst>
              <a:ext uri="{FF2B5EF4-FFF2-40B4-BE49-F238E27FC236}">
                <a16:creationId xmlns:a16="http://schemas.microsoft.com/office/drawing/2014/main" id="{8BE7CE04-E498-B749-90DF-42D2E1B14145}"/>
              </a:ext>
            </a:extLst>
          </p:cNvPr>
          <p:cNvSpPr txBox="1">
            <a:spLocks noChangeArrowheads="1"/>
          </p:cNvSpPr>
          <p:nvPr/>
        </p:nvSpPr>
        <p:spPr bwMode="auto">
          <a:xfrm>
            <a:off x="4476750" y="2136775"/>
            <a:ext cx="817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Verdana" panose="020B0604030504040204" pitchFamily="34" charset="0"/>
              </a:rPr>
              <a:t>Maria</a:t>
            </a:r>
          </a:p>
        </p:txBody>
      </p:sp>
      <p:grpSp>
        <p:nvGrpSpPr>
          <p:cNvPr id="29708" name="Group 33">
            <a:extLst>
              <a:ext uri="{FF2B5EF4-FFF2-40B4-BE49-F238E27FC236}">
                <a16:creationId xmlns:a16="http://schemas.microsoft.com/office/drawing/2014/main" id="{B14A4F0B-DAD4-FC43-8194-ECB8F5E4967B}"/>
              </a:ext>
            </a:extLst>
          </p:cNvPr>
          <p:cNvGrpSpPr>
            <a:grpSpLocks/>
          </p:cNvGrpSpPr>
          <p:nvPr/>
        </p:nvGrpSpPr>
        <p:grpSpPr bwMode="auto">
          <a:xfrm>
            <a:off x="822325" y="3419475"/>
            <a:ext cx="860425" cy="1303338"/>
            <a:chOff x="815975" y="3419475"/>
            <a:chExt cx="860425" cy="1303338"/>
          </a:xfrm>
        </p:grpSpPr>
        <p:cxnSp>
          <p:nvCxnSpPr>
            <p:cNvPr id="120" name="Straight Connector 119">
              <a:extLst>
                <a:ext uri="{FF2B5EF4-FFF2-40B4-BE49-F238E27FC236}">
                  <a16:creationId xmlns:a16="http://schemas.microsoft.com/office/drawing/2014/main" id="{17E4541C-A135-2849-B25F-B5D195AC107E}"/>
                </a:ext>
              </a:extLst>
            </p:cNvPr>
            <p:cNvCxnSpPr>
              <a:cxnSpLocks noChangeShapeType="1"/>
            </p:cNvCxnSpPr>
            <p:nvPr/>
          </p:nvCxnSpPr>
          <p:spPr bwMode="auto">
            <a:xfrm rot="5400000">
              <a:off x="940594" y="3725069"/>
              <a:ext cx="611188" cy="0"/>
            </a:xfrm>
            <a:prstGeom prst="line">
              <a:avLst/>
            </a:prstGeom>
            <a:noFill/>
            <a:ln w="25400">
              <a:solidFill>
                <a:srgbClr val="558ED5"/>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nvGrpSpPr>
            <p:cNvPr id="29722" name="Group 32">
              <a:extLst>
                <a:ext uri="{FF2B5EF4-FFF2-40B4-BE49-F238E27FC236}">
                  <a16:creationId xmlns:a16="http://schemas.microsoft.com/office/drawing/2014/main" id="{EDD45AE0-7C9B-BD4D-A362-92C7259D1794}"/>
                </a:ext>
              </a:extLst>
            </p:cNvPr>
            <p:cNvGrpSpPr>
              <a:grpSpLocks/>
            </p:cNvGrpSpPr>
            <p:nvPr/>
          </p:nvGrpSpPr>
          <p:grpSpPr bwMode="auto">
            <a:xfrm>
              <a:off x="815975" y="4030663"/>
              <a:ext cx="860425" cy="692150"/>
              <a:chOff x="815975" y="4030663"/>
              <a:chExt cx="860425" cy="692150"/>
            </a:xfrm>
          </p:grpSpPr>
          <p:sp>
            <p:nvSpPr>
              <p:cNvPr id="122" name="Left Bracket 121">
                <a:extLst>
                  <a:ext uri="{FF2B5EF4-FFF2-40B4-BE49-F238E27FC236}">
                    <a16:creationId xmlns:a16="http://schemas.microsoft.com/office/drawing/2014/main" id="{EB12019D-B423-4448-B084-4F727BFDCB5B}"/>
                  </a:ext>
                </a:extLst>
              </p:cNvPr>
              <p:cNvSpPr>
                <a:spLocks/>
              </p:cNvSpPr>
              <p:nvPr/>
            </p:nvSpPr>
            <p:spPr bwMode="auto">
              <a:xfrm>
                <a:off x="815975" y="4030663"/>
                <a:ext cx="100013" cy="685800"/>
              </a:xfrm>
              <a:prstGeom prst="leftBracket">
                <a:avLst>
                  <a:gd name="adj" fmla="val 8317"/>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sz="1800">
                  <a:latin typeface="Verdana"/>
                  <a:ea typeface="+mn-ea"/>
                  <a:cs typeface="Verdana"/>
                </a:endParaRPr>
              </a:p>
            </p:txBody>
          </p:sp>
          <p:sp>
            <p:nvSpPr>
              <p:cNvPr id="123" name="Left Bracket 122">
                <a:extLst>
                  <a:ext uri="{FF2B5EF4-FFF2-40B4-BE49-F238E27FC236}">
                    <a16:creationId xmlns:a16="http://schemas.microsoft.com/office/drawing/2014/main" id="{921FD5FB-62DA-4A49-A3E1-81742A1C9553}"/>
                  </a:ext>
                </a:extLst>
              </p:cNvPr>
              <p:cNvSpPr>
                <a:spLocks/>
              </p:cNvSpPr>
              <p:nvPr/>
            </p:nvSpPr>
            <p:spPr bwMode="auto">
              <a:xfrm flipH="1">
                <a:off x="1576388" y="4030663"/>
                <a:ext cx="100012" cy="685800"/>
              </a:xfrm>
              <a:prstGeom prst="leftBracket">
                <a:avLst>
                  <a:gd name="adj" fmla="val 8318"/>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sz="1800">
                  <a:latin typeface="Verdana"/>
                  <a:ea typeface="+mn-ea"/>
                  <a:cs typeface="Verdana"/>
                </a:endParaRPr>
              </a:p>
            </p:txBody>
          </p:sp>
          <p:sp>
            <p:nvSpPr>
              <p:cNvPr id="133" name="Oval 132">
                <a:extLst>
                  <a:ext uri="{FF2B5EF4-FFF2-40B4-BE49-F238E27FC236}">
                    <a16:creationId xmlns:a16="http://schemas.microsoft.com/office/drawing/2014/main" id="{CC9BF74B-AEA3-BD45-A32E-EDD9A144B4D5}"/>
                  </a:ext>
                </a:extLst>
              </p:cNvPr>
              <p:cNvSpPr>
                <a:spLocks noChangeArrowheads="1"/>
              </p:cNvSpPr>
              <p:nvPr/>
            </p:nvSpPr>
            <p:spPr bwMode="auto">
              <a:xfrm>
                <a:off x="903288" y="4037013"/>
                <a:ext cx="685800" cy="685800"/>
              </a:xfrm>
              <a:prstGeom prst="ellipse">
                <a:avLst/>
              </a:prstGeom>
              <a:noFill/>
              <a:ln w="28575">
                <a:solidFill>
                  <a:srgbClr val="558ED5"/>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sz="1800">
                  <a:solidFill>
                    <a:schemeClr val="lt1"/>
                  </a:solidFill>
                  <a:latin typeface="Verdana"/>
                  <a:ea typeface="+mn-ea"/>
                  <a:cs typeface="Verdana"/>
                </a:endParaRPr>
              </a:p>
            </p:txBody>
          </p:sp>
        </p:grpSp>
      </p:grpSp>
      <p:grpSp>
        <p:nvGrpSpPr>
          <p:cNvPr id="29709" name="Group 34">
            <a:extLst>
              <a:ext uri="{FF2B5EF4-FFF2-40B4-BE49-F238E27FC236}">
                <a16:creationId xmlns:a16="http://schemas.microsoft.com/office/drawing/2014/main" id="{C801D848-AE5E-4847-A90C-D19BF867B0DF}"/>
              </a:ext>
            </a:extLst>
          </p:cNvPr>
          <p:cNvGrpSpPr>
            <a:grpSpLocks/>
          </p:cNvGrpSpPr>
          <p:nvPr/>
        </p:nvGrpSpPr>
        <p:grpSpPr bwMode="auto">
          <a:xfrm>
            <a:off x="2105025" y="3433763"/>
            <a:ext cx="685800" cy="1290637"/>
            <a:chOff x="2090738" y="3433763"/>
            <a:chExt cx="685800" cy="1290637"/>
          </a:xfrm>
        </p:grpSpPr>
        <p:sp>
          <p:nvSpPr>
            <p:cNvPr id="121" name="Oval 120">
              <a:extLst>
                <a:ext uri="{FF2B5EF4-FFF2-40B4-BE49-F238E27FC236}">
                  <a16:creationId xmlns:a16="http://schemas.microsoft.com/office/drawing/2014/main" id="{E5021C8A-4506-0342-8AEF-7D4ADB0E9F22}"/>
                </a:ext>
              </a:extLst>
            </p:cNvPr>
            <p:cNvSpPr>
              <a:spLocks noChangeArrowheads="1"/>
            </p:cNvSpPr>
            <p:nvPr/>
          </p:nvSpPr>
          <p:spPr bwMode="auto">
            <a:xfrm>
              <a:off x="2090738" y="4038600"/>
              <a:ext cx="685800" cy="685800"/>
            </a:xfrm>
            <a:prstGeom prst="ellipse">
              <a:avLst/>
            </a:prstGeom>
            <a:noFill/>
            <a:ln w="28575">
              <a:solidFill>
                <a:srgbClr val="558ED5"/>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sz="1800">
                <a:solidFill>
                  <a:schemeClr val="lt1"/>
                </a:solidFill>
                <a:latin typeface="Verdana"/>
                <a:ea typeface="+mn-ea"/>
                <a:cs typeface="Verdana"/>
              </a:endParaRPr>
            </a:p>
          </p:txBody>
        </p:sp>
        <p:cxnSp>
          <p:nvCxnSpPr>
            <p:cNvPr id="145" name="Straight Connector 144">
              <a:extLst>
                <a:ext uri="{FF2B5EF4-FFF2-40B4-BE49-F238E27FC236}">
                  <a16:creationId xmlns:a16="http://schemas.microsoft.com/office/drawing/2014/main" id="{559B5CF3-2950-B34C-9F83-198CDFA5EFFE}"/>
                </a:ext>
              </a:extLst>
            </p:cNvPr>
            <p:cNvCxnSpPr>
              <a:cxnSpLocks noChangeShapeType="1"/>
            </p:cNvCxnSpPr>
            <p:nvPr/>
          </p:nvCxnSpPr>
          <p:spPr bwMode="auto">
            <a:xfrm rot="5400000">
              <a:off x="2128044" y="3739357"/>
              <a:ext cx="612775" cy="1588"/>
            </a:xfrm>
            <a:prstGeom prst="line">
              <a:avLst/>
            </a:prstGeom>
            <a:noFill/>
            <a:ln w="25400">
              <a:solidFill>
                <a:srgbClr val="558ED5"/>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29710" name="TextBox 146">
            <a:extLst>
              <a:ext uri="{FF2B5EF4-FFF2-40B4-BE49-F238E27FC236}">
                <a16:creationId xmlns:a16="http://schemas.microsoft.com/office/drawing/2014/main" id="{91D8DD5C-E770-F348-B0AB-291A4BC6229B}"/>
              </a:ext>
            </a:extLst>
          </p:cNvPr>
          <p:cNvSpPr txBox="1">
            <a:spLocks noChangeArrowheads="1"/>
          </p:cNvSpPr>
          <p:nvPr/>
        </p:nvSpPr>
        <p:spPr bwMode="auto">
          <a:xfrm>
            <a:off x="776288" y="2136775"/>
            <a:ext cx="9985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Verdana" panose="020B0604030504040204" pitchFamily="34" charset="0"/>
              </a:rPr>
              <a:t>Steven</a:t>
            </a:r>
          </a:p>
        </p:txBody>
      </p:sp>
      <p:sp>
        <p:nvSpPr>
          <p:cNvPr id="29711" name="TextBox 35">
            <a:extLst>
              <a:ext uri="{FF2B5EF4-FFF2-40B4-BE49-F238E27FC236}">
                <a16:creationId xmlns:a16="http://schemas.microsoft.com/office/drawing/2014/main" id="{8BBC8346-270D-C140-B27D-76C0D1FA1F97}"/>
              </a:ext>
            </a:extLst>
          </p:cNvPr>
          <p:cNvSpPr txBox="1">
            <a:spLocks noChangeArrowheads="1"/>
          </p:cNvSpPr>
          <p:nvPr/>
        </p:nvSpPr>
        <p:spPr bwMode="auto">
          <a:xfrm>
            <a:off x="261938" y="981075"/>
            <a:ext cx="8620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a:solidFill>
                  <a:srgbClr val="FF0000"/>
                </a:solidFill>
                <a:latin typeface="Verdana" panose="020B0604030504040204" pitchFamily="34" charset="0"/>
              </a:rPr>
              <a:t>Example: A family with inherited breast cancer susceptibility (BRCA1 variant).</a:t>
            </a:r>
          </a:p>
        </p:txBody>
      </p:sp>
      <p:sp>
        <p:nvSpPr>
          <p:cNvPr id="29712" name="TextBox 126">
            <a:extLst>
              <a:ext uri="{FF2B5EF4-FFF2-40B4-BE49-F238E27FC236}">
                <a16:creationId xmlns:a16="http://schemas.microsoft.com/office/drawing/2014/main" id="{735B427D-C0AB-F546-A394-B315EE7D2A55}"/>
              </a:ext>
            </a:extLst>
          </p:cNvPr>
          <p:cNvSpPr txBox="1">
            <a:spLocks noChangeArrowheads="1"/>
          </p:cNvSpPr>
          <p:nvPr/>
        </p:nvSpPr>
        <p:spPr bwMode="auto">
          <a:xfrm>
            <a:off x="4194175" y="4957763"/>
            <a:ext cx="1130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Verdana" panose="020B0604030504040204" pitchFamily="34" charset="0"/>
              </a:rPr>
              <a:t>Malcolm</a:t>
            </a:r>
          </a:p>
        </p:txBody>
      </p:sp>
      <p:sp>
        <p:nvSpPr>
          <p:cNvPr id="29713" name="TextBox 127">
            <a:extLst>
              <a:ext uri="{FF2B5EF4-FFF2-40B4-BE49-F238E27FC236}">
                <a16:creationId xmlns:a16="http://schemas.microsoft.com/office/drawing/2014/main" id="{E4E77E8E-C332-DD4E-BB60-C4CC10FC0443}"/>
              </a:ext>
            </a:extLst>
          </p:cNvPr>
          <p:cNvSpPr txBox="1">
            <a:spLocks noChangeArrowheads="1"/>
          </p:cNvSpPr>
          <p:nvPr/>
        </p:nvSpPr>
        <p:spPr bwMode="auto">
          <a:xfrm>
            <a:off x="660400" y="4957763"/>
            <a:ext cx="1184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Verdana" panose="020B0604030504040204" pitchFamily="34" charset="0"/>
              </a:rPr>
              <a:t>Vanessa</a:t>
            </a:r>
          </a:p>
        </p:txBody>
      </p:sp>
      <p:sp>
        <p:nvSpPr>
          <p:cNvPr id="29714" name="TextBox 128">
            <a:extLst>
              <a:ext uri="{FF2B5EF4-FFF2-40B4-BE49-F238E27FC236}">
                <a16:creationId xmlns:a16="http://schemas.microsoft.com/office/drawing/2014/main" id="{70789FA6-260C-7648-84EA-D6F1AC084858}"/>
              </a:ext>
            </a:extLst>
          </p:cNvPr>
          <p:cNvSpPr txBox="1">
            <a:spLocks noChangeArrowheads="1"/>
          </p:cNvSpPr>
          <p:nvPr/>
        </p:nvSpPr>
        <p:spPr bwMode="auto">
          <a:xfrm>
            <a:off x="3124200" y="4957763"/>
            <a:ext cx="1055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Verdana" panose="020B0604030504040204" pitchFamily="34" charset="0"/>
              </a:rPr>
              <a:t>Angela</a:t>
            </a:r>
          </a:p>
        </p:txBody>
      </p:sp>
      <p:sp>
        <p:nvSpPr>
          <p:cNvPr id="29715" name="TextBox 130">
            <a:extLst>
              <a:ext uri="{FF2B5EF4-FFF2-40B4-BE49-F238E27FC236}">
                <a16:creationId xmlns:a16="http://schemas.microsoft.com/office/drawing/2014/main" id="{62D27843-6D91-4C48-8A47-6DCF5B3DE53A}"/>
              </a:ext>
            </a:extLst>
          </p:cNvPr>
          <p:cNvSpPr txBox="1">
            <a:spLocks noChangeArrowheads="1"/>
          </p:cNvSpPr>
          <p:nvPr/>
        </p:nvSpPr>
        <p:spPr bwMode="auto">
          <a:xfrm>
            <a:off x="6421438" y="4957763"/>
            <a:ext cx="946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Verdana" panose="020B0604030504040204" pitchFamily="34" charset="0"/>
              </a:rPr>
              <a:t>Ashley</a:t>
            </a:r>
          </a:p>
        </p:txBody>
      </p:sp>
      <p:sp>
        <p:nvSpPr>
          <p:cNvPr id="29716" name="TextBox 145">
            <a:extLst>
              <a:ext uri="{FF2B5EF4-FFF2-40B4-BE49-F238E27FC236}">
                <a16:creationId xmlns:a16="http://schemas.microsoft.com/office/drawing/2014/main" id="{5C681460-AB8D-9E44-A9DF-F98D99DE66CB}"/>
              </a:ext>
            </a:extLst>
          </p:cNvPr>
          <p:cNvSpPr txBox="1">
            <a:spLocks noChangeArrowheads="1"/>
          </p:cNvSpPr>
          <p:nvPr/>
        </p:nvSpPr>
        <p:spPr bwMode="auto">
          <a:xfrm>
            <a:off x="2038350" y="4957763"/>
            <a:ext cx="819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Verdana" panose="020B0604030504040204" pitchFamily="34" charset="0"/>
              </a:rPr>
              <a:t>Emily</a:t>
            </a:r>
          </a:p>
        </p:txBody>
      </p:sp>
      <p:sp>
        <p:nvSpPr>
          <p:cNvPr id="29717" name="TextBox 36">
            <a:extLst>
              <a:ext uri="{FF2B5EF4-FFF2-40B4-BE49-F238E27FC236}">
                <a16:creationId xmlns:a16="http://schemas.microsoft.com/office/drawing/2014/main" id="{B24509B3-4CCF-A143-BA5D-FCE582A78EEC}"/>
              </a:ext>
            </a:extLst>
          </p:cNvPr>
          <p:cNvSpPr txBox="1">
            <a:spLocks noChangeArrowheads="1"/>
          </p:cNvSpPr>
          <p:nvPr/>
        </p:nvSpPr>
        <p:spPr bwMode="auto">
          <a:xfrm>
            <a:off x="5449888" y="4681538"/>
            <a:ext cx="773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Verdana" panose="020B0604030504040204" pitchFamily="34" charset="0"/>
              </a:rPr>
              <a:t>XX</a:t>
            </a:r>
          </a:p>
          <a:p>
            <a:pPr algn="ctr" eaLnBrk="1" hangingPunct="1"/>
            <a:r>
              <a:rPr lang="en-US" altLang="en-US" sz="1800">
                <a:latin typeface="Verdana" panose="020B0604030504040204" pitchFamily="34" charset="0"/>
              </a:rPr>
              <a:t>Chris</a:t>
            </a:r>
          </a:p>
        </p:txBody>
      </p:sp>
      <p:sp>
        <p:nvSpPr>
          <p:cNvPr id="29718" name="Text Box 5">
            <a:extLst>
              <a:ext uri="{FF2B5EF4-FFF2-40B4-BE49-F238E27FC236}">
                <a16:creationId xmlns:a16="http://schemas.microsoft.com/office/drawing/2014/main" id="{2546187B-9D59-9349-BA20-42E2C1931F5C}"/>
              </a:ext>
            </a:extLst>
          </p:cNvPr>
          <p:cNvSpPr txBox="1">
            <a:spLocks noChangeArrowheads="1"/>
          </p:cNvSpPr>
          <p:nvPr/>
        </p:nvSpPr>
        <p:spPr bwMode="auto">
          <a:xfrm>
            <a:off x="1346200" y="471488"/>
            <a:ext cx="64516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5000"/>
              </a:lnSpc>
              <a:spcAft>
                <a:spcPts val="538"/>
              </a:spcAft>
            </a:pPr>
            <a:r>
              <a:rPr lang="en-US" altLang="en-US" sz="2800" b="1">
                <a:solidFill>
                  <a:srgbClr val="000000"/>
                </a:solidFill>
                <a:latin typeface="Verdana" panose="020B0604030504040204" pitchFamily="34" charset="0"/>
              </a:rPr>
              <a:t>Pedigrees depict family history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108">
            <a:extLst>
              <a:ext uri="{FF2B5EF4-FFF2-40B4-BE49-F238E27FC236}">
                <a16:creationId xmlns:a16="http://schemas.microsoft.com/office/drawing/2014/main" id="{E89F5D27-F5A5-3B43-B238-03F684A25C8E}"/>
              </a:ext>
            </a:extLst>
          </p:cNvPr>
          <p:cNvSpPr>
            <a:spLocks noChangeArrowheads="1"/>
          </p:cNvSpPr>
          <p:nvPr/>
        </p:nvSpPr>
        <p:spPr bwMode="auto">
          <a:xfrm>
            <a:off x="1831975" y="1978025"/>
            <a:ext cx="685800" cy="685800"/>
          </a:xfrm>
          <a:prstGeom prst="rect">
            <a:avLst/>
          </a:prstGeom>
          <a:solidFill>
            <a:srgbClr val="FFFFFF"/>
          </a:solidFill>
          <a:ln w="28575">
            <a:solidFill>
              <a:srgbClr val="558ED5"/>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sz="1800">
              <a:solidFill>
                <a:schemeClr val="lt1"/>
              </a:solidFill>
              <a:latin typeface="Verdana"/>
              <a:ea typeface="+mn-ea"/>
              <a:cs typeface="Verdana"/>
            </a:endParaRPr>
          </a:p>
        </p:txBody>
      </p:sp>
      <p:cxnSp>
        <p:nvCxnSpPr>
          <p:cNvPr id="110" name="Straight Connector 109">
            <a:extLst>
              <a:ext uri="{FF2B5EF4-FFF2-40B4-BE49-F238E27FC236}">
                <a16:creationId xmlns:a16="http://schemas.microsoft.com/office/drawing/2014/main" id="{E5D05D3E-278C-6240-9DC6-745502065C45}"/>
              </a:ext>
            </a:extLst>
          </p:cNvPr>
          <p:cNvCxnSpPr>
            <a:cxnSpLocks noChangeShapeType="1"/>
          </p:cNvCxnSpPr>
          <p:nvPr/>
        </p:nvCxnSpPr>
        <p:spPr bwMode="auto">
          <a:xfrm>
            <a:off x="2517775" y="2320925"/>
            <a:ext cx="1222375" cy="0"/>
          </a:xfrm>
          <a:prstGeom prst="line">
            <a:avLst/>
          </a:prstGeom>
          <a:noFill/>
          <a:ln w="25400">
            <a:solidFill>
              <a:srgbClr val="558ED5"/>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1" name="Straight Connector 110">
            <a:extLst>
              <a:ext uri="{FF2B5EF4-FFF2-40B4-BE49-F238E27FC236}">
                <a16:creationId xmlns:a16="http://schemas.microsoft.com/office/drawing/2014/main" id="{AC195DA4-843A-B444-A720-1AD0C5D96935}"/>
              </a:ext>
            </a:extLst>
          </p:cNvPr>
          <p:cNvCxnSpPr>
            <a:cxnSpLocks noChangeShapeType="1"/>
          </p:cNvCxnSpPr>
          <p:nvPr/>
        </p:nvCxnSpPr>
        <p:spPr bwMode="auto">
          <a:xfrm rot="5400000">
            <a:off x="2581275" y="2870200"/>
            <a:ext cx="1098550" cy="0"/>
          </a:xfrm>
          <a:prstGeom prst="line">
            <a:avLst/>
          </a:prstGeom>
          <a:noFill/>
          <a:ln w="25400">
            <a:solidFill>
              <a:srgbClr val="558ED5"/>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12" name="Oval 111">
            <a:extLst>
              <a:ext uri="{FF2B5EF4-FFF2-40B4-BE49-F238E27FC236}">
                <a16:creationId xmlns:a16="http://schemas.microsoft.com/office/drawing/2014/main" id="{A2F08433-3A7D-9E41-BCA6-ED73567197E1}"/>
              </a:ext>
            </a:extLst>
          </p:cNvPr>
          <p:cNvSpPr>
            <a:spLocks noChangeArrowheads="1"/>
          </p:cNvSpPr>
          <p:nvPr/>
        </p:nvSpPr>
        <p:spPr bwMode="auto">
          <a:xfrm>
            <a:off x="3740150" y="1978025"/>
            <a:ext cx="685800" cy="685800"/>
          </a:xfrm>
          <a:prstGeom prst="ellipse">
            <a:avLst/>
          </a:prstGeom>
          <a:solidFill>
            <a:srgbClr val="558ED5"/>
          </a:solidFill>
          <a:ln w="28575">
            <a:solidFill>
              <a:srgbClr val="558ED5"/>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sz="1800" dirty="0">
              <a:solidFill>
                <a:schemeClr val="lt1"/>
              </a:solidFill>
              <a:latin typeface="Verdana"/>
              <a:ea typeface="+mn-ea"/>
              <a:cs typeface="Verdana"/>
            </a:endParaRPr>
          </a:p>
        </p:txBody>
      </p:sp>
      <p:grpSp>
        <p:nvGrpSpPr>
          <p:cNvPr id="31749" name="Group 37">
            <a:extLst>
              <a:ext uri="{FF2B5EF4-FFF2-40B4-BE49-F238E27FC236}">
                <a16:creationId xmlns:a16="http://schemas.microsoft.com/office/drawing/2014/main" id="{B0AF7ED0-4185-D14E-BB74-D0706A932D9D}"/>
              </a:ext>
            </a:extLst>
          </p:cNvPr>
          <p:cNvGrpSpPr>
            <a:grpSpLocks/>
          </p:cNvGrpSpPr>
          <p:nvPr/>
        </p:nvGrpSpPr>
        <p:grpSpPr bwMode="auto">
          <a:xfrm>
            <a:off x="5573713" y="3419475"/>
            <a:ext cx="501650" cy="1209675"/>
            <a:chOff x="5561013" y="3419475"/>
            <a:chExt cx="501650" cy="1209675"/>
          </a:xfrm>
        </p:grpSpPr>
        <p:sp>
          <p:nvSpPr>
            <p:cNvPr id="113" name="Rectangle 112">
              <a:extLst>
                <a:ext uri="{FF2B5EF4-FFF2-40B4-BE49-F238E27FC236}">
                  <a16:creationId xmlns:a16="http://schemas.microsoft.com/office/drawing/2014/main" id="{06D1C6E8-78CC-EA46-BAFD-0F4EBDC2325D}"/>
                </a:ext>
              </a:extLst>
            </p:cNvPr>
            <p:cNvSpPr>
              <a:spLocks noChangeArrowheads="1"/>
            </p:cNvSpPr>
            <p:nvPr/>
          </p:nvSpPr>
          <p:spPr bwMode="auto">
            <a:xfrm rot="-2702680">
              <a:off x="5560219" y="4126707"/>
              <a:ext cx="503237" cy="501650"/>
            </a:xfrm>
            <a:prstGeom prst="rect">
              <a:avLst/>
            </a:prstGeom>
            <a:solidFill>
              <a:srgbClr val="FFFFFF"/>
            </a:solidFill>
            <a:ln w="28575">
              <a:solidFill>
                <a:srgbClr val="558ED5"/>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sz="1800">
                <a:solidFill>
                  <a:schemeClr val="lt1"/>
                </a:solidFill>
                <a:latin typeface="Verdana"/>
                <a:ea typeface="+mn-ea"/>
                <a:cs typeface="Verdana"/>
              </a:endParaRPr>
            </a:p>
          </p:txBody>
        </p:sp>
        <p:cxnSp>
          <p:nvCxnSpPr>
            <p:cNvPr id="115" name="Straight Connector 114">
              <a:extLst>
                <a:ext uri="{FF2B5EF4-FFF2-40B4-BE49-F238E27FC236}">
                  <a16:creationId xmlns:a16="http://schemas.microsoft.com/office/drawing/2014/main" id="{6A8F7FAB-8AE1-524E-A6B6-051F9ADA0064}"/>
                </a:ext>
              </a:extLst>
            </p:cNvPr>
            <p:cNvCxnSpPr>
              <a:cxnSpLocks noChangeShapeType="1"/>
            </p:cNvCxnSpPr>
            <p:nvPr/>
          </p:nvCxnSpPr>
          <p:spPr bwMode="auto">
            <a:xfrm rot="5400000">
              <a:off x="5505450" y="3724275"/>
              <a:ext cx="611188" cy="1588"/>
            </a:xfrm>
            <a:prstGeom prst="line">
              <a:avLst/>
            </a:prstGeom>
            <a:noFill/>
            <a:ln w="25400">
              <a:solidFill>
                <a:srgbClr val="558ED5"/>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3" name="Group 35">
            <a:extLst>
              <a:ext uri="{FF2B5EF4-FFF2-40B4-BE49-F238E27FC236}">
                <a16:creationId xmlns:a16="http://schemas.microsoft.com/office/drawing/2014/main" id="{7943072D-9BB0-FB4F-968B-F035BE9F3854}"/>
              </a:ext>
            </a:extLst>
          </p:cNvPr>
          <p:cNvGrpSpPr/>
          <p:nvPr/>
        </p:nvGrpSpPr>
        <p:grpSpPr>
          <a:xfrm>
            <a:off x="3294063" y="3419475"/>
            <a:ext cx="685800" cy="1304925"/>
            <a:chOff x="3306763" y="3419475"/>
            <a:chExt cx="685800" cy="1304925"/>
          </a:xfrm>
          <a:solidFill>
            <a:schemeClr val="tx2">
              <a:lumMod val="60000"/>
              <a:lumOff val="40000"/>
            </a:schemeClr>
          </a:solidFill>
        </p:grpSpPr>
        <p:cxnSp>
          <p:nvCxnSpPr>
            <p:cNvPr id="114" name="Straight Connector 113">
              <a:extLst>
                <a:ext uri="{FF2B5EF4-FFF2-40B4-BE49-F238E27FC236}">
                  <a16:creationId xmlns:a16="http://schemas.microsoft.com/office/drawing/2014/main" id="{AFFFBFF1-B572-2D49-866C-1D368DBCD393}"/>
                </a:ext>
              </a:extLst>
            </p:cNvPr>
            <p:cNvCxnSpPr/>
            <p:nvPr/>
          </p:nvCxnSpPr>
          <p:spPr>
            <a:xfrm rot="5400000">
              <a:off x="3344069" y="3724275"/>
              <a:ext cx="611188" cy="1587"/>
            </a:xfrm>
            <a:prstGeom prst="line">
              <a:avLst/>
            </a:prstGeom>
            <a:grpFill/>
            <a:ln>
              <a:solidFill>
                <a:schemeClr val="tx2">
                  <a:lumMod val="60000"/>
                  <a:lumOff val="40000"/>
                </a:schemeClr>
              </a:solidFill>
              <a:prstDash val="solid"/>
            </a:ln>
          </p:spPr>
          <p:style>
            <a:lnRef idx="2">
              <a:schemeClr val="accent1"/>
            </a:lnRef>
            <a:fillRef idx="0">
              <a:schemeClr val="accent1"/>
            </a:fillRef>
            <a:effectRef idx="1">
              <a:schemeClr val="accent1"/>
            </a:effectRef>
            <a:fontRef idx="minor">
              <a:schemeClr val="tx1"/>
            </a:fontRef>
          </p:style>
        </p:cxnSp>
        <p:sp>
          <p:nvSpPr>
            <p:cNvPr id="116" name="Oval 115">
              <a:extLst>
                <a:ext uri="{FF2B5EF4-FFF2-40B4-BE49-F238E27FC236}">
                  <a16:creationId xmlns:a16="http://schemas.microsoft.com/office/drawing/2014/main" id="{CC3D58B1-E9D0-3748-BA98-6118B896571A}"/>
                </a:ext>
              </a:extLst>
            </p:cNvPr>
            <p:cNvSpPr/>
            <p:nvPr/>
          </p:nvSpPr>
          <p:spPr>
            <a:xfrm>
              <a:off x="3306763" y="4038600"/>
              <a:ext cx="685800" cy="685800"/>
            </a:xfrm>
            <a:prstGeom prst="ellipse">
              <a:avLst/>
            </a:prstGeom>
            <a:grpFill/>
            <a:ln w="28575" cap="flat" cmpd="sng" algn="ctr">
              <a:solidFill>
                <a:schemeClr val="tx2">
                  <a:lumMod val="60000"/>
                  <a:lumOff val="40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Verdana"/>
                <a:cs typeface="Verdana"/>
              </a:endParaRPr>
            </a:p>
          </p:txBody>
        </p:sp>
      </p:grpSp>
      <p:cxnSp>
        <p:nvCxnSpPr>
          <p:cNvPr id="117" name="Straight Connector 116">
            <a:extLst>
              <a:ext uri="{FF2B5EF4-FFF2-40B4-BE49-F238E27FC236}">
                <a16:creationId xmlns:a16="http://schemas.microsoft.com/office/drawing/2014/main" id="{7842616E-9690-624A-885E-423A7B9524F5}"/>
              </a:ext>
            </a:extLst>
          </p:cNvPr>
          <p:cNvCxnSpPr>
            <a:cxnSpLocks noChangeShapeType="1"/>
          </p:cNvCxnSpPr>
          <p:nvPr/>
        </p:nvCxnSpPr>
        <p:spPr bwMode="auto">
          <a:xfrm rot="5400000">
            <a:off x="6581775" y="3732213"/>
            <a:ext cx="611187" cy="1588"/>
          </a:xfrm>
          <a:prstGeom prst="line">
            <a:avLst/>
          </a:prstGeom>
          <a:noFill/>
          <a:ln w="25400">
            <a:solidFill>
              <a:srgbClr val="558ED5"/>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18" name="Oval 117">
            <a:extLst>
              <a:ext uri="{FF2B5EF4-FFF2-40B4-BE49-F238E27FC236}">
                <a16:creationId xmlns:a16="http://schemas.microsoft.com/office/drawing/2014/main" id="{7DC6874F-CE07-2745-BDDE-EA479B2EAB19}"/>
              </a:ext>
            </a:extLst>
          </p:cNvPr>
          <p:cNvSpPr>
            <a:spLocks noChangeArrowheads="1"/>
          </p:cNvSpPr>
          <p:nvPr/>
        </p:nvSpPr>
        <p:spPr bwMode="auto">
          <a:xfrm>
            <a:off x="6543675" y="4043363"/>
            <a:ext cx="685800" cy="685800"/>
          </a:xfrm>
          <a:prstGeom prst="ellipse">
            <a:avLst/>
          </a:prstGeom>
          <a:noFill/>
          <a:ln w="28575">
            <a:solidFill>
              <a:srgbClr val="558ED5"/>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sz="1800" dirty="0">
              <a:solidFill>
                <a:schemeClr val="lt1"/>
              </a:solidFill>
              <a:latin typeface="Verdana"/>
              <a:ea typeface="+mn-ea"/>
              <a:cs typeface="Verdana"/>
            </a:endParaRPr>
          </a:p>
        </p:txBody>
      </p:sp>
      <p:sp>
        <p:nvSpPr>
          <p:cNvPr id="31753" name="TextBox 118">
            <a:extLst>
              <a:ext uri="{FF2B5EF4-FFF2-40B4-BE49-F238E27FC236}">
                <a16:creationId xmlns:a16="http://schemas.microsoft.com/office/drawing/2014/main" id="{9972B730-34DD-A044-A72A-82390E271D9C}"/>
              </a:ext>
            </a:extLst>
          </p:cNvPr>
          <p:cNvSpPr txBox="1">
            <a:spLocks noChangeArrowheads="1"/>
          </p:cNvSpPr>
          <p:nvPr/>
        </p:nvSpPr>
        <p:spPr bwMode="auto">
          <a:xfrm>
            <a:off x="3398838" y="2663825"/>
            <a:ext cx="14081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400">
                <a:solidFill>
                  <a:srgbClr val="FF0000"/>
                </a:solidFill>
                <a:latin typeface="Verdana" panose="020B0604030504040204" pitchFamily="34" charset="0"/>
              </a:rPr>
              <a:t>age 60 </a:t>
            </a:r>
          </a:p>
          <a:p>
            <a:pPr algn="ctr" eaLnBrk="1" hangingPunct="1"/>
            <a:r>
              <a:rPr lang="en-US" altLang="en-US" sz="1400">
                <a:solidFill>
                  <a:srgbClr val="FF0000"/>
                </a:solidFill>
                <a:latin typeface="Verdana" panose="020B0604030504040204" pitchFamily="34" charset="0"/>
              </a:rPr>
              <a:t>breast cancer</a:t>
            </a:r>
          </a:p>
        </p:txBody>
      </p:sp>
      <p:grpSp>
        <p:nvGrpSpPr>
          <p:cNvPr id="31754" name="Group 36">
            <a:extLst>
              <a:ext uri="{FF2B5EF4-FFF2-40B4-BE49-F238E27FC236}">
                <a16:creationId xmlns:a16="http://schemas.microsoft.com/office/drawing/2014/main" id="{4A65A4A3-B35B-3F4A-9AE6-978391E7B907}"/>
              </a:ext>
            </a:extLst>
          </p:cNvPr>
          <p:cNvGrpSpPr>
            <a:grpSpLocks/>
          </p:cNvGrpSpPr>
          <p:nvPr/>
        </p:nvGrpSpPr>
        <p:grpSpPr bwMode="auto">
          <a:xfrm>
            <a:off x="4405313" y="3419475"/>
            <a:ext cx="685800" cy="1304925"/>
            <a:chOff x="4392613" y="3419475"/>
            <a:chExt cx="685800" cy="1304925"/>
          </a:xfrm>
        </p:grpSpPr>
        <p:cxnSp>
          <p:nvCxnSpPr>
            <p:cNvPr id="124" name="Straight Connector 123">
              <a:extLst>
                <a:ext uri="{FF2B5EF4-FFF2-40B4-BE49-F238E27FC236}">
                  <a16:creationId xmlns:a16="http://schemas.microsoft.com/office/drawing/2014/main" id="{5FAF1DF6-1032-9C49-9751-957DB3DA8D95}"/>
                </a:ext>
              </a:extLst>
            </p:cNvPr>
            <p:cNvCxnSpPr>
              <a:cxnSpLocks noChangeShapeType="1"/>
            </p:cNvCxnSpPr>
            <p:nvPr/>
          </p:nvCxnSpPr>
          <p:spPr bwMode="auto">
            <a:xfrm rot="5400000">
              <a:off x="4429919" y="3723481"/>
              <a:ext cx="611188" cy="3175"/>
            </a:xfrm>
            <a:prstGeom prst="line">
              <a:avLst/>
            </a:prstGeom>
            <a:noFill/>
            <a:ln w="25400">
              <a:solidFill>
                <a:srgbClr val="558ED5"/>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25" name="Rectangle 124">
              <a:extLst>
                <a:ext uri="{FF2B5EF4-FFF2-40B4-BE49-F238E27FC236}">
                  <a16:creationId xmlns:a16="http://schemas.microsoft.com/office/drawing/2014/main" id="{19B9E341-6F43-A643-AFB9-7B90D002A4C3}"/>
                </a:ext>
              </a:extLst>
            </p:cNvPr>
            <p:cNvSpPr>
              <a:spLocks noChangeArrowheads="1"/>
            </p:cNvSpPr>
            <p:nvPr/>
          </p:nvSpPr>
          <p:spPr bwMode="auto">
            <a:xfrm>
              <a:off x="4392613" y="4038600"/>
              <a:ext cx="685800" cy="685800"/>
            </a:xfrm>
            <a:prstGeom prst="rect">
              <a:avLst/>
            </a:prstGeom>
            <a:solidFill>
              <a:srgbClr val="FFFFFF"/>
            </a:solidFill>
            <a:ln w="28575">
              <a:solidFill>
                <a:srgbClr val="558ED5"/>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sz="1800">
                <a:solidFill>
                  <a:schemeClr val="lt1"/>
                </a:solidFill>
                <a:latin typeface="Verdana"/>
                <a:ea typeface="+mn-ea"/>
                <a:cs typeface="Verdana"/>
              </a:endParaRPr>
            </a:p>
          </p:txBody>
        </p:sp>
      </p:grpSp>
      <p:cxnSp>
        <p:nvCxnSpPr>
          <p:cNvPr id="126" name="Straight Connector 125">
            <a:extLst>
              <a:ext uri="{FF2B5EF4-FFF2-40B4-BE49-F238E27FC236}">
                <a16:creationId xmlns:a16="http://schemas.microsoft.com/office/drawing/2014/main" id="{C27B7984-2A71-0640-AAB5-EED10701935F}"/>
              </a:ext>
            </a:extLst>
          </p:cNvPr>
          <p:cNvCxnSpPr>
            <a:cxnSpLocks noChangeShapeType="1"/>
          </p:cNvCxnSpPr>
          <p:nvPr/>
        </p:nvCxnSpPr>
        <p:spPr bwMode="auto">
          <a:xfrm>
            <a:off x="1236663" y="3427413"/>
            <a:ext cx="5662612" cy="1587"/>
          </a:xfrm>
          <a:prstGeom prst="line">
            <a:avLst/>
          </a:prstGeom>
          <a:noFill/>
          <a:ln w="25400">
            <a:solidFill>
              <a:srgbClr val="558ED5"/>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1756" name="TextBox 126">
            <a:extLst>
              <a:ext uri="{FF2B5EF4-FFF2-40B4-BE49-F238E27FC236}">
                <a16:creationId xmlns:a16="http://schemas.microsoft.com/office/drawing/2014/main" id="{9B987F0A-4315-D04B-A22F-865FF05D9170}"/>
              </a:ext>
            </a:extLst>
          </p:cNvPr>
          <p:cNvSpPr txBox="1">
            <a:spLocks noChangeArrowheads="1"/>
          </p:cNvSpPr>
          <p:nvPr/>
        </p:nvSpPr>
        <p:spPr bwMode="auto">
          <a:xfrm>
            <a:off x="4194175" y="4957763"/>
            <a:ext cx="1130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Verdana" panose="020B0604030504040204" pitchFamily="34" charset="0"/>
              </a:rPr>
              <a:t>Malcolm</a:t>
            </a:r>
          </a:p>
        </p:txBody>
      </p:sp>
      <p:sp>
        <p:nvSpPr>
          <p:cNvPr id="31757" name="TextBox 127">
            <a:extLst>
              <a:ext uri="{FF2B5EF4-FFF2-40B4-BE49-F238E27FC236}">
                <a16:creationId xmlns:a16="http://schemas.microsoft.com/office/drawing/2014/main" id="{60ED65D3-D6FC-D34C-8243-489B3ED2F5A0}"/>
              </a:ext>
            </a:extLst>
          </p:cNvPr>
          <p:cNvSpPr txBox="1">
            <a:spLocks noChangeArrowheads="1"/>
          </p:cNvSpPr>
          <p:nvPr/>
        </p:nvSpPr>
        <p:spPr bwMode="auto">
          <a:xfrm>
            <a:off x="660400" y="4957763"/>
            <a:ext cx="1184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Verdana" panose="020B0604030504040204" pitchFamily="34" charset="0"/>
              </a:rPr>
              <a:t>Vanessa</a:t>
            </a:r>
          </a:p>
        </p:txBody>
      </p:sp>
      <p:sp>
        <p:nvSpPr>
          <p:cNvPr id="31758" name="TextBox 128">
            <a:extLst>
              <a:ext uri="{FF2B5EF4-FFF2-40B4-BE49-F238E27FC236}">
                <a16:creationId xmlns:a16="http://schemas.microsoft.com/office/drawing/2014/main" id="{C01AA604-6B02-6341-81C5-E50766760D7E}"/>
              </a:ext>
            </a:extLst>
          </p:cNvPr>
          <p:cNvSpPr txBox="1">
            <a:spLocks noChangeArrowheads="1"/>
          </p:cNvSpPr>
          <p:nvPr/>
        </p:nvSpPr>
        <p:spPr bwMode="auto">
          <a:xfrm>
            <a:off x="3124200" y="4957763"/>
            <a:ext cx="1055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Verdana" panose="020B0604030504040204" pitchFamily="34" charset="0"/>
              </a:rPr>
              <a:t>Angela</a:t>
            </a:r>
          </a:p>
        </p:txBody>
      </p:sp>
      <p:sp>
        <p:nvSpPr>
          <p:cNvPr id="31759" name="TextBox 130">
            <a:extLst>
              <a:ext uri="{FF2B5EF4-FFF2-40B4-BE49-F238E27FC236}">
                <a16:creationId xmlns:a16="http://schemas.microsoft.com/office/drawing/2014/main" id="{5085D105-4392-CE4C-8924-EF3BB5F57806}"/>
              </a:ext>
            </a:extLst>
          </p:cNvPr>
          <p:cNvSpPr txBox="1">
            <a:spLocks noChangeArrowheads="1"/>
          </p:cNvSpPr>
          <p:nvPr/>
        </p:nvSpPr>
        <p:spPr bwMode="auto">
          <a:xfrm>
            <a:off x="6421438" y="4957763"/>
            <a:ext cx="946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Verdana" panose="020B0604030504040204" pitchFamily="34" charset="0"/>
              </a:rPr>
              <a:t>Ashley</a:t>
            </a:r>
          </a:p>
        </p:txBody>
      </p:sp>
      <p:sp>
        <p:nvSpPr>
          <p:cNvPr id="31760" name="TextBox 131">
            <a:extLst>
              <a:ext uri="{FF2B5EF4-FFF2-40B4-BE49-F238E27FC236}">
                <a16:creationId xmlns:a16="http://schemas.microsoft.com/office/drawing/2014/main" id="{E709F1E3-BF9F-9845-8C11-815D38A78591}"/>
              </a:ext>
            </a:extLst>
          </p:cNvPr>
          <p:cNvSpPr txBox="1">
            <a:spLocks noChangeArrowheads="1"/>
          </p:cNvSpPr>
          <p:nvPr/>
        </p:nvSpPr>
        <p:spPr bwMode="auto">
          <a:xfrm>
            <a:off x="4476750" y="2136775"/>
            <a:ext cx="817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Verdana" panose="020B0604030504040204" pitchFamily="34" charset="0"/>
              </a:rPr>
              <a:t>Maria</a:t>
            </a:r>
          </a:p>
        </p:txBody>
      </p:sp>
      <p:grpSp>
        <p:nvGrpSpPr>
          <p:cNvPr id="31761" name="Group 33">
            <a:extLst>
              <a:ext uri="{FF2B5EF4-FFF2-40B4-BE49-F238E27FC236}">
                <a16:creationId xmlns:a16="http://schemas.microsoft.com/office/drawing/2014/main" id="{3A9A4254-9C28-8D46-8A1C-8618CFB0138A}"/>
              </a:ext>
            </a:extLst>
          </p:cNvPr>
          <p:cNvGrpSpPr>
            <a:grpSpLocks/>
          </p:cNvGrpSpPr>
          <p:nvPr/>
        </p:nvGrpSpPr>
        <p:grpSpPr bwMode="auto">
          <a:xfrm>
            <a:off x="822325" y="3419475"/>
            <a:ext cx="860425" cy="1303338"/>
            <a:chOff x="815975" y="3419475"/>
            <a:chExt cx="860425" cy="1303338"/>
          </a:xfrm>
        </p:grpSpPr>
        <p:cxnSp>
          <p:nvCxnSpPr>
            <p:cNvPr id="120" name="Straight Connector 119">
              <a:extLst>
                <a:ext uri="{FF2B5EF4-FFF2-40B4-BE49-F238E27FC236}">
                  <a16:creationId xmlns:a16="http://schemas.microsoft.com/office/drawing/2014/main" id="{4DC0D788-DE4C-C94C-B36B-17571CCBCBBD}"/>
                </a:ext>
              </a:extLst>
            </p:cNvPr>
            <p:cNvCxnSpPr>
              <a:cxnSpLocks noChangeShapeType="1"/>
            </p:cNvCxnSpPr>
            <p:nvPr/>
          </p:nvCxnSpPr>
          <p:spPr bwMode="auto">
            <a:xfrm rot="5400000">
              <a:off x="940594" y="3725069"/>
              <a:ext cx="611188" cy="0"/>
            </a:xfrm>
            <a:prstGeom prst="line">
              <a:avLst/>
            </a:prstGeom>
            <a:noFill/>
            <a:ln w="25400">
              <a:solidFill>
                <a:srgbClr val="558ED5"/>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nvGrpSpPr>
            <p:cNvPr id="31780" name="Group 32">
              <a:extLst>
                <a:ext uri="{FF2B5EF4-FFF2-40B4-BE49-F238E27FC236}">
                  <a16:creationId xmlns:a16="http://schemas.microsoft.com/office/drawing/2014/main" id="{1E41FD2E-87B4-274C-8418-B3F279761EA7}"/>
                </a:ext>
              </a:extLst>
            </p:cNvPr>
            <p:cNvGrpSpPr>
              <a:grpSpLocks/>
            </p:cNvGrpSpPr>
            <p:nvPr/>
          </p:nvGrpSpPr>
          <p:grpSpPr bwMode="auto">
            <a:xfrm>
              <a:off x="815975" y="4030663"/>
              <a:ext cx="860425" cy="692150"/>
              <a:chOff x="815975" y="4030663"/>
              <a:chExt cx="860425" cy="692150"/>
            </a:xfrm>
          </p:grpSpPr>
          <p:sp>
            <p:nvSpPr>
              <p:cNvPr id="122" name="Left Bracket 121">
                <a:extLst>
                  <a:ext uri="{FF2B5EF4-FFF2-40B4-BE49-F238E27FC236}">
                    <a16:creationId xmlns:a16="http://schemas.microsoft.com/office/drawing/2014/main" id="{C479660B-6E6D-8740-A968-788D9E27302D}"/>
                  </a:ext>
                </a:extLst>
              </p:cNvPr>
              <p:cNvSpPr>
                <a:spLocks/>
              </p:cNvSpPr>
              <p:nvPr/>
            </p:nvSpPr>
            <p:spPr bwMode="auto">
              <a:xfrm>
                <a:off x="815975" y="4030663"/>
                <a:ext cx="100013" cy="685800"/>
              </a:xfrm>
              <a:prstGeom prst="leftBracket">
                <a:avLst>
                  <a:gd name="adj" fmla="val 8317"/>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sz="1800">
                  <a:latin typeface="Verdana"/>
                  <a:ea typeface="+mn-ea"/>
                  <a:cs typeface="Verdana"/>
                </a:endParaRPr>
              </a:p>
            </p:txBody>
          </p:sp>
          <p:sp>
            <p:nvSpPr>
              <p:cNvPr id="123" name="Left Bracket 122">
                <a:extLst>
                  <a:ext uri="{FF2B5EF4-FFF2-40B4-BE49-F238E27FC236}">
                    <a16:creationId xmlns:a16="http://schemas.microsoft.com/office/drawing/2014/main" id="{B049CDCA-45D1-C449-8439-D3BB4FF3B258}"/>
                  </a:ext>
                </a:extLst>
              </p:cNvPr>
              <p:cNvSpPr>
                <a:spLocks/>
              </p:cNvSpPr>
              <p:nvPr/>
            </p:nvSpPr>
            <p:spPr bwMode="auto">
              <a:xfrm flipH="1">
                <a:off x="1576388" y="4030663"/>
                <a:ext cx="100012" cy="685800"/>
              </a:xfrm>
              <a:prstGeom prst="leftBracket">
                <a:avLst>
                  <a:gd name="adj" fmla="val 8318"/>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sz="1800">
                  <a:latin typeface="Verdana"/>
                  <a:ea typeface="+mn-ea"/>
                  <a:cs typeface="Verdana"/>
                </a:endParaRPr>
              </a:p>
            </p:txBody>
          </p:sp>
          <p:sp>
            <p:nvSpPr>
              <p:cNvPr id="133" name="Oval 132">
                <a:extLst>
                  <a:ext uri="{FF2B5EF4-FFF2-40B4-BE49-F238E27FC236}">
                    <a16:creationId xmlns:a16="http://schemas.microsoft.com/office/drawing/2014/main" id="{D7F3D733-7D2D-C147-8466-EF02B5EF923D}"/>
                  </a:ext>
                </a:extLst>
              </p:cNvPr>
              <p:cNvSpPr>
                <a:spLocks noChangeArrowheads="1"/>
              </p:cNvSpPr>
              <p:nvPr/>
            </p:nvSpPr>
            <p:spPr bwMode="auto">
              <a:xfrm>
                <a:off x="903288" y="4037013"/>
                <a:ext cx="685800" cy="685800"/>
              </a:xfrm>
              <a:prstGeom prst="ellipse">
                <a:avLst/>
              </a:prstGeom>
              <a:solidFill>
                <a:srgbClr val="558ED5"/>
              </a:solidFill>
              <a:ln w="28575">
                <a:solidFill>
                  <a:srgbClr val="558ED5"/>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sz="1800">
                  <a:solidFill>
                    <a:schemeClr val="lt1"/>
                  </a:solidFill>
                  <a:latin typeface="Verdana"/>
                  <a:ea typeface="+mn-ea"/>
                  <a:cs typeface="Verdana"/>
                </a:endParaRPr>
              </a:p>
            </p:txBody>
          </p:sp>
        </p:grpSp>
      </p:grpSp>
      <p:grpSp>
        <p:nvGrpSpPr>
          <p:cNvPr id="31762" name="Group 34">
            <a:extLst>
              <a:ext uri="{FF2B5EF4-FFF2-40B4-BE49-F238E27FC236}">
                <a16:creationId xmlns:a16="http://schemas.microsoft.com/office/drawing/2014/main" id="{2D761F2E-DF02-004A-BAE0-DE394BA16AAC}"/>
              </a:ext>
            </a:extLst>
          </p:cNvPr>
          <p:cNvGrpSpPr>
            <a:grpSpLocks/>
          </p:cNvGrpSpPr>
          <p:nvPr/>
        </p:nvGrpSpPr>
        <p:grpSpPr bwMode="auto">
          <a:xfrm>
            <a:off x="2105025" y="3433763"/>
            <a:ext cx="685800" cy="1290637"/>
            <a:chOff x="2090738" y="3433763"/>
            <a:chExt cx="685800" cy="1290637"/>
          </a:xfrm>
        </p:grpSpPr>
        <p:sp>
          <p:nvSpPr>
            <p:cNvPr id="121" name="Oval 120">
              <a:extLst>
                <a:ext uri="{FF2B5EF4-FFF2-40B4-BE49-F238E27FC236}">
                  <a16:creationId xmlns:a16="http://schemas.microsoft.com/office/drawing/2014/main" id="{8ACA689D-E56F-E84E-AF6A-25B2FBCA883A}"/>
                </a:ext>
              </a:extLst>
            </p:cNvPr>
            <p:cNvSpPr>
              <a:spLocks noChangeArrowheads="1"/>
            </p:cNvSpPr>
            <p:nvPr/>
          </p:nvSpPr>
          <p:spPr bwMode="auto">
            <a:xfrm>
              <a:off x="2090738" y="4038600"/>
              <a:ext cx="685800" cy="685800"/>
            </a:xfrm>
            <a:prstGeom prst="ellipse">
              <a:avLst/>
            </a:prstGeom>
            <a:noFill/>
            <a:ln w="28575">
              <a:solidFill>
                <a:srgbClr val="558ED5"/>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sz="1800">
                <a:solidFill>
                  <a:schemeClr val="lt1"/>
                </a:solidFill>
                <a:latin typeface="Verdana"/>
                <a:ea typeface="+mn-ea"/>
                <a:cs typeface="Verdana"/>
              </a:endParaRPr>
            </a:p>
          </p:txBody>
        </p:sp>
        <p:cxnSp>
          <p:nvCxnSpPr>
            <p:cNvPr id="145" name="Straight Connector 144">
              <a:extLst>
                <a:ext uri="{FF2B5EF4-FFF2-40B4-BE49-F238E27FC236}">
                  <a16:creationId xmlns:a16="http://schemas.microsoft.com/office/drawing/2014/main" id="{C03121DA-1985-A54D-908C-BEC856952335}"/>
                </a:ext>
              </a:extLst>
            </p:cNvPr>
            <p:cNvCxnSpPr>
              <a:cxnSpLocks noChangeShapeType="1"/>
            </p:cNvCxnSpPr>
            <p:nvPr/>
          </p:nvCxnSpPr>
          <p:spPr bwMode="auto">
            <a:xfrm rot="5400000">
              <a:off x="2128044" y="3739357"/>
              <a:ext cx="612775" cy="1588"/>
            </a:xfrm>
            <a:prstGeom prst="line">
              <a:avLst/>
            </a:prstGeom>
            <a:noFill/>
            <a:ln w="25400">
              <a:solidFill>
                <a:srgbClr val="558ED5"/>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31763" name="TextBox 145">
            <a:extLst>
              <a:ext uri="{FF2B5EF4-FFF2-40B4-BE49-F238E27FC236}">
                <a16:creationId xmlns:a16="http://schemas.microsoft.com/office/drawing/2014/main" id="{5C867E92-40A4-BF45-B244-96C939BEF56F}"/>
              </a:ext>
            </a:extLst>
          </p:cNvPr>
          <p:cNvSpPr txBox="1">
            <a:spLocks noChangeArrowheads="1"/>
          </p:cNvSpPr>
          <p:nvPr/>
        </p:nvSpPr>
        <p:spPr bwMode="auto">
          <a:xfrm>
            <a:off x="2038350" y="4957763"/>
            <a:ext cx="819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Verdana" panose="020B0604030504040204" pitchFamily="34" charset="0"/>
              </a:rPr>
              <a:t>Emily</a:t>
            </a:r>
          </a:p>
        </p:txBody>
      </p:sp>
      <p:sp>
        <p:nvSpPr>
          <p:cNvPr id="31764" name="TextBox 146">
            <a:extLst>
              <a:ext uri="{FF2B5EF4-FFF2-40B4-BE49-F238E27FC236}">
                <a16:creationId xmlns:a16="http://schemas.microsoft.com/office/drawing/2014/main" id="{89B8D138-B509-384B-81B9-6841FFF37BB8}"/>
              </a:ext>
            </a:extLst>
          </p:cNvPr>
          <p:cNvSpPr txBox="1">
            <a:spLocks noChangeArrowheads="1"/>
          </p:cNvSpPr>
          <p:nvPr/>
        </p:nvSpPr>
        <p:spPr bwMode="auto">
          <a:xfrm>
            <a:off x="776288" y="2136775"/>
            <a:ext cx="9985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Verdana" panose="020B0604030504040204" pitchFamily="34" charset="0"/>
              </a:rPr>
              <a:t>Steven</a:t>
            </a:r>
          </a:p>
        </p:txBody>
      </p:sp>
      <p:sp>
        <p:nvSpPr>
          <p:cNvPr id="31765" name="TextBox 35">
            <a:extLst>
              <a:ext uri="{FF2B5EF4-FFF2-40B4-BE49-F238E27FC236}">
                <a16:creationId xmlns:a16="http://schemas.microsoft.com/office/drawing/2014/main" id="{FF6B3375-9A8A-5C43-B500-6C5632CC8BAD}"/>
              </a:ext>
            </a:extLst>
          </p:cNvPr>
          <p:cNvSpPr txBox="1">
            <a:spLocks noChangeArrowheads="1"/>
          </p:cNvSpPr>
          <p:nvPr/>
        </p:nvSpPr>
        <p:spPr bwMode="auto">
          <a:xfrm>
            <a:off x="261938" y="981075"/>
            <a:ext cx="8620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a:solidFill>
                  <a:srgbClr val="FF0000"/>
                </a:solidFill>
                <a:latin typeface="Verdana" panose="020B0604030504040204" pitchFamily="34" charset="0"/>
              </a:rPr>
              <a:t>Example: A family with inherited breast cancer susceptibility (BRCA1 variant).</a:t>
            </a:r>
          </a:p>
        </p:txBody>
      </p:sp>
      <p:sp>
        <p:nvSpPr>
          <p:cNvPr id="31766" name="TextBox 36">
            <a:extLst>
              <a:ext uri="{FF2B5EF4-FFF2-40B4-BE49-F238E27FC236}">
                <a16:creationId xmlns:a16="http://schemas.microsoft.com/office/drawing/2014/main" id="{6A01FECA-5060-054E-8CB5-B0ECC54A407E}"/>
              </a:ext>
            </a:extLst>
          </p:cNvPr>
          <p:cNvSpPr txBox="1">
            <a:spLocks noChangeArrowheads="1"/>
          </p:cNvSpPr>
          <p:nvPr/>
        </p:nvSpPr>
        <p:spPr bwMode="auto">
          <a:xfrm>
            <a:off x="5449888" y="4681538"/>
            <a:ext cx="773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Verdana" panose="020B0604030504040204" pitchFamily="34" charset="0"/>
              </a:rPr>
              <a:t>XX</a:t>
            </a:r>
          </a:p>
          <a:p>
            <a:pPr algn="ctr" eaLnBrk="1" hangingPunct="1"/>
            <a:r>
              <a:rPr lang="en-US" altLang="en-US" sz="1800">
                <a:latin typeface="Verdana" panose="020B0604030504040204" pitchFamily="34" charset="0"/>
              </a:rPr>
              <a:t>Chris</a:t>
            </a:r>
          </a:p>
        </p:txBody>
      </p:sp>
      <p:sp>
        <p:nvSpPr>
          <p:cNvPr id="31767" name="TextBox 48">
            <a:extLst>
              <a:ext uri="{FF2B5EF4-FFF2-40B4-BE49-F238E27FC236}">
                <a16:creationId xmlns:a16="http://schemas.microsoft.com/office/drawing/2014/main" id="{87237CE6-1253-B848-9D36-BC1DC8A6957D}"/>
              </a:ext>
            </a:extLst>
          </p:cNvPr>
          <p:cNvSpPr txBox="1">
            <a:spLocks noChangeArrowheads="1"/>
          </p:cNvSpPr>
          <p:nvPr/>
        </p:nvSpPr>
        <p:spPr bwMode="auto">
          <a:xfrm>
            <a:off x="2898775" y="5273675"/>
            <a:ext cx="15049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400">
                <a:solidFill>
                  <a:srgbClr val="FF0000"/>
                </a:solidFill>
                <a:latin typeface="Verdana" panose="020B0604030504040204" pitchFamily="34" charset="0"/>
              </a:rPr>
              <a:t>age 45 </a:t>
            </a:r>
          </a:p>
          <a:p>
            <a:pPr algn="ctr" eaLnBrk="1" hangingPunct="1"/>
            <a:r>
              <a:rPr lang="en-US" altLang="en-US" sz="1400">
                <a:solidFill>
                  <a:srgbClr val="FF0000"/>
                </a:solidFill>
                <a:latin typeface="Verdana" panose="020B0604030504040204" pitchFamily="34" charset="0"/>
              </a:rPr>
              <a:t>ovarian cancer</a:t>
            </a:r>
          </a:p>
        </p:txBody>
      </p:sp>
      <p:sp>
        <p:nvSpPr>
          <p:cNvPr id="31768" name="TextBox 56">
            <a:extLst>
              <a:ext uri="{FF2B5EF4-FFF2-40B4-BE49-F238E27FC236}">
                <a16:creationId xmlns:a16="http://schemas.microsoft.com/office/drawing/2014/main" id="{7B39D99E-8B15-554F-814A-142A2642AB3D}"/>
              </a:ext>
            </a:extLst>
          </p:cNvPr>
          <p:cNvSpPr txBox="1">
            <a:spLocks noChangeArrowheads="1"/>
          </p:cNvSpPr>
          <p:nvPr/>
        </p:nvSpPr>
        <p:spPr bwMode="auto">
          <a:xfrm>
            <a:off x="550863" y="5273675"/>
            <a:ext cx="14081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400">
                <a:solidFill>
                  <a:srgbClr val="FF0000"/>
                </a:solidFill>
                <a:latin typeface="Verdana" panose="020B0604030504040204" pitchFamily="34" charset="0"/>
              </a:rPr>
              <a:t>age 55 </a:t>
            </a:r>
          </a:p>
          <a:p>
            <a:pPr algn="ctr" eaLnBrk="1" hangingPunct="1"/>
            <a:r>
              <a:rPr lang="en-US" altLang="en-US" sz="1400">
                <a:solidFill>
                  <a:srgbClr val="FF0000"/>
                </a:solidFill>
                <a:latin typeface="Verdana" panose="020B0604030504040204" pitchFamily="34" charset="0"/>
              </a:rPr>
              <a:t>breast cancer</a:t>
            </a:r>
          </a:p>
        </p:txBody>
      </p:sp>
      <p:sp>
        <p:nvSpPr>
          <p:cNvPr id="31769" name="TextBox 59">
            <a:extLst>
              <a:ext uri="{FF2B5EF4-FFF2-40B4-BE49-F238E27FC236}">
                <a16:creationId xmlns:a16="http://schemas.microsoft.com/office/drawing/2014/main" id="{4C6882C9-AE37-D445-A793-8062FE5C2D42}"/>
              </a:ext>
            </a:extLst>
          </p:cNvPr>
          <p:cNvSpPr txBox="1">
            <a:spLocks noChangeArrowheads="1"/>
          </p:cNvSpPr>
          <p:nvPr/>
        </p:nvSpPr>
        <p:spPr bwMode="auto">
          <a:xfrm>
            <a:off x="6388100" y="5273675"/>
            <a:ext cx="8699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400">
                <a:solidFill>
                  <a:srgbClr val="FF0000"/>
                </a:solidFill>
                <a:latin typeface="Verdana" panose="020B0604030504040204" pitchFamily="34" charset="0"/>
              </a:rPr>
              <a:t>age 32</a:t>
            </a:r>
          </a:p>
          <a:p>
            <a:pPr algn="ctr" eaLnBrk="1" hangingPunct="1"/>
            <a:r>
              <a:rPr lang="en-US" altLang="en-US" sz="1400">
                <a:solidFill>
                  <a:srgbClr val="FF0000"/>
                </a:solidFill>
                <a:latin typeface="Verdana" panose="020B0604030504040204" pitchFamily="34" charset="0"/>
              </a:rPr>
              <a:t>surgery</a:t>
            </a:r>
          </a:p>
        </p:txBody>
      </p:sp>
      <p:sp>
        <p:nvSpPr>
          <p:cNvPr id="31770" name="TextBox 44">
            <a:extLst>
              <a:ext uri="{FF2B5EF4-FFF2-40B4-BE49-F238E27FC236}">
                <a16:creationId xmlns:a16="http://schemas.microsoft.com/office/drawing/2014/main" id="{B174403F-573A-1344-A288-8BFF2CFC5DB0}"/>
              </a:ext>
            </a:extLst>
          </p:cNvPr>
          <p:cNvSpPr txBox="1">
            <a:spLocks noChangeArrowheads="1"/>
          </p:cNvSpPr>
          <p:nvPr/>
        </p:nvSpPr>
        <p:spPr bwMode="auto">
          <a:xfrm>
            <a:off x="7959725" y="4957763"/>
            <a:ext cx="946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Verdana" panose="020B0604030504040204" pitchFamily="34" charset="0"/>
              </a:rPr>
              <a:t>Justin</a:t>
            </a:r>
          </a:p>
        </p:txBody>
      </p:sp>
      <p:sp>
        <p:nvSpPr>
          <p:cNvPr id="43" name="Rectangle 42">
            <a:extLst>
              <a:ext uri="{FF2B5EF4-FFF2-40B4-BE49-F238E27FC236}">
                <a16:creationId xmlns:a16="http://schemas.microsoft.com/office/drawing/2014/main" id="{EFE37B9F-7D74-1945-AB30-384C7F30275F}"/>
              </a:ext>
            </a:extLst>
          </p:cNvPr>
          <p:cNvSpPr>
            <a:spLocks noChangeArrowheads="1"/>
          </p:cNvSpPr>
          <p:nvPr/>
        </p:nvSpPr>
        <p:spPr bwMode="auto">
          <a:xfrm>
            <a:off x="8061325" y="4043363"/>
            <a:ext cx="685800" cy="685800"/>
          </a:xfrm>
          <a:prstGeom prst="rect">
            <a:avLst/>
          </a:prstGeom>
          <a:solidFill>
            <a:srgbClr val="FFFFFF"/>
          </a:solidFill>
          <a:ln w="28575">
            <a:solidFill>
              <a:srgbClr val="558ED5"/>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sz="1800">
              <a:solidFill>
                <a:schemeClr val="lt1"/>
              </a:solidFill>
              <a:latin typeface="Verdana"/>
              <a:ea typeface="+mn-ea"/>
              <a:cs typeface="Verdana"/>
            </a:endParaRPr>
          </a:p>
        </p:txBody>
      </p:sp>
      <p:cxnSp>
        <p:nvCxnSpPr>
          <p:cNvPr id="44" name="Straight Connector 43">
            <a:extLst>
              <a:ext uri="{FF2B5EF4-FFF2-40B4-BE49-F238E27FC236}">
                <a16:creationId xmlns:a16="http://schemas.microsoft.com/office/drawing/2014/main" id="{C23E827D-9A1D-384D-A826-F3E662C40DF5}"/>
              </a:ext>
            </a:extLst>
          </p:cNvPr>
          <p:cNvCxnSpPr>
            <a:cxnSpLocks noChangeShapeType="1"/>
          </p:cNvCxnSpPr>
          <p:nvPr/>
        </p:nvCxnSpPr>
        <p:spPr bwMode="auto">
          <a:xfrm>
            <a:off x="7240588" y="4386263"/>
            <a:ext cx="817562" cy="1587"/>
          </a:xfrm>
          <a:prstGeom prst="line">
            <a:avLst/>
          </a:prstGeom>
          <a:noFill/>
          <a:ln w="25400">
            <a:solidFill>
              <a:srgbClr val="558ED5"/>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6" name="Oval 45">
            <a:extLst>
              <a:ext uri="{FF2B5EF4-FFF2-40B4-BE49-F238E27FC236}">
                <a16:creationId xmlns:a16="http://schemas.microsoft.com/office/drawing/2014/main" id="{AD75D35A-62F1-C24A-8123-90002F67C577}"/>
              </a:ext>
            </a:extLst>
          </p:cNvPr>
          <p:cNvSpPr>
            <a:spLocks noChangeArrowheads="1"/>
          </p:cNvSpPr>
          <p:nvPr/>
        </p:nvSpPr>
        <p:spPr bwMode="auto">
          <a:xfrm>
            <a:off x="7307263" y="5502275"/>
            <a:ext cx="685800" cy="685800"/>
          </a:xfrm>
          <a:prstGeom prst="ellipse">
            <a:avLst/>
          </a:prstGeom>
          <a:noFill/>
          <a:ln w="28575">
            <a:solidFill>
              <a:srgbClr val="558ED5"/>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sz="1800" dirty="0">
              <a:solidFill>
                <a:schemeClr val="lt1"/>
              </a:solidFill>
              <a:latin typeface="Verdana"/>
              <a:ea typeface="+mn-ea"/>
              <a:cs typeface="Verdana"/>
            </a:endParaRPr>
          </a:p>
        </p:txBody>
      </p:sp>
      <p:sp>
        <p:nvSpPr>
          <p:cNvPr id="31774" name="TextBox 57">
            <a:extLst>
              <a:ext uri="{FF2B5EF4-FFF2-40B4-BE49-F238E27FC236}">
                <a16:creationId xmlns:a16="http://schemas.microsoft.com/office/drawing/2014/main" id="{9CDCA315-46AC-CB4A-919B-134683FA0334}"/>
              </a:ext>
            </a:extLst>
          </p:cNvPr>
          <p:cNvSpPr txBox="1">
            <a:spLocks noChangeArrowheads="1"/>
          </p:cNvSpPr>
          <p:nvPr/>
        </p:nvSpPr>
        <p:spPr bwMode="auto">
          <a:xfrm>
            <a:off x="7234238" y="6253163"/>
            <a:ext cx="831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Verdana" panose="020B0604030504040204" pitchFamily="34" charset="0"/>
              </a:rPr>
              <a:t>Chloe</a:t>
            </a:r>
          </a:p>
        </p:txBody>
      </p:sp>
      <p:cxnSp>
        <p:nvCxnSpPr>
          <p:cNvPr id="49" name="Straight Connector 48">
            <a:extLst>
              <a:ext uri="{FF2B5EF4-FFF2-40B4-BE49-F238E27FC236}">
                <a16:creationId xmlns:a16="http://schemas.microsoft.com/office/drawing/2014/main" id="{A11661BA-22AC-394F-8CB7-060E97E3C1E8}"/>
              </a:ext>
            </a:extLst>
          </p:cNvPr>
          <p:cNvCxnSpPr>
            <a:cxnSpLocks noChangeShapeType="1"/>
          </p:cNvCxnSpPr>
          <p:nvPr/>
        </p:nvCxnSpPr>
        <p:spPr bwMode="auto">
          <a:xfrm rot="5400000">
            <a:off x="7100888" y="4935538"/>
            <a:ext cx="1098550" cy="0"/>
          </a:xfrm>
          <a:prstGeom prst="line">
            <a:avLst/>
          </a:prstGeom>
          <a:noFill/>
          <a:ln w="25400">
            <a:solidFill>
              <a:srgbClr val="558ED5"/>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1776" name="Text Box 5">
            <a:extLst>
              <a:ext uri="{FF2B5EF4-FFF2-40B4-BE49-F238E27FC236}">
                <a16:creationId xmlns:a16="http://schemas.microsoft.com/office/drawing/2014/main" id="{A6D6C6CC-9FB0-2742-84E9-D324F4191C29}"/>
              </a:ext>
            </a:extLst>
          </p:cNvPr>
          <p:cNvSpPr txBox="1">
            <a:spLocks noChangeArrowheads="1"/>
          </p:cNvSpPr>
          <p:nvPr/>
        </p:nvSpPr>
        <p:spPr bwMode="auto">
          <a:xfrm>
            <a:off x="1346200" y="471488"/>
            <a:ext cx="64516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5000"/>
              </a:lnSpc>
              <a:spcAft>
                <a:spcPts val="538"/>
              </a:spcAft>
            </a:pPr>
            <a:r>
              <a:rPr lang="en-US" altLang="en-US" sz="2800" b="1">
                <a:solidFill>
                  <a:srgbClr val="000000"/>
                </a:solidFill>
                <a:latin typeface="Verdana" panose="020B0604030504040204" pitchFamily="34" charset="0"/>
              </a:rPr>
              <a:t>Pedigrees depict family history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13628</TotalTime>
  <Words>5509</Words>
  <Application>Microsoft Macintosh PowerPoint</Application>
  <PresentationFormat>On-screen Show (4:3)</PresentationFormat>
  <Paragraphs>263</Paragraphs>
  <Slides>20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ＭＳ Ｐゴシック</vt:lpstr>
      <vt:lpstr>Calibri</vt:lpstr>
      <vt:lpstr>ヒラギノ角ゴ Pro W3</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Harvard Medical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Marnie Gelbart</dc:creator>
  <cp:lastModifiedBy>Microsoft Office User</cp:lastModifiedBy>
  <cp:revision>219</cp:revision>
  <dcterms:created xsi:type="dcterms:W3CDTF">2015-11-06T01:57:41Z</dcterms:created>
  <dcterms:modified xsi:type="dcterms:W3CDTF">2020-06-10T23:21:01Z</dcterms:modified>
</cp:coreProperties>
</file>